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2_365B6B77.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Lst>
  <p:notesMasterIdLst>
    <p:notesMasterId r:id="rId17"/>
  </p:notesMasterIdLst>
  <p:sldIdLst>
    <p:sldId id="263" r:id="rId6"/>
    <p:sldId id="267" r:id="rId7"/>
    <p:sldId id="20539" r:id="rId8"/>
    <p:sldId id="20542" r:id="rId9"/>
    <p:sldId id="20540" r:id="rId10"/>
    <p:sldId id="268" r:id="rId11"/>
    <p:sldId id="20538" r:id="rId12"/>
    <p:sldId id="272" r:id="rId13"/>
    <p:sldId id="274"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F73BDF9-286A-2070-5364-888BBC04D55E}" name="Ben Knowles" initials="BK" userId="S::Ben.Knowles@hounslow.gov.uk::349b6f01-380f-4d41-9ba3-c973102c9b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E6B"/>
    <a:srgbClr val="45C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y Panther" userId="fd1c6bbe-e1f6-4c76-a447-5bb39d49216a" providerId="ADAL" clId="{BEF6E9F1-5FCD-400F-BC59-FB6A9E7F00D6}"/>
    <pc:docChg chg="undo custSel modSld">
      <pc:chgData name="Charley Panther" userId="fd1c6bbe-e1f6-4c76-a447-5bb39d49216a" providerId="ADAL" clId="{BEF6E9F1-5FCD-400F-BC59-FB6A9E7F00D6}" dt="2026-05-12T10:57:25.672" v="115" actId="1076"/>
      <pc:docMkLst>
        <pc:docMk/>
      </pc:docMkLst>
      <pc:sldChg chg="addSp delSp modSp mod modCm">
        <pc:chgData name="Charley Panther" userId="fd1c6bbe-e1f6-4c76-a447-5bb39d49216a" providerId="ADAL" clId="{BEF6E9F1-5FCD-400F-BC59-FB6A9E7F00D6}" dt="2026-05-12T10:57:25.672" v="115" actId="1076"/>
        <pc:sldMkLst>
          <pc:docMk/>
          <pc:sldMk cId="911960951" sldId="274"/>
        </pc:sldMkLst>
        <pc:picChg chg="add mod modCrop">
          <ac:chgData name="Charley Panther" userId="fd1c6bbe-e1f6-4c76-a447-5bb39d49216a" providerId="ADAL" clId="{BEF6E9F1-5FCD-400F-BC59-FB6A9E7F00D6}" dt="2026-05-12T10:54:44.631" v="78" actId="14100"/>
          <ac:picMkLst>
            <pc:docMk/>
            <pc:sldMk cId="911960951" sldId="274"/>
            <ac:picMk id="5" creationId="{47EB3704-C71D-1D13-82E4-4BA8CFF32D9E}"/>
          </ac:picMkLst>
        </pc:picChg>
        <pc:picChg chg="add mod modCrop">
          <ac:chgData name="Charley Panther" userId="fd1c6bbe-e1f6-4c76-a447-5bb39d49216a" providerId="ADAL" clId="{BEF6E9F1-5FCD-400F-BC59-FB6A9E7F00D6}" dt="2026-05-12T10:54:40.768" v="77" actId="14100"/>
          <ac:picMkLst>
            <pc:docMk/>
            <pc:sldMk cId="911960951" sldId="274"/>
            <ac:picMk id="8" creationId="{9881C365-432D-1362-B00B-8E9EA4265CA9}"/>
          </ac:picMkLst>
        </pc:picChg>
        <pc:picChg chg="add del">
          <ac:chgData name="Charley Panther" userId="fd1c6bbe-e1f6-4c76-a447-5bb39d49216a" providerId="ADAL" clId="{BEF6E9F1-5FCD-400F-BC59-FB6A9E7F00D6}" dt="2026-05-12T10:47:52.274" v="2" actId="478"/>
          <ac:picMkLst>
            <pc:docMk/>
            <pc:sldMk cId="911960951" sldId="274"/>
            <ac:picMk id="10" creationId="{BB267AE6-542A-B053-4E87-45EF841F7F7B}"/>
          </ac:picMkLst>
        </pc:picChg>
        <pc:picChg chg="add mod modCrop">
          <ac:chgData name="Charley Panther" userId="fd1c6bbe-e1f6-4c76-a447-5bb39d49216a" providerId="ADAL" clId="{BEF6E9F1-5FCD-400F-BC59-FB6A9E7F00D6}" dt="2026-05-12T10:57:25.672" v="115" actId="1076"/>
          <ac:picMkLst>
            <pc:docMk/>
            <pc:sldMk cId="911960951" sldId="274"/>
            <ac:picMk id="11" creationId="{C97B2C9D-9288-CCDF-7A11-636EDA8DF8AD}"/>
          </ac:picMkLst>
        </pc:picChg>
        <pc:picChg chg="add mod modCrop">
          <ac:chgData name="Charley Panther" userId="fd1c6bbe-e1f6-4c76-a447-5bb39d49216a" providerId="ADAL" clId="{BEF6E9F1-5FCD-400F-BC59-FB6A9E7F00D6}" dt="2026-05-12T10:54:49.440" v="80" actId="1076"/>
          <ac:picMkLst>
            <pc:docMk/>
            <pc:sldMk cId="911960951" sldId="274"/>
            <ac:picMk id="14" creationId="{F1639463-9284-9124-FB9B-BE14892FC719}"/>
          </ac:picMkLst>
        </pc:picChg>
        <pc:picChg chg="add del mod modCrop">
          <ac:chgData name="Charley Panther" userId="fd1c6bbe-e1f6-4c76-a447-5bb39d49216a" providerId="ADAL" clId="{BEF6E9F1-5FCD-400F-BC59-FB6A9E7F00D6}" dt="2026-05-12T10:57:16.056" v="113" actId="478"/>
          <ac:picMkLst>
            <pc:docMk/>
            <pc:sldMk cId="911960951" sldId="274"/>
            <ac:picMk id="16" creationId="{0D12E5CA-52A3-479A-55E5-BD2B270EAC53}"/>
          </ac:picMkLst>
        </pc:picChg>
        <pc:picChg chg="add del mod modCrop">
          <ac:chgData name="Charley Panther" userId="fd1c6bbe-e1f6-4c76-a447-5bb39d49216a" providerId="ADAL" clId="{BEF6E9F1-5FCD-400F-BC59-FB6A9E7F00D6}" dt="2026-05-12T10:51:05.825" v="42" actId="478"/>
          <ac:picMkLst>
            <pc:docMk/>
            <pc:sldMk cId="911960951" sldId="274"/>
            <ac:picMk id="18" creationId="{1BA42941-0CFC-66EA-E3DC-C3F7E3C3B70D}"/>
          </ac:picMkLst>
        </pc:picChg>
        <pc:picChg chg="add mod modCrop">
          <ac:chgData name="Charley Panther" userId="fd1c6bbe-e1f6-4c76-a447-5bb39d49216a" providerId="ADAL" clId="{BEF6E9F1-5FCD-400F-BC59-FB6A9E7F00D6}" dt="2026-05-12T10:55:46.087" v="99" actId="14100"/>
          <ac:picMkLst>
            <pc:docMk/>
            <pc:sldMk cId="911960951" sldId="274"/>
            <ac:picMk id="20" creationId="{CAFF2044-3C1F-EAC8-8EEA-3E739B450246}"/>
          </ac:picMkLst>
        </pc:picChg>
        <pc:picChg chg="add del mod modCrop">
          <ac:chgData name="Charley Panther" userId="fd1c6bbe-e1f6-4c76-a447-5bb39d49216a" providerId="ADAL" clId="{BEF6E9F1-5FCD-400F-BC59-FB6A9E7F00D6}" dt="2026-05-12T10:57:18.003" v="114" actId="478"/>
          <ac:picMkLst>
            <pc:docMk/>
            <pc:sldMk cId="911960951" sldId="274"/>
            <ac:picMk id="22" creationId="{1A3CCF7E-EFEA-87E1-A23F-FEC45612CF82}"/>
          </ac:picMkLst>
        </pc:picChg>
        <pc:picChg chg="add mod modCrop">
          <ac:chgData name="Charley Panther" userId="fd1c6bbe-e1f6-4c76-a447-5bb39d49216a" providerId="ADAL" clId="{BEF6E9F1-5FCD-400F-BC59-FB6A9E7F00D6}" dt="2026-05-12T10:57:05.016" v="112" actId="1076"/>
          <ac:picMkLst>
            <pc:docMk/>
            <pc:sldMk cId="911960951" sldId="274"/>
            <ac:picMk id="24" creationId="{5165E18D-2C56-6030-37A9-9661F5A8A763}"/>
          </ac:picMkLst>
        </pc:picChg>
        <pc:extLst>
          <p:ext xmlns:p="http://schemas.openxmlformats.org/presentationml/2006/main" uri="{D6D511B9-2390-475A-947B-AFAB55BFBCF1}">
            <pc226:cmChg xmlns:pc226="http://schemas.microsoft.com/office/powerpoint/2022/06/main/command" chg="mod">
              <pc226:chgData name="Charley Panther" userId="fd1c6bbe-e1f6-4c76-a447-5bb39d49216a" providerId="ADAL" clId="{BEF6E9F1-5FCD-400F-BC59-FB6A9E7F00D6}" dt="2026-05-12T10:43:44.763" v="1" actId="478"/>
              <pc2:cmMkLst xmlns:pc2="http://schemas.microsoft.com/office/powerpoint/2019/9/main/command">
                <pc:docMk/>
                <pc:sldMk cId="911960951" sldId="274"/>
                <pc2:cmMk id="{9257B0C0-5C6B-40D5-A603-4931EB5A1BFD}"/>
              </pc2:cmMkLst>
            </pc226:cmChg>
          </p:ext>
        </pc:extLst>
      </pc:sldChg>
    </pc:docChg>
  </pc:docChgLst>
</pc:chgInfo>
</file>

<file path=ppt/comments/modernComment_112_365B6B77.xml><?xml version="1.0" encoding="utf-8"?>
<p188:cmLst xmlns:a="http://schemas.openxmlformats.org/drawingml/2006/main" xmlns:r="http://schemas.openxmlformats.org/officeDocument/2006/relationships" xmlns:p188="http://schemas.microsoft.com/office/powerpoint/2018/8/main">
  <p188:cm id="{9257B0C0-5C6B-40D5-A603-4931EB5A1BFD}" authorId="{DF73BDF9-286A-2070-5364-888BBC04D55E}" created="2026-05-10T10:03:00.799">
    <ac:deMkLst xmlns:ac="http://schemas.microsoft.com/office/drawing/2013/main/command">
      <pc:docMk xmlns:pc="http://schemas.microsoft.com/office/powerpoint/2013/main/command"/>
      <pc:sldMk xmlns:pc="http://schemas.microsoft.com/office/powerpoint/2013/main/command" cId="911960951" sldId="274"/>
      <ac:picMk id="10" creationId="{BB267AE6-542A-B053-4E87-45EF841F7F7B}"/>
    </ac:deMkLst>
    <p188:txBody>
      <a:bodyPr/>
      <a:lstStyle/>
      <a:p>
        <a:r>
          <a:rPr lang="en-GB"/>
          <a:t>Starfish to create new collage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A32F4-29A5-4851-9970-CCEAAB4AE914}" type="datetimeFigureOut">
              <a:rPr lang="en-GB" smtClean="0"/>
              <a:t>12/05/2026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41D57-F6F4-4626-A6E7-9009BB8DD588}" type="slidenum">
              <a:rPr lang="en-GB" smtClean="0"/>
              <a:t>‹#›</a:t>
            </a:fld>
            <a:endParaRPr lang="en-GB"/>
          </a:p>
        </p:txBody>
      </p:sp>
    </p:spTree>
    <p:extLst>
      <p:ext uri="{BB962C8B-B14F-4D97-AF65-F5344CB8AC3E}">
        <p14:creationId xmlns:p14="http://schemas.microsoft.com/office/powerpoint/2010/main" val="201938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41D57-F6F4-4626-A6E7-9009BB8DD588}" type="slidenum">
              <a:rPr lang="en-GB" smtClean="0"/>
              <a:t>6</a:t>
            </a:fld>
            <a:endParaRPr lang="en-GB"/>
          </a:p>
        </p:txBody>
      </p:sp>
    </p:spTree>
    <p:extLst>
      <p:ext uri="{BB962C8B-B14F-4D97-AF65-F5344CB8AC3E}">
        <p14:creationId xmlns:p14="http://schemas.microsoft.com/office/powerpoint/2010/main" val="16698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41D57-F6F4-4626-A6E7-9009BB8DD588}" type="slidenum">
              <a:rPr lang="en-GB" smtClean="0"/>
              <a:t>9</a:t>
            </a:fld>
            <a:endParaRPr lang="en-GB"/>
          </a:p>
        </p:txBody>
      </p:sp>
    </p:spTree>
    <p:extLst>
      <p:ext uri="{BB962C8B-B14F-4D97-AF65-F5344CB8AC3E}">
        <p14:creationId xmlns:p14="http://schemas.microsoft.com/office/powerpoint/2010/main" val="1229868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112757-24D6-EA51-1DD3-A527E300D593}"/>
              </a:ext>
            </a:extLst>
          </p:cNvPr>
          <p:cNvSpPr>
            <a:spLocks noGrp="1"/>
          </p:cNvSpPr>
          <p:nvPr>
            <p:ph type="pic" sz="quarter" idx="10"/>
          </p:nvPr>
        </p:nvSpPr>
        <p:spPr>
          <a:xfrm>
            <a:off x="671513" y="1846263"/>
            <a:ext cx="2647950" cy="3511550"/>
          </a:xfrm>
          <a:prstGeom prst="rect">
            <a:avLst/>
          </a:prstGeom>
        </p:spPr>
        <p:txBody>
          <a:bodyPr/>
          <a:lstStyle/>
          <a:p>
            <a:endParaRPr lang="en-US"/>
          </a:p>
        </p:txBody>
      </p:sp>
    </p:spTree>
    <p:extLst>
      <p:ext uri="{BB962C8B-B14F-4D97-AF65-F5344CB8AC3E}">
        <p14:creationId xmlns:p14="http://schemas.microsoft.com/office/powerpoint/2010/main" val="393413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2AA5-86CF-6351-C26D-B89F64E5D3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A3E494-A821-43A6-E190-7B074F4943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3E760B4-EE3B-1A5E-5B99-380761180648}"/>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5" name="Footer Placeholder 4">
            <a:extLst>
              <a:ext uri="{FF2B5EF4-FFF2-40B4-BE49-F238E27FC236}">
                <a16:creationId xmlns:a16="http://schemas.microsoft.com/office/drawing/2014/main" id="{5AFC660A-31F7-A556-C4D8-B38F8FD48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320E63-69E9-F8E5-74CD-6FCB73D45CC7}"/>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92845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C2BC-39ED-FD84-C10F-7FE7FF171FE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6548E5-062C-49AE-0D5A-4865B75D3583}"/>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BD723A-4B12-5845-41C8-1C2CCB93D887}"/>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11C4F2F-1DCE-9848-EC52-3ADD491A639E}"/>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6" name="Footer Placeholder 5">
            <a:extLst>
              <a:ext uri="{FF2B5EF4-FFF2-40B4-BE49-F238E27FC236}">
                <a16:creationId xmlns:a16="http://schemas.microsoft.com/office/drawing/2014/main" id="{78AF7345-4891-9273-2ED1-23AE415083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14B399-5C9E-BF62-3818-E7B0C69CC6E9}"/>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8267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4C13-A861-2B9E-51B1-4F6CEC87054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78CFE7-B067-E25D-E75B-1411694BBF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2BA1D7-8DC7-64EA-7FA9-9EF178A67861}"/>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175A22-F544-7EC0-F437-74786B5AF46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A1B60B-5C79-68F7-6AB6-4D183A04F6FB}"/>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D1F749F-5323-5128-9F08-D5F528DF90D6}"/>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8" name="Footer Placeholder 7">
            <a:extLst>
              <a:ext uri="{FF2B5EF4-FFF2-40B4-BE49-F238E27FC236}">
                <a16:creationId xmlns:a16="http://schemas.microsoft.com/office/drawing/2014/main" id="{E92F8138-C6BE-E9A6-4027-D403468E8B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EB8F16-2525-4D66-2106-57A30DE080DA}"/>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81954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6B91-FD3C-86A7-5E11-748E359EAC5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AE15BD0-C32E-85C8-E33A-9DC78132F5F6}"/>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4" name="Footer Placeholder 3">
            <a:extLst>
              <a:ext uri="{FF2B5EF4-FFF2-40B4-BE49-F238E27FC236}">
                <a16:creationId xmlns:a16="http://schemas.microsoft.com/office/drawing/2014/main" id="{C2E650FE-4131-AB5F-9DAF-1AAD7883A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7FCA3E-83FB-68DA-7528-59DB12D841F6}"/>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3510858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79949-5C49-43EE-ED7E-D0C5C5B1EDDA}"/>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3" name="Footer Placeholder 2">
            <a:extLst>
              <a:ext uri="{FF2B5EF4-FFF2-40B4-BE49-F238E27FC236}">
                <a16:creationId xmlns:a16="http://schemas.microsoft.com/office/drawing/2014/main" id="{B373B501-86F5-5F7C-287D-4E0B3ACDED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C4A72F-B607-99B3-0422-63295685ADC7}"/>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77943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C061-E883-B262-DD7D-5605556384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772B63C-C28E-0439-5E13-57F2085DEB5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362CBDB-4542-B414-3754-C9BEFB6DE9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B2D927-A35B-D381-A0E2-E7783D8BBF71}"/>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6" name="Footer Placeholder 5">
            <a:extLst>
              <a:ext uri="{FF2B5EF4-FFF2-40B4-BE49-F238E27FC236}">
                <a16:creationId xmlns:a16="http://schemas.microsoft.com/office/drawing/2014/main" id="{AB2A395E-0488-2753-DC87-428E3E14C4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A13328-AAA6-5826-A956-A5E3ABE9BB7A}"/>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76300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0790-53C7-2135-F687-63EAD0A13B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4AA5A13-70FD-AC8A-C1ED-2F05BBCE67B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67C59-0236-7A13-73E9-8BBC6878C2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B161FA-8003-20DA-08B1-DE82E271FDA7}"/>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6" name="Footer Placeholder 5">
            <a:extLst>
              <a:ext uri="{FF2B5EF4-FFF2-40B4-BE49-F238E27FC236}">
                <a16:creationId xmlns:a16="http://schemas.microsoft.com/office/drawing/2014/main" id="{9A539DF6-A2C3-3A7F-8EBC-BE0D706A43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C6B10E-CFD0-9C08-1CF3-8A12A2FDAC1D}"/>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495773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5379-1DF7-3840-46B6-9AD5FC9DCF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D56D73-8A7C-FDA3-3A90-33D3F5F62A7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9B3BA2-AEE4-FF3E-18E6-95A13163D729}"/>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5" name="Footer Placeholder 4">
            <a:extLst>
              <a:ext uri="{FF2B5EF4-FFF2-40B4-BE49-F238E27FC236}">
                <a16:creationId xmlns:a16="http://schemas.microsoft.com/office/drawing/2014/main" id="{256B455B-6A93-304C-18DA-1AE43E281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CD6AC9-A11D-A768-6AFA-F306FA692015}"/>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240531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1022B5-6811-2A54-7083-564BC474C6AE}"/>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02F55-C332-1F47-F05E-49912C20F9C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34D6F6-40B0-B19D-47D4-FB5F1DBCC399}"/>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5" name="Footer Placeholder 4">
            <a:extLst>
              <a:ext uri="{FF2B5EF4-FFF2-40B4-BE49-F238E27FC236}">
                <a16:creationId xmlns:a16="http://schemas.microsoft.com/office/drawing/2014/main" id="{72C18556-6D21-1216-A55C-0E0A04664A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420F4E-148F-A34E-B921-F42354ECBF80}"/>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756905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7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5EA6F5-2994-3F41-9534-AEF537853D96}"/>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Subtitle 2">
            <a:extLst>
              <a:ext uri="{FF2B5EF4-FFF2-40B4-BE49-F238E27FC236}">
                <a16:creationId xmlns:a16="http://schemas.microsoft.com/office/drawing/2014/main" id="{E01F4024-9856-B34C-B584-DB07238868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91572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112757-24D6-EA51-1DD3-A527E300D593}"/>
              </a:ext>
            </a:extLst>
          </p:cNvPr>
          <p:cNvSpPr>
            <a:spLocks noGrp="1"/>
          </p:cNvSpPr>
          <p:nvPr>
            <p:ph type="pic" sz="quarter" idx="10"/>
          </p:nvPr>
        </p:nvSpPr>
        <p:spPr>
          <a:xfrm>
            <a:off x="671513" y="1846263"/>
            <a:ext cx="2647950" cy="3511550"/>
          </a:xfrm>
          <a:prstGeom prst="rect">
            <a:avLst/>
          </a:prstGeom>
        </p:spPr>
        <p:txBody>
          <a:bodyPr/>
          <a:lstStyle/>
          <a:p>
            <a:endParaRPr lang="en-US"/>
          </a:p>
        </p:txBody>
      </p:sp>
    </p:spTree>
    <p:extLst>
      <p:ext uri="{BB962C8B-B14F-4D97-AF65-F5344CB8AC3E}">
        <p14:creationId xmlns:p14="http://schemas.microsoft.com/office/powerpoint/2010/main" val="393315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122363"/>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5557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537999"/>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4017674"/>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40989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2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10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3FE5-AEC8-F6EE-74D5-1B40B78808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539799-1C89-7146-160D-DB0F3C3991B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FDB0C20-2175-24B3-1673-19ECA2E84D6D}"/>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5" name="Footer Placeholder 4">
            <a:extLst>
              <a:ext uri="{FF2B5EF4-FFF2-40B4-BE49-F238E27FC236}">
                <a16:creationId xmlns:a16="http://schemas.microsoft.com/office/drawing/2014/main" id="{6586372B-5A0C-F109-0C9A-2C85C1025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6C0D9D-B08B-E6E6-D79C-E2A3594339F2}"/>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49321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4578-5479-1F3B-F108-748FC815DE2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F444B2-3F18-AD64-AF66-3963519F6AA9}"/>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5767EB-C005-DCD0-8F41-9157D94C2770}"/>
              </a:ext>
            </a:extLst>
          </p:cNvPr>
          <p:cNvSpPr>
            <a:spLocks noGrp="1"/>
          </p:cNvSpPr>
          <p:nvPr>
            <p:ph type="dt" sz="half" idx="10"/>
          </p:nvPr>
        </p:nvSpPr>
        <p:spPr>
          <a:xfrm>
            <a:off x="838200" y="6356350"/>
            <a:ext cx="2743200" cy="365125"/>
          </a:xfrm>
          <a:prstGeom prst="rect">
            <a:avLst/>
          </a:prstGeom>
        </p:spPr>
        <p:txBody>
          <a:bodyPr/>
          <a:lstStyle/>
          <a:p>
            <a:fld id="{8A479D87-2D86-A344-B38A-68499AE45F0C}" type="datetimeFigureOut">
              <a:rPr lang="en-US" smtClean="0"/>
              <a:t>5/12/2026</a:t>
            </a:fld>
            <a:endParaRPr lang="en-US"/>
          </a:p>
        </p:txBody>
      </p:sp>
      <p:sp>
        <p:nvSpPr>
          <p:cNvPr id="5" name="Footer Placeholder 4">
            <a:extLst>
              <a:ext uri="{FF2B5EF4-FFF2-40B4-BE49-F238E27FC236}">
                <a16:creationId xmlns:a16="http://schemas.microsoft.com/office/drawing/2014/main" id="{0CE67521-D63F-79F8-E1E7-BBBE812776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4E33C2-F4B4-CEEE-BD3A-0C8025E90D32}"/>
              </a:ext>
            </a:extLst>
          </p:cNvPr>
          <p:cNvSpPr>
            <a:spLocks noGrp="1"/>
          </p:cNvSpPr>
          <p:nvPr>
            <p:ph type="sldNum" sz="quarter" idx="12"/>
          </p:nvPr>
        </p:nvSpPr>
        <p:spPr>
          <a:xfrm>
            <a:off x="8610600" y="6356350"/>
            <a:ext cx="2743200" cy="365125"/>
          </a:xfrm>
          <a:prstGeom prst="rect">
            <a:avLst/>
          </a:prstGeom>
        </p:spPr>
        <p:txBody>
          <a:bodyPr/>
          <a:lstStyle/>
          <a:p>
            <a:fld id="{78843260-87BB-2B49-BC83-5DCE707ABA7B}" type="slidenum">
              <a:rPr lang="en-US" smtClean="0"/>
              <a:t>‹#›</a:t>
            </a:fld>
            <a:endParaRPr lang="en-US"/>
          </a:p>
        </p:txBody>
      </p:sp>
    </p:spTree>
    <p:extLst>
      <p:ext uri="{BB962C8B-B14F-4D97-AF65-F5344CB8AC3E}">
        <p14:creationId xmlns:p14="http://schemas.microsoft.com/office/powerpoint/2010/main" val="163281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742871"/>
      </p:ext>
    </p:extLst>
  </p:cSld>
  <p:clrMap bg1="lt1" tx1="dk1" bg2="lt2" tx2="dk2" accent1="accent1" accent2="accent2" accent3="accent3" accent4="accent4" accent5="accent5" accent6="accent6" hlink="hlink" folHlink="folHlink"/>
  <p:sldLayoutIdLst>
    <p:sldLayoutId id="2147483698" r:id="rId1"/>
    <p:sldLayoutId id="2147483665" r:id="rId2"/>
    <p:sldLayoutId id="2147483682" r:id="rId3"/>
    <p:sldLayoutId id="2147483683" r:id="rId4"/>
    <p:sldLayoutId id="2147483661" r:id="rId5"/>
    <p:sldLayoutId id="2147483675" r:id="rId6"/>
    <p:sldLayoutId id="214748368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3185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starfishsearch.com/jobs/Hounslow-hocaca"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12_365B6B77.xm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6ACA-589C-A946-972D-38896689905C}"/>
              </a:ext>
            </a:extLst>
          </p:cNvPr>
          <p:cNvSpPr>
            <a:spLocks noGrp="1"/>
          </p:cNvSpPr>
          <p:nvPr>
            <p:ph type="ctrTitle"/>
          </p:nvPr>
        </p:nvSpPr>
        <p:spPr>
          <a:xfrm>
            <a:off x="1524000" y="1306139"/>
            <a:ext cx="9144000" cy="1909763"/>
          </a:xfrm>
        </p:spPr>
        <p:txBody>
          <a:bodyPr lIns="0" rIns="0"/>
          <a:lstStyle/>
          <a:p>
            <a:pPr algn="l"/>
            <a:r>
              <a:rPr lang="en-US"/>
              <a:t>Head of Communications and Corporate Affairs</a:t>
            </a:r>
          </a:p>
        </p:txBody>
      </p:sp>
      <p:sp>
        <p:nvSpPr>
          <p:cNvPr id="3" name="Subtitle 2">
            <a:extLst>
              <a:ext uri="{FF2B5EF4-FFF2-40B4-BE49-F238E27FC236}">
                <a16:creationId xmlns:a16="http://schemas.microsoft.com/office/drawing/2014/main" id="{1C7E484F-EDDF-9544-9775-404953490DF1}"/>
              </a:ext>
            </a:extLst>
          </p:cNvPr>
          <p:cNvSpPr>
            <a:spLocks noGrp="1"/>
          </p:cNvSpPr>
          <p:nvPr>
            <p:ph type="subTitle" idx="1"/>
          </p:nvPr>
        </p:nvSpPr>
        <p:spPr>
          <a:xfrm>
            <a:off x="1524000" y="3780943"/>
            <a:ext cx="9144000" cy="1655762"/>
          </a:xfrm>
        </p:spPr>
        <p:txBody>
          <a:bodyPr lIns="0" tIns="45720" rIns="0" bIns="45720" anchor="t"/>
          <a:lstStyle/>
          <a:p>
            <a:pPr algn="l"/>
            <a:r>
              <a:rPr lang="en-GB" sz="1800">
                <a:effectLst/>
                <a:latin typeface="Arial"/>
                <a:ea typeface="Calibri"/>
                <a:cs typeface="Arial"/>
              </a:rPr>
              <a:t>Grade: </a:t>
            </a:r>
            <a:r>
              <a:rPr lang="en-GB" sz="1800">
                <a:latin typeface="Arial"/>
                <a:ea typeface="Calibri"/>
                <a:cs typeface="Arial"/>
              </a:rPr>
              <a:t>HMG 1 (£74,000 to £95,000)</a:t>
            </a:r>
          </a:p>
          <a:p>
            <a:pPr algn="l"/>
            <a:r>
              <a:rPr lang="en-GB" sz="1800">
                <a:effectLst/>
                <a:ea typeface="Calibri" panose="020F0502020204030204" pitchFamily="34" charset="0"/>
              </a:rPr>
              <a:t>Directorate: </a:t>
            </a:r>
            <a:r>
              <a:rPr lang="en-GB" sz="1800">
                <a:ea typeface="Calibri" panose="020F0502020204030204" pitchFamily="34" charset="0"/>
              </a:rPr>
              <a:t>Strategy and Transformation</a:t>
            </a:r>
            <a:endParaRPr lang="en-GB" sz="1800">
              <a:effectLst/>
              <a:ea typeface="Calibri" panose="020F0502020204030204" pitchFamily="34" charset="0"/>
            </a:endParaRPr>
          </a:p>
          <a:p>
            <a:pPr algn="l"/>
            <a:r>
              <a:rPr lang="en-GB" sz="1800">
                <a:effectLst/>
                <a:ea typeface="Calibri" panose="020F0502020204030204" pitchFamily="34" charset="0"/>
              </a:rPr>
              <a:t>Reports to: </a:t>
            </a:r>
            <a:r>
              <a:rPr lang="en-GB" sz="1800">
                <a:ea typeface="Calibri" panose="020F0502020204030204" pitchFamily="34" charset="0"/>
              </a:rPr>
              <a:t>Director of Communications, Culture and Engagement</a:t>
            </a:r>
            <a:endParaRPr lang="en-GB" sz="1800">
              <a:effectLst/>
              <a:ea typeface="Calibri" panose="020F0502020204030204" pitchFamily="34" charset="0"/>
            </a:endParaRPr>
          </a:p>
        </p:txBody>
      </p:sp>
      <p:sp>
        <p:nvSpPr>
          <p:cNvPr id="6" name="TextBox 5">
            <a:extLst>
              <a:ext uri="{FF2B5EF4-FFF2-40B4-BE49-F238E27FC236}">
                <a16:creationId xmlns:a16="http://schemas.microsoft.com/office/drawing/2014/main" id="{E2C43676-0782-48C5-058E-6F10004B1B0B}"/>
              </a:ext>
            </a:extLst>
          </p:cNvPr>
          <p:cNvSpPr txBox="1"/>
          <p:nvPr/>
        </p:nvSpPr>
        <p:spPr>
          <a:xfrm>
            <a:off x="964734" y="1057013"/>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BE825A6-224E-C87B-2EED-386D9EE17E0E}"/>
              </a:ext>
            </a:extLst>
          </p:cNvPr>
          <p:cNvSpPr txBox="1"/>
          <p:nvPr/>
        </p:nvSpPr>
        <p:spPr>
          <a:xfrm>
            <a:off x="738231" y="1384183"/>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07D416-D54B-DD4B-3553-2BFCBA6BA650}"/>
              </a:ext>
            </a:extLst>
          </p:cNvPr>
          <p:cNvSpPr txBox="1"/>
          <p:nvPr/>
        </p:nvSpPr>
        <p:spPr>
          <a:xfrm>
            <a:off x="2055303" y="0"/>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9A86343-D92B-E6E2-76CB-40CEC997CECF}"/>
              </a:ext>
            </a:extLst>
          </p:cNvPr>
          <p:cNvCxnSpPr/>
          <p:nvPr/>
        </p:nvCxnSpPr>
        <p:spPr>
          <a:xfrm>
            <a:off x="1569720" y="3461181"/>
            <a:ext cx="9108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1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GB" sz="3200">
                <a:latin typeface="Arial" panose="020B0604020202020204" pitchFamily="34" charset="0"/>
                <a:cs typeface="Arial" panose="020B0604020202020204" pitchFamily="34" charset="0"/>
              </a:rPr>
              <a:t>EMPLOYEE BENEFITS</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1557708" y="1492516"/>
            <a:ext cx="8665284" cy="4579099"/>
          </a:xfrm>
        </p:spPr>
        <p:txBody>
          <a:bodyPr lIns="0" rIns="0"/>
          <a:lstStyle/>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Annual leave</a:t>
            </a:r>
            <a:r>
              <a:rPr lang="en-GB" sz="1400">
                <a:solidFill>
                  <a:srgbClr val="642E6B"/>
                </a:solidFill>
                <a:latin typeface="Arial" panose="020B0604020202020204" pitchFamily="34" charset="0"/>
                <a:ea typeface="Times New Roman" panose="02020603050405020304" pitchFamily="18" charset="0"/>
                <a:cs typeface="Arial" panose="020B0604020202020204" pitchFamily="34" charset="0"/>
              </a:rPr>
              <a:t> </a:t>
            </a:r>
            <a:r>
              <a:rPr lang="en-GB" sz="140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sz="1400">
                <a:solidFill>
                  <a:srgbClr val="642E6B"/>
                </a:solidFill>
                <a:latin typeface="Arial" panose="020B0604020202020204" pitchFamily="34" charset="0"/>
                <a:ea typeface="Times New Roman" panose="02020603050405020304" pitchFamily="18" charset="0"/>
                <a:cs typeface="Arial" panose="020B0604020202020204" pitchFamily="34" charset="0"/>
              </a:rPr>
              <a:t>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Generous annual leave entitlements starting from 25 days and rising to 31 days.</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A range of family friendly leave options </a:t>
            </a:r>
            <a:r>
              <a:rPr lang="en-GB" sz="1400" b="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Maternity, Paternity, Parental and Shared Parental Leave</a:t>
            </a: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Premature baby leave and pay –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We are proud to have The Smallest Things Chartermark.</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Christmas closure –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Up to 3 days, between Christmas and New Year, if your office is closed. </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Flexible working arrangements –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our focus is on the outcomes you deliver and we are flexible about where and how this is best achieved.</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Local Government Pension Scheme</a:t>
            </a:r>
            <a:r>
              <a:rPr lang="en-GB" sz="1400">
                <a:solidFill>
                  <a:srgbClr val="642E6B"/>
                </a:solidFill>
                <a:latin typeface="Arial" panose="020B0604020202020204" pitchFamily="34" charset="0"/>
                <a:ea typeface="Times New Roman" panose="02020603050405020304" pitchFamily="18" charset="0"/>
                <a:cs typeface="Arial" panose="020B0604020202020204" pitchFamily="34" charset="0"/>
              </a:rPr>
              <a:t> –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Open to all employees, this is a tax approved, occupational pension scheme. Your contributions are based on a sliding scale according to your salary band.</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Learning and development</a:t>
            </a:r>
            <a:r>
              <a:rPr lang="en-GB" sz="1400">
                <a:solidFill>
                  <a:srgbClr val="642E6B"/>
                </a:solidFill>
                <a:latin typeface="Arial" panose="020B0604020202020204" pitchFamily="34" charset="0"/>
                <a:ea typeface="Times New Roman" panose="02020603050405020304" pitchFamily="18" charset="0"/>
                <a:cs typeface="Arial" panose="020B0604020202020204" pitchFamily="34" charset="0"/>
              </a:rPr>
              <a:t> –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we want you to learn everyday.  We have a fantastic range of resources and opportunities and are committed to your development throughout your career with us</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Travel options –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Pool cars, Pool Bikes, Season Ticket Loans. </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latin typeface="Arial" panose="020B0604020202020204" pitchFamily="34" charset="0"/>
                <a:ea typeface="Times New Roman" panose="02020603050405020304" pitchFamily="18" charset="0"/>
                <a:cs typeface="Arial" panose="020B0604020202020204" pitchFamily="34" charset="0"/>
              </a:rPr>
              <a:t>Staff wellbeing services – </a:t>
            </a:r>
            <a:r>
              <a:rPr lang="en-GB" sz="140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Including access to Occupational Health, an Osteopath/Chiropractor and Employee Assistance Programme.</a:t>
            </a:r>
            <a:endParaRPr lang="en-GB" sz="1400">
              <a:solidFill>
                <a:schemeClr val="tx1">
                  <a:lumMod val="85000"/>
                  <a:lumOff val="15000"/>
                </a:schemeClr>
              </a:solidFill>
              <a:ea typeface="Times New Roman" panose="02020603050405020304" pitchFamily="18" charset="0"/>
            </a:endParaRPr>
          </a:p>
          <a:p>
            <a:pPr marL="342900" lvl="0" indent="-342900" algn="l">
              <a:lnSpc>
                <a:spcPct val="100000"/>
              </a:lnSpc>
              <a:spcBef>
                <a:spcPts val="600"/>
              </a:spcBef>
              <a:spcAft>
                <a:spcPts val="600"/>
              </a:spcAft>
              <a:buClr>
                <a:srgbClr val="7B2379"/>
              </a:buClr>
              <a:buSzPct val="100000"/>
              <a:buFont typeface="Wingdings" pitchFamily="2" charset="2"/>
              <a:buChar char="§"/>
              <a:tabLst>
                <a:tab pos="457200" algn="l"/>
              </a:tabLst>
            </a:pPr>
            <a:r>
              <a:rPr lang="en-GB" sz="1400" b="1">
                <a:solidFill>
                  <a:srgbClr val="642E6B"/>
                </a:solidFill>
              </a:rPr>
              <a:t>For more information visit</a:t>
            </a:r>
            <a:r>
              <a:rPr lang="en-GB" sz="1400">
                <a:solidFill>
                  <a:schemeClr val="tx1">
                    <a:lumMod val="85000"/>
                    <a:lumOff val="15000"/>
                  </a:schemeClr>
                </a:solidFill>
                <a:ea typeface="Calibri" panose="020F0502020204030204" pitchFamily="34" charset="0"/>
              </a:rPr>
              <a:t> hounslow.gov.uk/working-council</a:t>
            </a:r>
            <a:endParaRPr lang="en-GB" sz="140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568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GB" sz="3200">
                <a:latin typeface="Arial" panose="020B0604020202020204" pitchFamily="34" charset="0"/>
                <a:cs typeface="Arial" panose="020B0604020202020204" pitchFamily="34" charset="0"/>
              </a:rPr>
              <a:t>HOW TO APPLY</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1557708" y="1492516"/>
            <a:ext cx="7476564" cy="4579099"/>
          </a:xfrm>
        </p:spPr>
        <p:txBody>
          <a:bodyPr lIns="0" rIns="0"/>
          <a:lstStyle/>
          <a:p>
            <a:pPr marL="285750" indent="-285750" algn="l">
              <a:lnSpc>
                <a:spcPct val="100000"/>
              </a:lnSpc>
              <a:spcBef>
                <a:spcPts val="600"/>
              </a:spcBef>
              <a:spcAft>
                <a:spcPts val="600"/>
              </a:spcAft>
              <a:buClr>
                <a:srgbClr val="7B2379"/>
              </a:buClr>
              <a:buFont typeface="Wingdings" panose="05000000000000000000" pitchFamily="2" charset="2"/>
              <a:buChar char="§"/>
            </a:pPr>
            <a:r>
              <a:rPr lang="en-US" sz="1600">
                <a:solidFill>
                  <a:schemeClr val="tx1">
                    <a:lumMod val="85000"/>
                    <a:lumOff val="15000"/>
                  </a:schemeClr>
                </a:solidFill>
              </a:rPr>
              <a:t>For a confidential discussion about the role, contact Sunita Patel (07561708023/sunita.patel@starfishsearch.com)</a:t>
            </a:r>
          </a:p>
          <a:p>
            <a:pPr marL="285750" indent="-285750" algn="l">
              <a:lnSpc>
                <a:spcPct val="100000"/>
              </a:lnSpc>
              <a:spcBef>
                <a:spcPts val="600"/>
              </a:spcBef>
              <a:spcAft>
                <a:spcPts val="600"/>
              </a:spcAft>
              <a:buClr>
                <a:srgbClr val="7B2379"/>
              </a:buClr>
              <a:buFont typeface="Wingdings" panose="05000000000000000000" pitchFamily="2" charset="2"/>
              <a:buChar char="§"/>
            </a:pPr>
            <a:r>
              <a:rPr lang="en-GB" sz="1600">
                <a:solidFill>
                  <a:schemeClr val="tx1">
                    <a:lumMod val="85000"/>
                    <a:lumOff val="15000"/>
                  </a:schemeClr>
                </a:solidFill>
              </a:rPr>
              <a:t>For more information and to apply, visit: </a:t>
            </a:r>
            <a:r>
              <a:rPr lang="en-GB" sz="1600">
                <a:hlinkClick r:id="rId3"/>
              </a:rPr>
              <a:t>https://starfishsearch.com/jobs/Hounslow-hocaca</a:t>
            </a:r>
            <a:br>
              <a:rPr lang="en-GB" sz="1600"/>
            </a:br>
            <a:endParaRPr lang="en-GB" sz="1600"/>
          </a:p>
          <a:p>
            <a:pPr marL="285750" indent="-285750" algn="l">
              <a:lnSpc>
                <a:spcPct val="100000"/>
              </a:lnSpc>
              <a:spcBef>
                <a:spcPts val="600"/>
              </a:spcBef>
              <a:spcAft>
                <a:spcPts val="600"/>
              </a:spcAft>
              <a:buClr>
                <a:srgbClr val="7B2379"/>
              </a:buClr>
              <a:buFont typeface="Wingdings" panose="05000000000000000000" pitchFamily="2" charset="2"/>
              <a:buChar char="§"/>
            </a:pPr>
            <a:r>
              <a:rPr lang="en-US" sz="1600">
                <a:solidFill>
                  <a:schemeClr val="tx1"/>
                </a:solidFill>
              </a:rPr>
              <a:t>To make an application, please click on the ‘apply now’ button on this webpage, with the following prepared:</a:t>
            </a:r>
          </a:p>
          <a:p>
            <a:pPr marL="742950" lvl="1" indent="-285750" algn="l">
              <a:lnSpc>
                <a:spcPct val="100000"/>
              </a:lnSpc>
              <a:spcBef>
                <a:spcPts val="600"/>
              </a:spcBef>
              <a:spcAft>
                <a:spcPts val="600"/>
              </a:spcAft>
              <a:buClr>
                <a:srgbClr val="7B2379"/>
              </a:buClr>
              <a:buFont typeface="Wingdings" panose="05000000000000000000" pitchFamily="2" charset="2"/>
              <a:buChar char="§"/>
            </a:pPr>
            <a:r>
              <a:rPr lang="en-US" sz="1600">
                <a:solidFill>
                  <a:schemeClr val="tx1"/>
                </a:solidFill>
                <a:latin typeface="Arial" panose="020B0604020202020204" pitchFamily="34" charset="0"/>
                <a:cs typeface="Arial" panose="020B0604020202020204" pitchFamily="34" charset="0"/>
              </a:rPr>
              <a:t>Your CV (no more than three sides of A4).</a:t>
            </a:r>
          </a:p>
          <a:p>
            <a:pPr marL="742950" lvl="1" indent="-285750" algn="l">
              <a:lnSpc>
                <a:spcPct val="100000"/>
              </a:lnSpc>
              <a:spcBef>
                <a:spcPts val="600"/>
              </a:spcBef>
              <a:spcAft>
                <a:spcPts val="600"/>
              </a:spcAft>
              <a:buClr>
                <a:srgbClr val="7B2379"/>
              </a:buClr>
              <a:buFont typeface="Wingdings" panose="05000000000000000000" pitchFamily="2" charset="2"/>
              <a:buChar char="§"/>
            </a:pPr>
            <a:r>
              <a:rPr lang="en-US" sz="1600">
                <a:solidFill>
                  <a:schemeClr val="tx1"/>
                </a:solidFill>
                <a:latin typeface="Arial" panose="020B0604020202020204" pitchFamily="34" charset="0"/>
                <a:cs typeface="Arial" panose="020B0604020202020204" pitchFamily="34" charset="0"/>
              </a:rPr>
              <a:t>A supporting statement (no more than three sides of A4) that sets out why you think this role is the right move for you and how you meet the knowledge and experience criteria.</a:t>
            </a:r>
          </a:p>
          <a:p>
            <a:pPr marL="285750" indent="-285750" algn="l">
              <a:lnSpc>
                <a:spcPct val="100000"/>
              </a:lnSpc>
              <a:spcBef>
                <a:spcPts val="600"/>
              </a:spcBef>
              <a:spcAft>
                <a:spcPts val="600"/>
              </a:spcAft>
              <a:buClr>
                <a:srgbClr val="7B2379"/>
              </a:buClr>
              <a:buFont typeface="Wingdings" panose="05000000000000000000" pitchFamily="2" charset="2"/>
              <a:buChar char="§"/>
            </a:pPr>
            <a:r>
              <a:rPr lang="en-US" sz="1600">
                <a:solidFill>
                  <a:schemeClr val="tx1"/>
                </a:solidFill>
              </a:rPr>
              <a:t>If you would like to apply under the Disability Confident Scheme, please state that clearly at the top of your supporting statement, along with any adjustments you require to be made if invited for interview.</a:t>
            </a:r>
            <a:endParaRPr lang="en-GB" sz="1600">
              <a:solidFill>
                <a:schemeClr val="tx1"/>
              </a:solidFill>
            </a:endParaRPr>
          </a:p>
        </p:txBody>
      </p:sp>
    </p:spTree>
    <p:extLst>
      <p:ext uri="{BB962C8B-B14F-4D97-AF65-F5344CB8AC3E}">
        <p14:creationId xmlns:p14="http://schemas.microsoft.com/office/powerpoint/2010/main" val="361046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70740" y="429767"/>
            <a:ext cx="10887276" cy="794195"/>
          </a:xfrm>
        </p:spPr>
        <p:txBody>
          <a:bodyPr lIns="36000" rIns="36000" anchor="ctr"/>
          <a:lstStyle/>
          <a:p>
            <a:pPr algn="l"/>
            <a:r>
              <a:rPr lang="en-GB" sz="3200"/>
              <a:t>PURPOSE OF THE ROLE</a:t>
            </a:r>
            <a:endParaRPr lang="en-GB" sz="3200">
              <a:solidFill>
                <a:srgbClr val="642E6B"/>
              </a:solidFill>
            </a:endParaRPr>
          </a:p>
        </p:txBody>
      </p:sp>
      <p:sp>
        <p:nvSpPr>
          <p:cNvPr id="3" name="Subtitle 2">
            <a:extLst>
              <a:ext uri="{FF2B5EF4-FFF2-40B4-BE49-F238E27FC236}">
                <a16:creationId xmlns:a16="http://schemas.microsoft.com/office/drawing/2014/main" id="{C810C2EC-1B73-E542-8DD5-EB1D39A38B63}"/>
              </a:ext>
            </a:extLst>
          </p:cNvPr>
          <p:cNvSpPr>
            <a:spLocks noGrp="1"/>
          </p:cNvSpPr>
          <p:nvPr>
            <p:ph type="subTitle" idx="1"/>
          </p:nvPr>
        </p:nvSpPr>
        <p:spPr>
          <a:xfrm>
            <a:off x="815340" y="1516928"/>
            <a:ext cx="10561320" cy="4069619"/>
          </a:xfrm>
        </p:spPr>
        <p:txBody>
          <a:bodyPr lIns="0" rIns="0"/>
          <a:lstStyle/>
          <a:p>
            <a:pPr indent="-1270" algn="l"/>
            <a:r>
              <a:rPr lang="en-GB" sz="2000">
                <a:solidFill>
                  <a:schemeClr val="tx1"/>
                </a:solidFill>
                <a:effectLst/>
                <a:latin typeface="Arial" panose="020B0604020202020204" pitchFamily="34" charset="0"/>
                <a:ea typeface="Times New Roman" panose="02020603050405020304" pitchFamily="18" charset="0"/>
              </a:rPr>
              <a:t>Working collaboratively with colleagues and Members, you are responsible for ensuring corporate communications is purposeful, professional and effective, reaching the right audiences with the right message. You will lead on the development and implementation of a new communications strategy to support the ambitions of our new corporate plan.</a:t>
            </a:r>
          </a:p>
          <a:p>
            <a:pPr indent="-1270" algn="l"/>
            <a:r>
              <a:rPr lang="en-GB" sz="2000">
                <a:solidFill>
                  <a:schemeClr val="tx1"/>
                </a:solidFill>
              </a:rPr>
              <a:t>The work of your team will ensure residents, businesses and other stakeholders are informed of Council services, policies and decisions, and the opportunities available to them. You will raise the profile and influence of the Council as one of London’s leading local authorities and, with your radar for risk and grip on issues management, protect our reputation.</a:t>
            </a:r>
          </a:p>
          <a:p>
            <a:pPr indent="-1270" algn="l"/>
            <a:r>
              <a:rPr lang="en-GB" sz="2000">
                <a:solidFill>
                  <a:schemeClr val="tx1"/>
                </a:solidFill>
              </a:rPr>
              <a:t>Your impactful behaviour change campaigns will demonstrably improve outcomes, and you’ll help embed a strong identity for the Council and place brand for the borough, which galvanises partners and attracts people to live, work, visit and invest in Hounslow.</a:t>
            </a:r>
          </a:p>
          <a:p>
            <a:pPr indent="-1270" algn="l"/>
            <a:r>
              <a:rPr lang="en-GB" sz="2000">
                <a:solidFill>
                  <a:schemeClr val="tx1"/>
                </a:solidFill>
              </a:rPr>
              <a:t>Through strategic internal communications you will empower colleagues with the information and tools they need to do their best job, engaging them with the Council’s vision and fostering a culture of advocacy.</a:t>
            </a:r>
          </a:p>
          <a:p>
            <a:pPr indent="-1270" algn="l"/>
            <a:endParaRPr lang="en-GB" sz="180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724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70740" y="429767"/>
            <a:ext cx="10887276" cy="794195"/>
          </a:xfrm>
        </p:spPr>
        <p:txBody>
          <a:bodyPr lIns="36000" rIns="36000" anchor="ctr"/>
          <a:lstStyle/>
          <a:p>
            <a:pPr algn="l"/>
            <a:r>
              <a:rPr lang="en-GB" sz="3200"/>
              <a:t>YOUR CONTRIBUTION (ROLE SPECIFIC)</a:t>
            </a:r>
            <a:endParaRPr lang="en-GB" sz="3200">
              <a:solidFill>
                <a:srgbClr val="642E6B"/>
              </a:solidFill>
            </a:endParaRPr>
          </a:p>
        </p:txBody>
      </p:sp>
      <p:sp>
        <p:nvSpPr>
          <p:cNvPr id="6" name="Subtitle 2">
            <a:extLst>
              <a:ext uri="{FF2B5EF4-FFF2-40B4-BE49-F238E27FC236}">
                <a16:creationId xmlns:a16="http://schemas.microsoft.com/office/drawing/2014/main" id="{A353E45E-9A30-4435-6824-0DCD85DC06AF}"/>
              </a:ext>
            </a:extLst>
          </p:cNvPr>
          <p:cNvSpPr>
            <a:spLocks noGrp="1"/>
          </p:cNvSpPr>
          <p:nvPr>
            <p:ph type="subTitle" idx="1"/>
          </p:nvPr>
        </p:nvSpPr>
        <p:spPr>
          <a:xfrm>
            <a:off x="490528" y="1589363"/>
            <a:ext cx="5425260" cy="4069619"/>
          </a:xfrm>
        </p:spPr>
        <p:txBody>
          <a:bodyPr/>
          <a:lstStyle/>
          <a:p>
            <a:pPr marL="285750" indent="-285750" algn="l">
              <a:lnSpc>
                <a:spcPct val="100000"/>
              </a:lnSpc>
              <a:buClr>
                <a:schemeClr val="accent3"/>
              </a:buClr>
              <a:buFont typeface="Wingdings" pitchFamily="2" charset="2"/>
              <a:buChar char="§"/>
            </a:pPr>
            <a:r>
              <a:rPr lang="en-US" sz="1800">
                <a:solidFill>
                  <a:srgbClr val="000000"/>
                </a:solidFill>
                <a:effectLst/>
                <a:latin typeface="Arial" panose="020B0604020202020204" pitchFamily="34" charset="0"/>
                <a:ea typeface="Arial" panose="020B0604020202020204" pitchFamily="34" charset="0"/>
              </a:rPr>
              <a:t>Drive the continuous development and delivery of a high-performing communications service, ensuring activity is aligned to corporate objectives and appropriately resourced.</a:t>
            </a:r>
          </a:p>
          <a:p>
            <a:pPr marL="285750" indent="-285750" algn="l">
              <a:lnSpc>
                <a:spcPct val="100000"/>
              </a:lnSpc>
              <a:buClr>
                <a:schemeClr val="accent3"/>
              </a:buClr>
              <a:buFont typeface="Wingdings" pitchFamily="2" charset="2"/>
              <a:buChar char="§"/>
            </a:pPr>
            <a:r>
              <a:rPr lang="en-US" sz="1800">
                <a:solidFill>
                  <a:srgbClr val="000000"/>
                </a:solidFill>
                <a:effectLst/>
                <a:latin typeface="Arial" panose="020B0604020202020204" pitchFamily="34" charset="0"/>
                <a:ea typeface="Arial" panose="020B0604020202020204" pitchFamily="34" charset="0"/>
              </a:rPr>
              <a:t>Deliver effective campaigns across media relations, public affairs, digital and social media, marketing and publications, design, and colleague and Member communications, ensuring work has clarity of purpose and measurable impact.</a:t>
            </a:r>
          </a:p>
          <a:p>
            <a:pPr marL="285750" indent="-285750" algn="l">
              <a:lnSpc>
                <a:spcPct val="100000"/>
              </a:lnSpc>
              <a:buClr>
                <a:schemeClr val="accent3"/>
              </a:buClr>
              <a:buFont typeface="Wingdings" pitchFamily="2" charset="2"/>
              <a:buChar char="§"/>
            </a:pPr>
            <a:r>
              <a:rPr lang="en-US" sz="1800">
                <a:solidFill>
                  <a:srgbClr val="000000"/>
                </a:solidFill>
              </a:rPr>
              <a:t>Champion a strong and distinctive brand and identity for the Council and borough that resonates locally, across London and beyond.</a:t>
            </a:r>
            <a:endParaRPr lang="en-GB" sz="1800">
              <a:solidFill>
                <a:srgbClr val="000000"/>
              </a:solidFill>
              <a:effectLst/>
              <a:latin typeface="Arial" panose="020B0604020202020204" pitchFamily="34" charset="0"/>
              <a:ea typeface="Arial" panose="020B0604020202020204" pitchFamily="34" charset="0"/>
            </a:endParaRPr>
          </a:p>
          <a:p>
            <a:pPr marL="285750" indent="-285750" algn="l">
              <a:lnSpc>
                <a:spcPct val="100000"/>
              </a:lnSpc>
              <a:buClr>
                <a:schemeClr val="accent3"/>
              </a:buClr>
              <a:buFont typeface="Wingdings" pitchFamily="2" charset="2"/>
              <a:buChar char="§"/>
            </a:pPr>
            <a:endParaRPr lang="en-GB" sz="1800">
              <a:solidFill>
                <a:srgbClr val="000000"/>
              </a:solidFill>
              <a:effectLst/>
              <a:latin typeface="Arial" panose="020B0604020202020204" pitchFamily="34" charset="0"/>
              <a:ea typeface="Arial" panose="020B0604020202020204" pitchFamily="34" charset="0"/>
            </a:endParaRPr>
          </a:p>
        </p:txBody>
      </p:sp>
      <p:sp>
        <p:nvSpPr>
          <p:cNvPr id="7" name="Subtitle 2">
            <a:extLst>
              <a:ext uri="{FF2B5EF4-FFF2-40B4-BE49-F238E27FC236}">
                <a16:creationId xmlns:a16="http://schemas.microsoft.com/office/drawing/2014/main" id="{47B6A14B-DFFE-12A4-8360-2CABFA2EF972}"/>
              </a:ext>
            </a:extLst>
          </p:cNvPr>
          <p:cNvSpPr txBox="1">
            <a:spLocks/>
          </p:cNvSpPr>
          <p:nvPr/>
        </p:nvSpPr>
        <p:spPr>
          <a:xfrm>
            <a:off x="6276213" y="1589363"/>
            <a:ext cx="5425260" cy="44536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Aft>
                <a:spcPts val="1000"/>
              </a:spcAft>
              <a:buClr>
                <a:schemeClr val="accent3"/>
              </a:buClr>
              <a:buFont typeface="Wingdings" pitchFamily="2" charset="2"/>
              <a:buChar char="§"/>
            </a:pPr>
            <a:r>
              <a:rPr lang="en-US" sz="1800">
                <a:solidFill>
                  <a:srgbClr val="000000"/>
                </a:solidFill>
              </a:rPr>
              <a:t>Shape and maintain high-quality communications products, including publications, social media channels and e-newsletters, ensuring consistency, audience focus and clear purpose.</a:t>
            </a:r>
          </a:p>
          <a:p>
            <a:pPr marL="285750" indent="-285750" algn="l">
              <a:lnSpc>
                <a:spcPct val="100000"/>
              </a:lnSpc>
              <a:spcAft>
                <a:spcPts val="1000"/>
              </a:spcAft>
              <a:buClr>
                <a:schemeClr val="accent3"/>
              </a:buClr>
              <a:buFont typeface="Wingdings" pitchFamily="2" charset="2"/>
              <a:buChar char="§"/>
            </a:pPr>
            <a:r>
              <a:rPr lang="en-US" sz="1800">
                <a:solidFill>
                  <a:srgbClr val="000000"/>
                </a:solidFill>
              </a:rPr>
              <a:t>Develop impactful awareness and </a:t>
            </a:r>
            <a:r>
              <a:rPr lang="en-US" sz="1800" err="1">
                <a:solidFill>
                  <a:srgbClr val="000000"/>
                </a:solidFill>
              </a:rPr>
              <a:t>behaviour</a:t>
            </a:r>
            <a:r>
              <a:rPr lang="en-US" sz="1800">
                <a:solidFill>
                  <a:srgbClr val="000000"/>
                </a:solidFill>
              </a:rPr>
              <a:t> change campaigns that cut through the noise, engage target audiences and achieve measurable outcomes.</a:t>
            </a:r>
          </a:p>
          <a:p>
            <a:pPr marL="285750" indent="-285750" algn="l">
              <a:lnSpc>
                <a:spcPct val="100000"/>
              </a:lnSpc>
              <a:spcAft>
                <a:spcPts val="1000"/>
              </a:spcAft>
              <a:buClr>
                <a:schemeClr val="accent3"/>
              </a:buClr>
              <a:buFont typeface="Wingdings" pitchFamily="2" charset="2"/>
              <a:buChar char="§"/>
            </a:pPr>
            <a:r>
              <a:rPr lang="en-US" sz="1800">
                <a:solidFill>
                  <a:srgbClr val="000000"/>
                </a:solidFill>
                <a:ea typeface="Arial" panose="020B0604020202020204" pitchFamily="34" charset="0"/>
              </a:rPr>
              <a:t>Establish and maintain effective policies and protocols for issues management and crisis communications, including oversight of the Communications team’s on-call </a:t>
            </a:r>
            <a:r>
              <a:rPr lang="en-US" sz="1800" err="1">
                <a:solidFill>
                  <a:srgbClr val="000000"/>
                </a:solidFill>
                <a:ea typeface="Arial" panose="020B0604020202020204" pitchFamily="34" charset="0"/>
              </a:rPr>
              <a:t>rota</a:t>
            </a:r>
            <a:r>
              <a:rPr lang="en-US" sz="1800">
                <a:solidFill>
                  <a:srgbClr val="000000"/>
                </a:solidFill>
                <a:ea typeface="Arial" panose="020B0604020202020204" pitchFamily="34" charset="0"/>
              </a:rPr>
              <a:t>.</a:t>
            </a:r>
            <a:endParaRPr lang="en-GB" sz="1800">
              <a:solidFill>
                <a:srgbClr val="000000"/>
              </a:solidFill>
            </a:endParaRPr>
          </a:p>
          <a:p>
            <a:pPr marL="285750" indent="-285750" algn="l">
              <a:lnSpc>
                <a:spcPct val="100000"/>
              </a:lnSpc>
              <a:buClr>
                <a:schemeClr val="accent3"/>
              </a:buClr>
              <a:buFont typeface="Wingdings" pitchFamily="2" charset="2"/>
              <a:buChar char="§"/>
            </a:pPr>
            <a:endParaRPr lang="en-GB" sz="1600">
              <a:solidFill>
                <a:schemeClr val="tx1">
                  <a:lumMod val="85000"/>
                  <a:lumOff val="15000"/>
                </a:schemeClr>
              </a:solidFill>
              <a:ea typeface="Times New Roman" panose="02020603050405020304" pitchFamily="18" charset="0"/>
            </a:endParaRPr>
          </a:p>
        </p:txBody>
      </p:sp>
    </p:spTree>
    <p:extLst>
      <p:ext uri="{BB962C8B-B14F-4D97-AF65-F5344CB8AC3E}">
        <p14:creationId xmlns:p14="http://schemas.microsoft.com/office/powerpoint/2010/main" val="254483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70740" y="429767"/>
            <a:ext cx="10887276" cy="794195"/>
          </a:xfrm>
        </p:spPr>
        <p:txBody>
          <a:bodyPr lIns="36000" rIns="36000" anchor="ctr"/>
          <a:lstStyle/>
          <a:p>
            <a:pPr algn="l"/>
            <a:r>
              <a:rPr lang="en-GB" sz="3200"/>
              <a:t>YOUR CONTRIBUTION (ROLE SPECIFIC)</a:t>
            </a:r>
            <a:endParaRPr lang="en-GB" sz="3200">
              <a:solidFill>
                <a:srgbClr val="642E6B"/>
              </a:solidFill>
            </a:endParaRPr>
          </a:p>
        </p:txBody>
      </p:sp>
      <p:sp>
        <p:nvSpPr>
          <p:cNvPr id="6" name="Subtitle 2">
            <a:extLst>
              <a:ext uri="{FF2B5EF4-FFF2-40B4-BE49-F238E27FC236}">
                <a16:creationId xmlns:a16="http://schemas.microsoft.com/office/drawing/2014/main" id="{A353E45E-9A30-4435-6824-0DCD85DC06AF}"/>
              </a:ext>
            </a:extLst>
          </p:cNvPr>
          <p:cNvSpPr>
            <a:spLocks noGrp="1"/>
          </p:cNvSpPr>
          <p:nvPr>
            <p:ph type="subTitle" idx="1"/>
          </p:nvPr>
        </p:nvSpPr>
        <p:spPr>
          <a:xfrm>
            <a:off x="490528" y="1813290"/>
            <a:ext cx="5425260" cy="4069619"/>
          </a:xfrm>
        </p:spPr>
        <p:txBody>
          <a:bodyPr/>
          <a:lstStyle/>
          <a:p>
            <a:pPr marL="285750" lvl="0" indent="-285750" algn="l">
              <a:lnSpc>
                <a:spcPct val="100000"/>
              </a:lnSpc>
              <a:buClr>
                <a:schemeClr val="accent3"/>
              </a:buClr>
              <a:buFont typeface="Wingdings" pitchFamily="2" charset="2"/>
              <a:buChar char="§"/>
            </a:pPr>
            <a:r>
              <a:rPr lang="en-GB" sz="1800">
                <a:solidFill>
                  <a:srgbClr val="000000"/>
                </a:solidFill>
              </a:rPr>
              <a:t>Be a lead source of intelligence, advice and constructive challenge for officers, Members and partners on communications and reputational matters.</a:t>
            </a:r>
          </a:p>
          <a:p>
            <a:pPr marL="285750" indent="-285750" algn="l">
              <a:lnSpc>
                <a:spcPct val="100000"/>
              </a:lnSpc>
              <a:spcAft>
                <a:spcPts val="1000"/>
              </a:spcAft>
              <a:buClr>
                <a:schemeClr val="accent3"/>
              </a:buClr>
              <a:buFont typeface="Wingdings" pitchFamily="2" charset="2"/>
              <a:buChar char="§"/>
            </a:pPr>
            <a:r>
              <a:rPr lang="en-GB" sz="1800">
                <a:solidFill>
                  <a:srgbClr val="000000"/>
                </a:solidFill>
              </a:rPr>
              <a:t>Provide colleagues and Members with advice, training and tools to communicate effectively, embedding consistent high standards.</a:t>
            </a:r>
          </a:p>
          <a:p>
            <a:pPr marL="285750" indent="-285750" algn="l">
              <a:lnSpc>
                <a:spcPct val="100000"/>
              </a:lnSpc>
              <a:spcAft>
                <a:spcPts val="1000"/>
              </a:spcAft>
              <a:buClr>
                <a:schemeClr val="accent3"/>
              </a:buClr>
              <a:buFont typeface="Wingdings" pitchFamily="2" charset="2"/>
              <a:buChar char="§"/>
            </a:pPr>
            <a:r>
              <a:rPr lang="en-GB" sz="1800">
                <a:solidFill>
                  <a:srgbClr val="000000"/>
                </a:solidFill>
              </a:rPr>
              <a:t>Work in collaboration with key partners, in particular Lampton Group and Hounslow’s Borough Based Partnership, to ensure communications is aligned and reach is  maximised. </a:t>
            </a:r>
          </a:p>
          <a:p>
            <a:pPr marL="285750" indent="-285750" algn="l">
              <a:lnSpc>
                <a:spcPct val="100000"/>
              </a:lnSpc>
              <a:spcAft>
                <a:spcPts val="1000"/>
              </a:spcAft>
              <a:buClr>
                <a:schemeClr val="accent3"/>
              </a:buClr>
              <a:buFont typeface="Wingdings" pitchFamily="2" charset="2"/>
              <a:buChar char="§"/>
            </a:pPr>
            <a:endParaRPr lang="en-GB" sz="1800">
              <a:solidFill>
                <a:srgbClr val="000000"/>
              </a:solidFill>
              <a:highlight>
                <a:srgbClr val="FFFF00"/>
              </a:highlight>
            </a:endParaRPr>
          </a:p>
          <a:p>
            <a:pPr marL="285750" lvl="0" indent="-285750" algn="l">
              <a:lnSpc>
                <a:spcPct val="100000"/>
              </a:lnSpc>
              <a:spcAft>
                <a:spcPts val="1000"/>
              </a:spcAft>
              <a:buClr>
                <a:schemeClr val="accent3"/>
              </a:buClr>
              <a:buFont typeface="Wingdings" pitchFamily="2" charset="2"/>
              <a:buChar char="§"/>
            </a:pPr>
            <a:endParaRPr lang="en-GB" sz="1800">
              <a:solidFill>
                <a:srgbClr val="000000"/>
              </a:solidFill>
            </a:endParaRPr>
          </a:p>
          <a:p>
            <a:pPr algn="l">
              <a:lnSpc>
                <a:spcPct val="100000"/>
              </a:lnSpc>
              <a:buClr>
                <a:schemeClr val="accent3"/>
              </a:buClr>
            </a:pPr>
            <a:endParaRPr lang="en-GB" sz="1600">
              <a:solidFill>
                <a:schemeClr val="tx1">
                  <a:lumMod val="85000"/>
                  <a:lumOff val="15000"/>
                </a:schemeClr>
              </a:solidFill>
              <a:ea typeface="Times New Roman" panose="02020603050405020304" pitchFamily="18" charset="0"/>
            </a:endParaRPr>
          </a:p>
        </p:txBody>
      </p:sp>
      <p:sp>
        <p:nvSpPr>
          <p:cNvPr id="7" name="Subtitle 2">
            <a:extLst>
              <a:ext uri="{FF2B5EF4-FFF2-40B4-BE49-F238E27FC236}">
                <a16:creationId xmlns:a16="http://schemas.microsoft.com/office/drawing/2014/main" id="{47B6A14B-DFFE-12A4-8360-2CABFA2EF972}"/>
              </a:ext>
            </a:extLst>
          </p:cNvPr>
          <p:cNvSpPr txBox="1">
            <a:spLocks/>
          </p:cNvSpPr>
          <p:nvPr/>
        </p:nvSpPr>
        <p:spPr>
          <a:xfrm>
            <a:off x="6276213" y="1813290"/>
            <a:ext cx="5425260" cy="44536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Clr>
                <a:schemeClr val="accent3"/>
              </a:buClr>
              <a:buFont typeface="Wingdings" pitchFamily="2" charset="2"/>
              <a:buChar char="§"/>
            </a:pPr>
            <a:r>
              <a:rPr lang="en-GB" sz="1800">
                <a:solidFill>
                  <a:srgbClr val="000000"/>
                </a:solidFill>
              </a:rPr>
              <a:t>Form effective and influential relationships with public sector partners, other London boroughs, community groups, businesses and regional and national government to support corporate objectives.</a:t>
            </a:r>
          </a:p>
          <a:p>
            <a:pPr marL="285750" indent="-285750" algn="l">
              <a:lnSpc>
                <a:spcPct val="100000"/>
              </a:lnSpc>
              <a:buClr>
                <a:schemeClr val="accent3"/>
              </a:buClr>
              <a:buFont typeface="Wingdings" pitchFamily="2" charset="2"/>
              <a:buChar char="§"/>
            </a:pPr>
            <a:r>
              <a:rPr lang="en-GB" sz="1800">
                <a:solidFill>
                  <a:srgbClr val="000000"/>
                </a:solidFill>
              </a:rPr>
              <a:t>Achieve income generation targets through advertising in corporate communications channels, and continually look for further commercial opportunities.</a:t>
            </a:r>
          </a:p>
          <a:p>
            <a:pPr marL="285750" indent="-285750" algn="l">
              <a:lnSpc>
                <a:spcPct val="100000"/>
              </a:lnSpc>
              <a:buClr>
                <a:schemeClr val="accent3"/>
              </a:buClr>
              <a:buFont typeface="Wingdings" pitchFamily="2" charset="2"/>
              <a:buChar char="§"/>
            </a:pPr>
            <a:r>
              <a:rPr lang="en-GB" sz="1800">
                <a:solidFill>
                  <a:srgbClr val="000000"/>
                </a:solidFill>
                <a:ea typeface="Arial" panose="020B0604020202020204" pitchFamily="34" charset="0"/>
              </a:rPr>
              <a:t>Lead a multi-disciplinary service with an ethos of professionalism, creativity, collaboration, equality, being driven by data and learning from best practice, particularly around the use of AI.</a:t>
            </a:r>
          </a:p>
          <a:p>
            <a:pPr marL="285750" indent="-285750" algn="l">
              <a:lnSpc>
                <a:spcPct val="100000"/>
              </a:lnSpc>
              <a:buClr>
                <a:schemeClr val="accent3"/>
              </a:buClr>
              <a:buFont typeface="Wingdings" pitchFamily="2" charset="2"/>
              <a:buChar char="§"/>
            </a:pPr>
            <a:endParaRPr lang="en-GB" sz="1800">
              <a:solidFill>
                <a:srgbClr val="000000"/>
              </a:solidFill>
              <a:ea typeface="Arial" panose="020B0604020202020204" pitchFamily="34" charset="0"/>
            </a:endParaRPr>
          </a:p>
          <a:p>
            <a:pPr marL="285750" indent="-285750" algn="l">
              <a:lnSpc>
                <a:spcPct val="100000"/>
              </a:lnSpc>
              <a:buClr>
                <a:schemeClr val="accent3"/>
              </a:buClr>
              <a:buFont typeface="Wingdings" pitchFamily="2" charset="2"/>
              <a:buChar char="§"/>
            </a:pPr>
            <a:endParaRPr lang="en-GB" sz="1800">
              <a:solidFill>
                <a:srgbClr val="000000"/>
              </a:solidFill>
              <a:ea typeface="Arial" panose="020B0604020202020204" pitchFamily="34" charset="0"/>
            </a:endParaRPr>
          </a:p>
          <a:p>
            <a:pPr marL="285750" indent="-285750" algn="l">
              <a:lnSpc>
                <a:spcPct val="100000"/>
              </a:lnSpc>
              <a:buClr>
                <a:schemeClr val="accent3"/>
              </a:buClr>
              <a:buFont typeface="Wingdings" pitchFamily="2" charset="2"/>
              <a:buChar char="§"/>
            </a:pPr>
            <a:endParaRPr lang="en-GB" sz="1800">
              <a:solidFill>
                <a:srgbClr val="000000"/>
              </a:solidFill>
              <a:effectLst/>
              <a:latin typeface="Arial" panose="020B0604020202020204" pitchFamily="34" charset="0"/>
              <a:ea typeface="Arial" panose="020B0604020202020204" pitchFamily="34" charset="0"/>
            </a:endParaRPr>
          </a:p>
          <a:p>
            <a:pPr marL="285750" indent="-285750" algn="l">
              <a:lnSpc>
                <a:spcPct val="100000"/>
              </a:lnSpc>
              <a:buClr>
                <a:schemeClr val="accent3"/>
              </a:buClr>
              <a:buFont typeface="Wingdings" pitchFamily="2" charset="2"/>
              <a:buChar char="§"/>
            </a:pPr>
            <a:endParaRPr lang="en-GB" sz="1800">
              <a:solidFill>
                <a:schemeClr val="tx1"/>
              </a:solidFill>
              <a:effectLst/>
              <a:latin typeface="Arial" panose="020B0604020202020204" pitchFamily="34" charset="0"/>
              <a:ea typeface="Times New Roman" panose="02020603050405020304" pitchFamily="18" charset="0"/>
            </a:endParaRPr>
          </a:p>
          <a:p>
            <a:pPr marL="285750" indent="-285750" algn="l">
              <a:lnSpc>
                <a:spcPct val="100000"/>
              </a:lnSpc>
              <a:buClr>
                <a:schemeClr val="accent3"/>
              </a:buClr>
              <a:buFont typeface="Wingdings" pitchFamily="2" charset="2"/>
              <a:buChar char="§"/>
            </a:pPr>
            <a:endParaRPr lang="en-GB" sz="1600">
              <a:solidFill>
                <a:schemeClr val="tx1">
                  <a:lumMod val="85000"/>
                  <a:lumOff val="15000"/>
                </a:schemeClr>
              </a:solidFill>
              <a:ea typeface="Times New Roman" panose="02020603050405020304" pitchFamily="18" charset="0"/>
            </a:endParaRPr>
          </a:p>
        </p:txBody>
      </p:sp>
    </p:spTree>
    <p:extLst>
      <p:ext uri="{BB962C8B-B14F-4D97-AF65-F5344CB8AC3E}">
        <p14:creationId xmlns:p14="http://schemas.microsoft.com/office/powerpoint/2010/main" val="81077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70740" y="429767"/>
            <a:ext cx="10887276" cy="794195"/>
          </a:xfrm>
        </p:spPr>
        <p:txBody>
          <a:bodyPr lIns="36000" rIns="36000" anchor="ctr"/>
          <a:lstStyle/>
          <a:p>
            <a:pPr algn="l"/>
            <a:r>
              <a:rPr lang="en-GB" sz="3200">
                <a:solidFill>
                  <a:srgbClr val="642E6B"/>
                </a:solidFill>
              </a:rPr>
              <a:t>YOUR CONTRIBUTION (CORPORATE)</a:t>
            </a:r>
          </a:p>
        </p:txBody>
      </p:sp>
      <p:sp>
        <p:nvSpPr>
          <p:cNvPr id="6" name="Subtitle 2">
            <a:extLst>
              <a:ext uri="{FF2B5EF4-FFF2-40B4-BE49-F238E27FC236}">
                <a16:creationId xmlns:a16="http://schemas.microsoft.com/office/drawing/2014/main" id="{EB13412D-6351-B450-5899-F74A67E591AC}"/>
              </a:ext>
            </a:extLst>
          </p:cNvPr>
          <p:cNvSpPr>
            <a:spLocks noGrp="1"/>
          </p:cNvSpPr>
          <p:nvPr>
            <p:ph type="subTitle" idx="1"/>
          </p:nvPr>
        </p:nvSpPr>
        <p:spPr>
          <a:xfrm>
            <a:off x="490528" y="1489440"/>
            <a:ext cx="5425260" cy="4069619"/>
          </a:xfrm>
        </p:spPr>
        <p:txBody>
          <a:bodyPr/>
          <a:lstStyle/>
          <a:p>
            <a:pPr marL="285750" indent="-285750" algn="l">
              <a:lnSpc>
                <a:spcPct val="100000"/>
              </a:lnSpc>
              <a:spcAft>
                <a:spcPts val="800"/>
              </a:spcAft>
              <a:buClr>
                <a:schemeClr val="accent3"/>
              </a:buClr>
              <a:buFont typeface="Wingdings" pitchFamily="2" charset="2"/>
              <a:buChar char="§"/>
            </a:pPr>
            <a:r>
              <a:rPr lang="en-US" sz="1800">
                <a:solidFill>
                  <a:srgbClr val="000000"/>
                </a:solidFill>
              </a:rPr>
              <a:t>Lead with a strong commitment to Equality, Diversity and Inclusion, embedding these principles into every aspect of service delivery.</a:t>
            </a:r>
          </a:p>
          <a:p>
            <a:pPr marL="285750" indent="-285750" algn="l">
              <a:lnSpc>
                <a:spcPct val="100000"/>
              </a:lnSpc>
              <a:spcAft>
                <a:spcPts val="800"/>
              </a:spcAft>
              <a:buClr>
                <a:schemeClr val="accent3"/>
              </a:buClr>
              <a:buFont typeface="Wingdings" pitchFamily="2" charset="2"/>
              <a:buChar char="§"/>
            </a:pPr>
            <a:r>
              <a:rPr lang="en-GB" sz="1800">
                <a:solidFill>
                  <a:srgbClr val="000000"/>
                </a:solidFill>
              </a:rPr>
              <a:t>Be an ambassador for the Council and borough, enhancing the Council’s image and championing the interests of Hounslow’s communities, stakeholders and partners. </a:t>
            </a:r>
          </a:p>
          <a:p>
            <a:pPr marL="285750" indent="-285750" algn="l">
              <a:lnSpc>
                <a:spcPct val="100000"/>
              </a:lnSpc>
              <a:spcAft>
                <a:spcPts val="800"/>
              </a:spcAft>
              <a:buClr>
                <a:schemeClr val="accent3"/>
              </a:buClr>
              <a:buFont typeface="Wingdings" pitchFamily="2" charset="2"/>
              <a:buChar char="§"/>
            </a:pPr>
            <a:r>
              <a:rPr lang="en-GB" sz="1800">
                <a:solidFill>
                  <a:srgbClr val="000000"/>
                </a:solidFill>
                <a:effectLst/>
                <a:latin typeface="Arial" panose="020B0604020202020204" pitchFamily="34" charset="0"/>
                <a:ea typeface="Arial" panose="020B0604020202020204" pitchFamily="34" charset="0"/>
              </a:rPr>
              <a:t>Demonstrate continuous improvement of your services with effective performance monitoring and evaluation.</a:t>
            </a:r>
          </a:p>
          <a:p>
            <a:pPr marL="285750" indent="-285750" algn="l">
              <a:lnSpc>
                <a:spcPct val="100000"/>
              </a:lnSpc>
              <a:spcAft>
                <a:spcPts val="800"/>
              </a:spcAft>
              <a:buClr>
                <a:schemeClr val="accent3"/>
              </a:buClr>
              <a:buFont typeface="Wingdings" pitchFamily="2" charset="2"/>
              <a:buChar char="§"/>
            </a:pPr>
            <a:r>
              <a:rPr lang="en-GB" sz="1800">
                <a:solidFill>
                  <a:srgbClr val="000000"/>
                </a:solidFill>
              </a:rPr>
              <a:t>Ensure your service aligns with Hounslow's digital strategy, driving digital transformation and innovation.</a:t>
            </a:r>
            <a:endParaRPr lang="en-GB" sz="1800">
              <a:solidFill>
                <a:srgbClr val="000000"/>
              </a:solidFill>
              <a:effectLst/>
              <a:latin typeface="Arial" panose="020B0604020202020204" pitchFamily="34" charset="0"/>
              <a:ea typeface="Arial" panose="020B0604020202020204" pitchFamily="34" charset="0"/>
            </a:endParaRPr>
          </a:p>
          <a:p>
            <a:pPr marL="285750" indent="-285750" algn="l">
              <a:lnSpc>
                <a:spcPct val="100000"/>
              </a:lnSpc>
              <a:spcAft>
                <a:spcPts val="800"/>
              </a:spcAft>
              <a:buClr>
                <a:schemeClr val="accent3"/>
              </a:buClr>
              <a:buFont typeface="Wingdings" pitchFamily="2" charset="2"/>
              <a:buChar char="§"/>
            </a:pPr>
            <a:endParaRPr lang="en-GB" sz="1800">
              <a:solidFill>
                <a:srgbClr val="000000"/>
              </a:solidFill>
            </a:endParaRPr>
          </a:p>
          <a:p>
            <a:pPr lvl="0" algn="l">
              <a:lnSpc>
                <a:spcPct val="100000"/>
              </a:lnSpc>
              <a:buClr>
                <a:schemeClr val="accent3"/>
              </a:buClr>
            </a:pPr>
            <a:endParaRPr lang="en-GB" sz="1800">
              <a:solidFill>
                <a:srgbClr val="000000"/>
              </a:solidFill>
              <a:effectLst/>
              <a:latin typeface="Arial" panose="020B0604020202020204" pitchFamily="34" charset="0"/>
              <a:ea typeface="Arial" panose="020B0604020202020204" pitchFamily="34" charset="0"/>
            </a:endParaRPr>
          </a:p>
          <a:p>
            <a:pPr lvl="0" algn="l">
              <a:lnSpc>
                <a:spcPct val="100000"/>
              </a:lnSpc>
              <a:buClr>
                <a:schemeClr val="accent3"/>
              </a:buClr>
            </a:pPr>
            <a:endParaRPr lang="en-GB" sz="1600">
              <a:solidFill>
                <a:schemeClr val="tx1">
                  <a:lumMod val="85000"/>
                  <a:lumOff val="15000"/>
                </a:schemeClr>
              </a:solidFill>
              <a:ea typeface="Times New Roman" panose="02020603050405020304" pitchFamily="18" charset="0"/>
            </a:endParaRPr>
          </a:p>
        </p:txBody>
      </p:sp>
      <p:sp>
        <p:nvSpPr>
          <p:cNvPr id="7" name="Subtitle 2">
            <a:extLst>
              <a:ext uri="{FF2B5EF4-FFF2-40B4-BE49-F238E27FC236}">
                <a16:creationId xmlns:a16="http://schemas.microsoft.com/office/drawing/2014/main" id="{4A03B258-F4CB-00B9-7C1D-D167C2934E2B}"/>
              </a:ext>
            </a:extLst>
          </p:cNvPr>
          <p:cNvSpPr txBox="1">
            <a:spLocks/>
          </p:cNvSpPr>
          <p:nvPr/>
        </p:nvSpPr>
        <p:spPr>
          <a:xfrm>
            <a:off x="6276213" y="1489440"/>
            <a:ext cx="5425260" cy="44536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l">
              <a:lnSpc>
                <a:spcPct val="100000"/>
              </a:lnSpc>
              <a:spcAft>
                <a:spcPts val="800"/>
              </a:spcAft>
              <a:buClr>
                <a:schemeClr val="accent3"/>
              </a:buClr>
              <a:buFont typeface="Wingdings" pitchFamily="2" charset="2"/>
              <a:buChar char="§"/>
            </a:pPr>
            <a:r>
              <a:rPr lang="en-GB" sz="1800">
                <a:solidFill>
                  <a:srgbClr val="000000"/>
                </a:solidFill>
              </a:rPr>
              <a:t>Promote and implement the Council’s Green Recovery Strategy and Climate Emergency Action Plan within your area of responsibility.</a:t>
            </a:r>
          </a:p>
          <a:p>
            <a:pPr marL="285750" indent="-285750" algn="l">
              <a:lnSpc>
                <a:spcPct val="100000"/>
              </a:lnSpc>
              <a:buClr>
                <a:schemeClr val="accent3"/>
              </a:buClr>
              <a:buFont typeface="Wingdings" pitchFamily="2" charset="2"/>
              <a:buChar char="§"/>
            </a:pPr>
            <a:r>
              <a:rPr lang="en-GB" sz="1800">
                <a:solidFill>
                  <a:srgbClr val="000000"/>
                </a:solidFill>
                <a:effectLst/>
                <a:latin typeface="Arial" panose="020B0604020202020204" pitchFamily="34" charset="0"/>
                <a:ea typeface="Arial" panose="020B0604020202020204" pitchFamily="34" charset="0"/>
              </a:rPr>
              <a:t>Deliver services within available resources, ensuring budgets are well managed, income targets are achieved and opportunities to reduce costs or generate extra income explored.</a:t>
            </a:r>
          </a:p>
          <a:p>
            <a:pPr marL="285750" indent="-285750" algn="l">
              <a:lnSpc>
                <a:spcPct val="100000"/>
              </a:lnSpc>
              <a:buClr>
                <a:schemeClr val="accent3"/>
              </a:buClr>
              <a:buFont typeface="Wingdings" pitchFamily="2" charset="2"/>
              <a:buChar char="§"/>
            </a:pPr>
            <a:r>
              <a:rPr lang="en-GB" sz="1800">
                <a:solidFill>
                  <a:srgbClr val="000000"/>
                </a:solidFill>
                <a:effectLst/>
                <a:latin typeface="Arial" panose="020B0604020202020204" pitchFamily="34" charset="0"/>
                <a:ea typeface="Arial" panose="020B0604020202020204" pitchFamily="34" charset="0"/>
              </a:rPr>
              <a:t>As an active part of the Hounslow’s Leadership Group, work with senior officers across </a:t>
            </a:r>
            <a:r>
              <a:rPr lang="en-GB" sz="1800">
                <a:solidFill>
                  <a:srgbClr val="000000"/>
                </a:solidFill>
                <a:ea typeface="Arial" panose="020B0604020202020204" pitchFamily="34" charset="0"/>
              </a:rPr>
              <a:t>the Council to achieve</a:t>
            </a:r>
            <a:r>
              <a:rPr lang="en-GB" sz="1800">
                <a:solidFill>
                  <a:srgbClr val="000000"/>
                </a:solidFill>
                <a:effectLst/>
                <a:latin typeface="Arial" panose="020B0604020202020204" pitchFamily="34" charset="0"/>
                <a:ea typeface="Arial" panose="020B0604020202020204" pitchFamily="34" charset="0"/>
              </a:rPr>
              <a:t> positive corporate outcomes and drive change.  </a:t>
            </a:r>
          </a:p>
          <a:p>
            <a:pPr marL="285750" indent="-285750" algn="l">
              <a:lnSpc>
                <a:spcPct val="100000"/>
              </a:lnSpc>
              <a:buClr>
                <a:schemeClr val="accent3"/>
              </a:buClr>
              <a:buFont typeface="Wingdings" pitchFamily="2" charset="2"/>
              <a:buChar char="§"/>
            </a:pPr>
            <a:r>
              <a:rPr lang="en-GB" sz="1800">
                <a:solidFill>
                  <a:srgbClr val="000000"/>
                </a:solidFill>
                <a:effectLst/>
                <a:latin typeface="Arial" panose="020B0604020202020204" pitchFamily="34" charset="0"/>
                <a:ea typeface="Arial" panose="020B0604020202020204" pitchFamily="34" charset="0"/>
              </a:rPr>
              <a:t>Deputise for the Director of Communications, Culture and Engagement as needed. </a:t>
            </a:r>
          </a:p>
          <a:p>
            <a:pPr marL="285750" indent="-285750" algn="l">
              <a:lnSpc>
                <a:spcPct val="100000"/>
              </a:lnSpc>
              <a:buClr>
                <a:schemeClr val="accent3"/>
              </a:buClr>
              <a:buFont typeface="Wingdings" pitchFamily="2" charset="2"/>
              <a:buChar char="§"/>
            </a:pPr>
            <a:endParaRPr lang="en-GB" sz="1800">
              <a:solidFill>
                <a:srgbClr val="000000"/>
              </a:solidFill>
              <a:effectLst/>
              <a:latin typeface="Arial" panose="020B0604020202020204" pitchFamily="34" charset="0"/>
              <a:ea typeface="Arial" panose="020B0604020202020204" pitchFamily="34" charset="0"/>
            </a:endParaRPr>
          </a:p>
          <a:p>
            <a:pPr algn="l">
              <a:lnSpc>
                <a:spcPct val="100000"/>
              </a:lnSpc>
              <a:buClr>
                <a:schemeClr val="accent3"/>
              </a:buClr>
            </a:pPr>
            <a:r>
              <a:rPr lang="en-GB" sz="1800">
                <a:solidFill>
                  <a:schemeClr val="tx1"/>
                </a:solidFill>
                <a:effectLst/>
                <a:latin typeface="Arial" panose="020B0604020202020204" pitchFamily="34" charset="0"/>
                <a:ea typeface="Times New Roman" panose="02020603050405020304" pitchFamily="18" charset="0"/>
              </a:rPr>
              <a:t> </a:t>
            </a:r>
          </a:p>
          <a:p>
            <a:pPr marL="285750" indent="-285750" algn="l">
              <a:lnSpc>
                <a:spcPct val="100000"/>
              </a:lnSpc>
              <a:buClr>
                <a:schemeClr val="accent3"/>
              </a:buClr>
              <a:buFont typeface="Wingdings" pitchFamily="2" charset="2"/>
              <a:buChar char="§"/>
            </a:pPr>
            <a:endParaRPr lang="en-GB" sz="1600">
              <a:solidFill>
                <a:schemeClr val="tx1">
                  <a:lumMod val="85000"/>
                  <a:lumOff val="15000"/>
                </a:schemeClr>
              </a:solidFill>
              <a:ea typeface="Times New Roman" panose="02020603050405020304" pitchFamily="18" charset="0"/>
            </a:endParaRPr>
          </a:p>
        </p:txBody>
      </p:sp>
    </p:spTree>
    <p:extLst>
      <p:ext uri="{BB962C8B-B14F-4D97-AF65-F5344CB8AC3E}">
        <p14:creationId xmlns:p14="http://schemas.microsoft.com/office/powerpoint/2010/main" val="15871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70740" y="429767"/>
            <a:ext cx="9144000" cy="794195"/>
          </a:xfrm>
        </p:spPr>
        <p:txBody>
          <a:bodyPr lIns="0" rIns="0" anchor="ctr"/>
          <a:lstStyle/>
          <a:p>
            <a:pPr algn="l"/>
            <a:r>
              <a:rPr lang="en-GB" sz="3200"/>
              <a:t>THE MOST IMPORTANT THINGS ABOUT YOU</a:t>
            </a:r>
          </a:p>
        </p:txBody>
      </p:sp>
      <p:sp>
        <p:nvSpPr>
          <p:cNvPr id="19" name="Subtitle 2">
            <a:extLst>
              <a:ext uri="{FF2B5EF4-FFF2-40B4-BE49-F238E27FC236}">
                <a16:creationId xmlns:a16="http://schemas.microsoft.com/office/drawing/2014/main" id="{02A2CA6B-DF98-8625-3A76-78209D8F3003}"/>
              </a:ext>
            </a:extLst>
          </p:cNvPr>
          <p:cNvSpPr>
            <a:spLocks noGrp="1"/>
          </p:cNvSpPr>
          <p:nvPr>
            <p:ph type="subTitle" idx="1"/>
          </p:nvPr>
        </p:nvSpPr>
        <p:spPr>
          <a:xfrm>
            <a:off x="490528" y="1632315"/>
            <a:ext cx="5425260" cy="4069619"/>
          </a:xfrm>
        </p:spPr>
        <p:txBody>
          <a:bodyPr/>
          <a:lstStyle/>
          <a:p>
            <a:pPr marL="285750" indent="-285750" algn="l">
              <a:lnSpc>
                <a:spcPct val="100000"/>
              </a:lnSpc>
              <a:buClr>
                <a:schemeClr val="accent3"/>
              </a:buClr>
              <a:buFont typeface="Wingdings" pitchFamily="2" charset="2"/>
              <a:buChar char="§"/>
            </a:pPr>
            <a:r>
              <a:rPr lang="en-GB" sz="1800">
                <a:solidFill>
                  <a:schemeClr val="tx1"/>
                </a:solidFill>
                <a:effectLst/>
                <a:latin typeface="Arial" panose="020B0604020202020204" pitchFamily="34" charset="0"/>
                <a:ea typeface="Times New Roman" panose="02020603050405020304" pitchFamily="18" charset="0"/>
              </a:rPr>
              <a:t>You will bring significant experience of communications leadership in a local authority or organisation of comparable complexity. An effective manger, you organise and inspire teams, delivering high standards and improvement within your service.</a:t>
            </a:r>
            <a:endParaRPr lang="en-GB" sz="1600">
              <a:solidFill>
                <a:schemeClr val="tx1"/>
              </a:solidFill>
              <a:effectLst/>
              <a:ea typeface="Times New Roman" panose="02020603050405020304" pitchFamily="18" charset="0"/>
            </a:endParaRPr>
          </a:p>
          <a:p>
            <a:pPr marL="285750" indent="-285750" algn="l">
              <a:lnSpc>
                <a:spcPct val="100000"/>
              </a:lnSpc>
              <a:buClr>
                <a:schemeClr val="accent3"/>
              </a:buClr>
              <a:buFont typeface="Wingdings" pitchFamily="2" charset="2"/>
              <a:buChar char="§"/>
            </a:pPr>
            <a:r>
              <a:rPr lang="en-GB" sz="1800">
                <a:solidFill>
                  <a:schemeClr val="tx1"/>
                </a:solidFill>
                <a:effectLst/>
                <a:latin typeface="Arial" panose="020B0604020202020204" pitchFamily="34" charset="0"/>
                <a:ea typeface="Times New Roman" panose="02020603050405020304" pitchFamily="18" charset="0"/>
              </a:rPr>
              <a:t>Collaborative in spirit and with strong persuading and influencing skills, you can galvanise people and organisations to your cause. Coupled with corporate and political acumen you develop productive working relationships.</a:t>
            </a:r>
          </a:p>
          <a:p>
            <a:pPr marL="285750" indent="-285750" algn="l">
              <a:lnSpc>
                <a:spcPct val="100000"/>
              </a:lnSpc>
              <a:buClr>
                <a:schemeClr val="accent3"/>
              </a:buClr>
              <a:buFont typeface="Wingdings" pitchFamily="2" charset="2"/>
              <a:buChar char="§"/>
            </a:pPr>
            <a:r>
              <a:rPr lang="en-GB" sz="1800">
                <a:solidFill>
                  <a:schemeClr val="tx1"/>
                </a:solidFill>
                <a:effectLst/>
                <a:latin typeface="Arial" panose="020B0604020202020204" pitchFamily="34" charset="0"/>
                <a:ea typeface="Times New Roman" panose="02020603050405020304" pitchFamily="18" charset="0"/>
              </a:rPr>
              <a:t>With excellent technical and interpersonal skills, you can present effectively to diverse audiences and command respect, trust and confidence. </a:t>
            </a:r>
            <a:r>
              <a:rPr lang="en-GB" sz="1600">
                <a:solidFill>
                  <a:schemeClr val="tx1">
                    <a:lumMod val="85000"/>
                    <a:lumOff val="15000"/>
                  </a:schemeClr>
                </a:solidFill>
                <a:ea typeface="Arial" panose="020B0604020202020204" pitchFamily="34" charset="0"/>
              </a:rPr>
              <a:t> </a:t>
            </a:r>
            <a:endParaRPr lang="en-GB" sz="1600">
              <a:solidFill>
                <a:schemeClr val="tx1">
                  <a:lumMod val="85000"/>
                  <a:lumOff val="15000"/>
                </a:schemeClr>
              </a:solidFill>
              <a:ea typeface="Times New Roman" panose="02020603050405020304" pitchFamily="18" charset="0"/>
            </a:endParaRPr>
          </a:p>
        </p:txBody>
      </p:sp>
      <p:sp>
        <p:nvSpPr>
          <p:cNvPr id="20" name="Subtitle 2">
            <a:extLst>
              <a:ext uri="{FF2B5EF4-FFF2-40B4-BE49-F238E27FC236}">
                <a16:creationId xmlns:a16="http://schemas.microsoft.com/office/drawing/2014/main" id="{D762C7EB-AFB7-DA5C-8DBD-E03FD52B9EF0}"/>
              </a:ext>
            </a:extLst>
          </p:cNvPr>
          <p:cNvSpPr txBox="1">
            <a:spLocks/>
          </p:cNvSpPr>
          <p:nvPr/>
        </p:nvSpPr>
        <p:spPr>
          <a:xfrm>
            <a:off x="6276213" y="1632315"/>
            <a:ext cx="5425260" cy="44536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Clr>
                <a:schemeClr val="accent3"/>
              </a:buClr>
              <a:buFont typeface="Wingdings" pitchFamily="2" charset="2"/>
              <a:buChar char="§"/>
            </a:pPr>
            <a:r>
              <a:rPr lang="en-GB" sz="1800">
                <a:solidFill>
                  <a:schemeClr val="tx1"/>
                </a:solidFill>
                <a:effectLst/>
                <a:latin typeface="Arial" panose="020B0604020202020204" pitchFamily="34" charset="0"/>
                <a:ea typeface="Times New Roman" panose="02020603050405020304" pitchFamily="18" charset="0"/>
              </a:rPr>
              <a:t>You’re a strategic thinker who sets clear and measurable objectives with a route to achieve them, while horizon scanning to minimise risk and maximise opportunity. You’re adept at managing competing priorities to deadlines, delivering complex work programmes and responding to new situations. </a:t>
            </a:r>
            <a:endParaRPr lang="en-GB" sz="1600">
              <a:solidFill>
                <a:schemeClr val="tx1"/>
              </a:solidFill>
              <a:ea typeface="Times New Roman" panose="02020603050405020304" pitchFamily="18" charset="0"/>
            </a:endParaRPr>
          </a:p>
          <a:p>
            <a:pPr marL="285750" indent="-285750" algn="l">
              <a:lnSpc>
                <a:spcPct val="100000"/>
              </a:lnSpc>
              <a:buClr>
                <a:schemeClr val="accent3"/>
              </a:buClr>
              <a:buFont typeface="Wingdings" pitchFamily="2" charset="2"/>
              <a:buChar char="§"/>
            </a:pPr>
            <a:r>
              <a:rPr lang="en-GB" sz="1800">
                <a:solidFill>
                  <a:schemeClr val="tx1"/>
                </a:solidFill>
                <a:effectLst/>
                <a:latin typeface="Arial" panose="020B0604020202020204" pitchFamily="34" charset="0"/>
                <a:ea typeface="Times New Roman" panose="02020603050405020304" pitchFamily="18" charset="0"/>
              </a:rPr>
              <a:t>You engage in continuous professional development, seeking out best practice and developing networks across the sector. You inspire your team to do the same, while instilling your high standards and ethos of keeping abreast of new methods and platforms to improve the efficacy of communications.</a:t>
            </a:r>
            <a:endParaRPr lang="en-GB" sz="1800">
              <a:solidFill>
                <a:schemeClr val="tx1"/>
              </a:solidFill>
              <a:effectLst/>
              <a:latin typeface="Times New Roman" panose="02020603050405020304" pitchFamily="18" charset="0"/>
              <a:ea typeface="Times New Roman" panose="02020603050405020304" pitchFamily="18" charset="0"/>
            </a:endParaRPr>
          </a:p>
          <a:p>
            <a:pPr marL="285750" indent="-285750" algn="l">
              <a:lnSpc>
                <a:spcPct val="100000"/>
              </a:lnSpc>
              <a:buClr>
                <a:schemeClr val="accent3"/>
              </a:buClr>
              <a:buFont typeface="Wingdings" pitchFamily="2" charset="2"/>
              <a:buChar char="§"/>
            </a:pPr>
            <a:endParaRPr lang="en-GB" sz="1600">
              <a:solidFill>
                <a:schemeClr val="tx1">
                  <a:lumMod val="85000"/>
                  <a:lumOff val="15000"/>
                </a:schemeClr>
              </a:solidFill>
              <a:ea typeface="Times New Roman" panose="02020603050405020304" pitchFamily="18" charset="0"/>
            </a:endParaRPr>
          </a:p>
        </p:txBody>
      </p:sp>
    </p:spTree>
    <p:extLst>
      <p:ext uri="{BB962C8B-B14F-4D97-AF65-F5344CB8AC3E}">
        <p14:creationId xmlns:p14="http://schemas.microsoft.com/office/powerpoint/2010/main" val="370380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2538973" y="323067"/>
            <a:ext cx="9307886" cy="794195"/>
          </a:xfrm>
        </p:spPr>
        <p:txBody>
          <a:bodyPr lIns="0" rIns="0" anchor="ctr"/>
          <a:lstStyle/>
          <a:p>
            <a:pPr algn="l"/>
            <a:r>
              <a:rPr lang="en-GB" sz="3200"/>
              <a:t>THE ONE HOUNSLOW VALUES THAT DRIVE US</a:t>
            </a:r>
          </a:p>
        </p:txBody>
      </p:sp>
      <p:pic>
        <p:nvPicPr>
          <p:cNvPr id="6" name="Picture 5">
            <a:extLst>
              <a:ext uri="{FF2B5EF4-FFF2-40B4-BE49-F238E27FC236}">
                <a16:creationId xmlns:a16="http://schemas.microsoft.com/office/drawing/2014/main" id="{B469FCF5-D79F-73B1-721F-861FFF0EEA97}"/>
              </a:ext>
            </a:extLst>
          </p:cNvPr>
          <p:cNvPicPr>
            <a:picLocks noChangeAspect="1"/>
          </p:cNvPicPr>
          <p:nvPr/>
        </p:nvPicPr>
        <p:blipFill>
          <a:blip r:embed="rId3"/>
          <a:stretch>
            <a:fillRect/>
          </a:stretch>
        </p:blipFill>
        <p:spPr>
          <a:xfrm>
            <a:off x="471015" y="1117262"/>
            <a:ext cx="11071128" cy="5417671"/>
          </a:xfrm>
          <a:prstGeom prst="rect">
            <a:avLst/>
          </a:prstGeom>
        </p:spPr>
      </p:pic>
      <p:pic>
        <p:nvPicPr>
          <p:cNvPr id="4" name="Picture 3">
            <a:extLst>
              <a:ext uri="{FF2B5EF4-FFF2-40B4-BE49-F238E27FC236}">
                <a16:creationId xmlns:a16="http://schemas.microsoft.com/office/drawing/2014/main" id="{19EC8D2B-D60A-7460-B8F1-8C9633692306}"/>
              </a:ext>
            </a:extLst>
          </p:cNvPr>
          <p:cNvPicPr>
            <a:picLocks noChangeAspect="1"/>
          </p:cNvPicPr>
          <p:nvPr/>
        </p:nvPicPr>
        <p:blipFill>
          <a:blip r:embed="rId4"/>
          <a:stretch>
            <a:fillRect/>
          </a:stretch>
        </p:blipFill>
        <p:spPr>
          <a:xfrm>
            <a:off x="551087" y="1452923"/>
            <a:ext cx="10910984" cy="4746349"/>
          </a:xfrm>
          <a:prstGeom prst="rect">
            <a:avLst/>
          </a:prstGeom>
        </p:spPr>
      </p:pic>
    </p:spTree>
    <p:extLst>
      <p:ext uri="{BB962C8B-B14F-4D97-AF65-F5344CB8AC3E}">
        <p14:creationId xmlns:p14="http://schemas.microsoft.com/office/powerpoint/2010/main" val="58430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009910" y="413328"/>
            <a:ext cx="5527245" cy="794195"/>
          </a:xfrm>
        </p:spPr>
        <p:txBody>
          <a:bodyPr lIns="0" rIns="0" anchor="ctr"/>
          <a:lstStyle/>
          <a:p>
            <a:pPr algn="l"/>
            <a:r>
              <a:rPr lang="en-GB" sz="3200">
                <a:solidFill>
                  <a:schemeClr val="bg1"/>
                </a:solidFill>
              </a:rPr>
              <a:t>EQUALITY IN ALL WE DO</a:t>
            </a:r>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9E6114-3922-D496-F3A2-6993C848BEA7}"/>
              </a:ext>
            </a:extLst>
          </p:cNvPr>
          <p:cNvSpPr txBox="1"/>
          <p:nvPr/>
        </p:nvSpPr>
        <p:spPr>
          <a:xfrm>
            <a:off x="1594473" y="2135883"/>
            <a:ext cx="9003054" cy="3170099"/>
          </a:xfrm>
          <a:prstGeom prst="rect">
            <a:avLst/>
          </a:prstGeom>
          <a:noFill/>
        </p:spPr>
        <p:txBody>
          <a:bodyPr wrap="square" rtlCol="0">
            <a:spAutoFit/>
          </a:bodyPr>
          <a:lstStyle/>
          <a:p>
            <a:r>
              <a:rPr lang="en-GB" sz="2000">
                <a:solidFill>
                  <a:schemeClr val="bg1"/>
                </a:solidFill>
                <a:latin typeface="Arial" panose="020B0604020202020204" pitchFamily="34" charset="0"/>
                <a:cs typeface="Arial" panose="020B0604020202020204" pitchFamily="34" charset="0"/>
              </a:rPr>
              <a:t>We value diversity in its broadest sense. We're committed to creating an inclusive culture where everyone is able to be themselves, give their best and reach their full potential. We believe that a diverse workforce helps us to better understand our communities and deliver the best services for our residents. We want to receive applications from all regardless of age, gender identity, disability, marriage or civil partnership, pregnancy or maternity, religion or belief, race or ethnic origin, sex, sexual orientation, transgender status or social economic background. We want to harness the mix and ensure that everybody can apply and be part of our recruitment processes. We will therefore make reasonable adjustments to accommodate our candidates. </a:t>
            </a:r>
          </a:p>
        </p:txBody>
      </p:sp>
    </p:spTree>
    <p:extLst>
      <p:ext uri="{BB962C8B-B14F-4D97-AF65-F5344CB8AC3E}">
        <p14:creationId xmlns:p14="http://schemas.microsoft.com/office/powerpoint/2010/main" val="252248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066-14FC-4744-A0DA-B998B9E80B48}"/>
              </a:ext>
            </a:extLst>
          </p:cNvPr>
          <p:cNvSpPr>
            <a:spLocks noGrp="1"/>
          </p:cNvSpPr>
          <p:nvPr>
            <p:ph type="ctrTitle"/>
          </p:nvPr>
        </p:nvSpPr>
        <p:spPr>
          <a:xfrm>
            <a:off x="689028" y="429767"/>
            <a:ext cx="11390196" cy="794195"/>
          </a:xfrm>
        </p:spPr>
        <p:txBody>
          <a:bodyPr lIns="0" rIns="0" anchor="ctr"/>
          <a:lstStyle/>
          <a:p>
            <a:pPr algn="l"/>
            <a:r>
              <a:rPr lang="en-US" sz="3100"/>
              <a:t>LONDON IN ONE BOROUGH, THE WORLD IN ONE PLACE</a:t>
            </a:r>
            <a:endParaRPr lang="en-GB" sz="3100"/>
          </a:p>
        </p:txBody>
      </p:sp>
      <p:sp>
        <p:nvSpPr>
          <p:cNvPr id="7" name="Rectangle 6">
            <a:extLst>
              <a:ext uri="{FF2B5EF4-FFF2-40B4-BE49-F238E27FC236}">
                <a16:creationId xmlns:a16="http://schemas.microsoft.com/office/drawing/2014/main" id="{43234C87-1594-1222-C728-DC0E501EE8CA}"/>
              </a:ext>
            </a:extLst>
          </p:cNvPr>
          <p:cNvSpPr/>
          <p:nvPr/>
        </p:nvSpPr>
        <p:spPr>
          <a:xfrm>
            <a:off x="416552" y="1482469"/>
            <a:ext cx="1949212"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A8E7F01-DBA1-C76A-340F-9674065E7124}"/>
              </a:ext>
            </a:extLst>
          </p:cNvPr>
          <p:cNvSpPr/>
          <p:nvPr/>
        </p:nvSpPr>
        <p:spPr>
          <a:xfrm>
            <a:off x="2553696" y="1482469"/>
            <a:ext cx="2069214" cy="54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endParaRPr lang="en-GB" sz="1600" b="1">
              <a:solidFill>
                <a:srgbClr val="7B237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5EB7708-07BC-3AEB-9585-AE126BCCDE42}"/>
              </a:ext>
            </a:extLst>
          </p:cNvPr>
          <p:cNvSpPr>
            <a:spLocks noGrp="1"/>
          </p:cNvSpPr>
          <p:nvPr>
            <p:ph type="subTitle" idx="1"/>
          </p:nvPr>
        </p:nvSpPr>
        <p:spPr>
          <a:xfrm>
            <a:off x="689028" y="1492516"/>
            <a:ext cx="4760796" cy="4579099"/>
          </a:xfrm>
        </p:spPr>
        <p:txBody>
          <a:bodyPr lIns="0" rIns="0"/>
          <a:lstStyle/>
          <a:p>
            <a:pPr algn="l">
              <a:lnSpc>
                <a:spcPct val="107000"/>
              </a:lnSpc>
              <a:spcAft>
                <a:spcPts val="800"/>
              </a:spcAft>
            </a:pPr>
            <a:r>
              <a:rPr lang="en-GB" sz="1500" kern="100">
                <a:solidFill>
                  <a:schemeClr val="tx1"/>
                </a:solidFill>
                <a:effectLst/>
                <a:ea typeface="Calibri" panose="020F0502020204030204" pitchFamily="34" charset="0"/>
              </a:rPr>
              <a:t>Hounslow is one of London’s most diverse, dynamic and connected </a:t>
            </a:r>
            <a:r>
              <a:rPr lang="en-GB" sz="1500" kern="100">
                <a:solidFill>
                  <a:schemeClr val="tx1"/>
                </a:solidFill>
                <a:ea typeface="Calibri" panose="020F0502020204030204" pitchFamily="34" charset="0"/>
              </a:rPr>
              <a:t>boroughs. </a:t>
            </a:r>
            <a:r>
              <a:rPr lang="en-US" sz="1500" kern="100">
                <a:solidFill>
                  <a:schemeClr val="tx1"/>
                </a:solidFill>
                <a:ea typeface="Calibri" panose="020F0502020204030204" pitchFamily="34" charset="0"/>
              </a:rPr>
              <a:t>Home to 300,000 people speaking 188 different languages, </a:t>
            </a:r>
            <a:r>
              <a:rPr lang="en-GB" sz="1500" kern="100">
                <a:solidFill>
                  <a:schemeClr val="tx1"/>
                </a:solidFill>
                <a:ea typeface="Calibri" panose="020F0502020204030204" pitchFamily="34" charset="0"/>
              </a:rPr>
              <a:t>we stretch from Chiswick in the East, through to Brentford, Hounslow and Feltham in the West, and represent people from all walks of life. </a:t>
            </a:r>
          </a:p>
          <a:p>
            <a:pPr algn="l">
              <a:lnSpc>
                <a:spcPct val="107000"/>
              </a:lnSpc>
              <a:spcAft>
                <a:spcPts val="800"/>
              </a:spcAft>
            </a:pPr>
            <a:r>
              <a:rPr lang="en-US" sz="1500" kern="100">
                <a:solidFill>
                  <a:schemeClr val="tx1"/>
                </a:solidFill>
                <a:effectLst/>
                <a:ea typeface="Calibri" panose="020F0502020204030204" pitchFamily="34" charset="0"/>
              </a:rPr>
              <a:t>Our economy is one of the largest of any local authority area in the UK. We have a dynamic, industrious and entrepreneurial business community – from the HQs of global brands to cutting edge start-ups – and are leading the way in media, gaming and tech, with a fast-growing creative sector.  </a:t>
            </a:r>
            <a:endParaRPr lang="en-GB" sz="1500" kern="100">
              <a:solidFill>
                <a:schemeClr val="tx1"/>
              </a:solidFill>
              <a:effectLst/>
              <a:ea typeface="Calibri" panose="020F0502020204030204" pitchFamily="34" charset="0"/>
            </a:endParaRPr>
          </a:p>
          <a:p>
            <a:pPr algn="l" fontAlgn="base"/>
            <a:r>
              <a:rPr lang="en-GB" sz="1500">
                <a:solidFill>
                  <a:schemeClr val="tx1"/>
                </a:solidFill>
                <a:effectLst/>
                <a:ea typeface="Times New Roman" panose="02020603050405020304" pitchFamily="18" charset="0"/>
              </a:rPr>
              <a:t>Bustling town centres, quality schools, wonderful parks and waterways, and world-class historic attractions make for a great place to live, work and visit.  </a:t>
            </a:r>
          </a:p>
          <a:p>
            <a:pPr algn="l">
              <a:lnSpc>
                <a:spcPct val="100000"/>
              </a:lnSpc>
              <a:spcBef>
                <a:spcPts val="1000"/>
              </a:spcBef>
            </a:pPr>
            <a:endParaRPr lang="en-US" sz="1600" kern="1200">
              <a:solidFill>
                <a:schemeClr val="tx1">
                  <a:lumMod val="85000"/>
                  <a:lumOff val="15000"/>
                </a:schemeClr>
              </a:solidFill>
              <a:effectLst/>
              <a:ea typeface="+mn-ea"/>
              <a:cs typeface="Arial" panose="020B0604020202020204" pitchFamily="34" charset="0"/>
            </a:endParaRPr>
          </a:p>
        </p:txBody>
      </p:sp>
      <p:pic>
        <p:nvPicPr>
          <p:cNvPr id="5" name="Picture 4">
            <a:extLst>
              <a:ext uri="{FF2B5EF4-FFF2-40B4-BE49-F238E27FC236}">
                <a16:creationId xmlns:a16="http://schemas.microsoft.com/office/drawing/2014/main" id="{47EB3704-C71D-1D13-82E4-4BA8CFF32D9E}"/>
              </a:ext>
            </a:extLst>
          </p:cNvPr>
          <p:cNvPicPr>
            <a:picLocks noChangeAspect="1"/>
          </p:cNvPicPr>
          <p:nvPr/>
        </p:nvPicPr>
        <p:blipFill>
          <a:blip r:embed="rId5"/>
          <a:srcRect l="4828"/>
          <a:stretch>
            <a:fillRect/>
          </a:stretch>
        </p:blipFill>
        <p:spPr>
          <a:xfrm>
            <a:off x="8860536" y="1396371"/>
            <a:ext cx="3079504" cy="1669837"/>
          </a:xfrm>
          <a:prstGeom prst="rect">
            <a:avLst/>
          </a:prstGeom>
        </p:spPr>
      </p:pic>
      <p:pic>
        <p:nvPicPr>
          <p:cNvPr id="8" name="Picture 7">
            <a:extLst>
              <a:ext uri="{FF2B5EF4-FFF2-40B4-BE49-F238E27FC236}">
                <a16:creationId xmlns:a16="http://schemas.microsoft.com/office/drawing/2014/main" id="{9881C365-432D-1362-B00B-8E9EA4265CA9}"/>
              </a:ext>
            </a:extLst>
          </p:cNvPr>
          <p:cNvPicPr>
            <a:picLocks noChangeAspect="1"/>
          </p:cNvPicPr>
          <p:nvPr/>
        </p:nvPicPr>
        <p:blipFill>
          <a:blip r:embed="rId6"/>
          <a:srcRect l="50775" t="5635"/>
          <a:stretch>
            <a:fillRect/>
          </a:stretch>
        </p:blipFill>
        <p:spPr>
          <a:xfrm>
            <a:off x="6475552" y="1398940"/>
            <a:ext cx="2185175" cy="1667269"/>
          </a:xfrm>
          <a:prstGeom prst="rect">
            <a:avLst/>
          </a:prstGeom>
        </p:spPr>
      </p:pic>
      <p:pic>
        <p:nvPicPr>
          <p:cNvPr id="11" name="Picture 10">
            <a:extLst>
              <a:ext uri="{FF2B5EF4-FFF2-40B4-BE49-F238E27FC236}">
                <a16:creationId xmlns:a16="http://schemas.microsoft.com/office/drawing/2014/main" id="{C97B2C9D-9288-CCDF-7A11-636EDA8DF8AD}"/>
              </a:ext>
            </a:extLst>
          </p:cNvPr>
          <p:cNvPicPr>
            <a:picLocks noChangeAspect="1"/>
          </p:cNvPicPr>
          <p:nvPr/>
        </p:nvPicPr>
        <p:blipFill>
          <a:blip r:embed="rId7"/>
          <a:srcRect l="1479" t="5407" r="1806" b="3484"/>
          <a:stretch>
            <a:fillRect/>
          </a:stretch>
        </p:blipFill>
        <p:spPr>
          <a:xfrm>
            <a:off x="7837212" y="3167516"/>
            <a:ext cx="1965493" cy="1545793"/>
          </a:xfrm>
          <a:prstGeom prst="rect">
            <a:avLst/>
          </a:prstGeom>
        </p:spPr>
      </p:pic>
      <p:pic>
        <p:nvPicPr>
          <p:cNvPr id="14" name="Picture 13">
            <a:extLst>
              <a:ext uri="{FF2B5EF4-FFF2-40B4-BE49-F238E27FC236}">
                <a16:creationId xmlns:a16="http://schemas.microsoft.com/office/drawing/2014/main" id="{F1639463-9284-9124-FB9B-BE14892FC719}"/>
              </a:ext>
            </a:extLst>
          </p:cNvPr>
          <p:cNvPicPr>
            <a:picLocks noChangeAspect="1"/>
          </p:cNvPicPr>
          <p:nvPr/>
        </p:nvPicPr>
        <p:blipFill>
          <a:blip r:embed="rId8"/>
          <a:srcRect r="1542"/>
          <a:stretch>
            <a:fillRect/>
          </a:stretch>
        </p:blipFill>
        <p:spPr>
          <a:xfrm>
            <a:off x="10003536" y="3167516"/>
            <a:ext cx="1936504" cy="1545793"/>
          </a:xfrm>
          <a:prstGeom prst="rect">
            <a:avLst/>
          </a:prstGeom>
        </p:spPr>
      </p:pic>
      <p:pic>
        <p:nvPicPr>
          <p:cNvPr id="20" name="Picture 19">
            <a:extLst>
              <a:ext uri="{FF2B5EF4-FFF2-40B4-BE49-F238E27FC236}">
                <a16:creationId xmlns:a16="http://schemas.microsoft.com/office/drawing/2014/main" id="{CAFF2044-3C1F-EAC8-8EEA-3E739B450246}"/>
              </a:ext>
            </a:extLst>
          </p:cNvPr>
          <p:cNvPicPr>
            <a:picLocks noChangeAspect="1"/>
          </p:cNvPicPr>
          <p:nvPr/>
        </p:nvPicPr>
        <p:blipFill>
          <a:blip r:embed="rId9"/>
          <a:srcRect l="4977" t="14150" r="4690"/>
          <a:stretch>
            <a:fillRect/>
          </a:stretch>
        </p:blipFill>
        <p:spPr>
          <a:xfrm>
            <a:off x="6475552" y="3167516"/>
            <a:ext cx="1160829" cy="1545793"/>
          </a:xfrm>
          <a:prstGeom prst="rect">
            <a:avLst/>
          </a:prstGeom>
        </p:spPr>
      </p:pic>
      <p:pic>
        <p:nvPicPr>
          <p:cNvPr id="24" name="Picture 23">
            <a:extLst>
              <a:ext uri="{FF2B5EF4-FFF2-40B4-BE49-F238E27FC236}">
                <a16:creationId xmlns:a16="http://schemas.microsoft.com/office/drawing/2014/main" id="{5165E18D-2C56-6030-37A9-9661F5A8A763}"/>
              </a:ext>
            </a:extLst>
          </p:cNvPr>
          <p:cNvPicPr>
            <a:picLocks noChangeAspect="1"/>
          </p:cNvPicPr>
          <p:nvPr/>
        </p:nvPicPr>
        <p:blipFill>
          <a:blip r:embed="rId10"/>
          <a:srcRect t="5999" r="23950" b="10247"/>
          <a:stretch>
            <a:fillRect/>
          </a:stretch>
        </p:blipFill>
        <p:spPr>
          <a:xfrm>
            <a:off x="6475552" y="4924344"/>
            <a:ext cx="2821100" cy="1371600"/>
          </a:xfrm>
          <a:prstGeom prst="rect">
            <a:avLst/>
          </a:prstGeom>
        </p:spPr>
      </p:pic>
    </p:spTree>
    <p:extLst>
      <p:ext uri="{BB962C8B-B14F-4D97-AF65-F5344CB8AC3E}">
        <p14:creationId xmlns:p14="http://schemas.microsoft.com/office/powerpoint/2010/main" val="91196095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ne Hounslow">
      <a:dk1>
        <a:srgbClr val="000000"/>
      </a:dk1>
      <a:lt1>
        <a:srgbClr val="FFFFFF"/>
      </a:lt1>
      <a:dk2>
        <a:srgbClr val="44546A"/>
      </a:dk2>
      <a:lt2>
        <a:srgbClr val="E7E6E6"/>
      </a:lt2>
      <a:accent1>
        <a:srgbClr val="F14C7E"/>
      </a:accent1>
      <a:accent2>
        <a:srgbClr val="FFC628"/>
      </a:accent2>
      <a:accent3>
        <a:srgbClr val="0097CE"/>
      </a:accent3>
      <a:accent4>
        <a:srgbClr val="45C2B1"/>
      </a:accent4>
      <a:accent5>
        <a:srgbClr val="C29FD8"/>
      </a:accent5>
      <a:accent6>
        <a:srgbClr val="122B40"/>
      </a:accent6>
      <a:hlink>
        <a:srgbClr val="AB0A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3f32fb-178e-4c4f-9132-03ceda392260">
      <Terms xmlns="http://schemas.microsoft.com/office/infopath/2007/PartnerControls"/>
    </lcf76f155ced4ddcb4097134ff3c332f>
    <Number xmlns="133f32fb-178e-4c4f-9132-03ceda392260" xsi:nil="true"/>
    <TaxCatchAll xmlns="b5b66374-1668-473b-849f-96791e2411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6AC41353D68F4E9AD343A181700BAE" ma:contentTypeVersion="23" ma:contentTypeDescription="Create a new document." ma:contentTypeScope="" ma:versionID="bb006d50fd3b43b51b53a70e1e205186">
  <xsd:schema xmlns:xsd="http://www.w3.org/2001/XMLSchema" xmlns:xs="http://www.w3.org/2001/XMLSchema" xmlns:p="http://schemas.microsoft.com/office/2006/metadata/properties" xmlns:ns2="133f32fb-178e-4c4f-9132-03ceda392260" xmlns:ns3="b5b66374-1668-473b-849f-96791e24114b" targetNamespace="http://schemas.microsoft.com/office/2006/metadata/properties" ma:root="true" ma:fieldsID="ea10a7a0fe93973efb666073b9dba85b" ns2:_="" ns3:_="">
    <xsd:import namespace="133f32fb-178e-4c4f-9132-03ceda392260"/>
    <xsd:import namespace="b5b66374-1668-473b-849f-96791e2411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Number"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f32fb-178e-4c4f-9132-03ceda392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6254092-d88a-4bcb-8efc-ceac39504d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b66374-1668-473b-849f-96791e2411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d0a8715-4854-41b2-9cb6-41f26fb7fc64}" ma:internalName="TaxCatchAll" ma:showField="CatchAllData" ma:web="b5b66374-1668-473b-849f-96791e241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9FFAC7-4901-49A3-85CE-E8FBFEE0252B}">
  <ds:schemaRefs>
    <ds:schemaRef ds:uri="133f32fb-178e-4c4f-9132-03ceda392260"/>
    <ds:schemaRef ds:uri="b5b66374-1668-473b-849f-96791e24114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41E7FA6-DE80-42A1-AC4F-590DDD177493}">
  <ds:schemaRefs>
    <ds:schemaRef ds:uri="133f32fb-178e-4c4f-9132-03ceda392260"/>
    <ds:schemaRef ds:uri="b5b66374-1668-473b-849f-96791e2411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BFD725-6DDB-49CB-8771-E3E83235A7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2</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Head of Communications and Corporate Affairs</vt:lpstr>
      <vt:lpstr>PURPOSE OF THE ROLE</vt:lpstr>
      <vt:lpstr>YOUR CONTRIBUTION (ROLE SPECIFIC)</vt:lpstr>
      <vt:lpstr>YOUR CONTRIBUTION (ROLE SPECIFIC)</vt:lpstr>
      <vt:lpstr>YOUR CONTRIBUTION (CORPORATE)</vt:lpstr>
      <vt:lpstr>THE MOST IMPORTANT THINGS ABOUT YOU</vt:lpstr>
      <vt:lpstr>THE ONE HOUNSLOW VALUES THAT DRIVE US</vt:lpstr>
      <vt:lpstr>EQUALITY IN ALL WE DO</vt:lpstr>
      <vt:lpstr>LONDON IN ONE BOROUGH, THE WORLD IN ONE PLACE</vt:lpstr>
      <vt:lpstr>EMPLOYEE BENEFITS</vt:lpstr>
      <vt:lpstr>HOW TO APPLY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Toshkova</dc:creator>
  <cp:revision>1</cp:revision>
  <dcterms:created xsi:type="dcterms:W3CDTF">2021-03-24T15:41:49Z</dcterms:created>
  <dcterms:modified xsi:type="dcterms:W3CDTF">2026-05-12T11:04:16Z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0x010100946AC41353D68F4E9AD343A181700BAE</vt:lpwstr>
  </property>
  <property fmtid="{D5CDD505-2E9C-101B-9397-08002B2CF9AE}" pid="3" name="MediaServiceImageTags">
    <vt:lpwstr/>
  </property>
</Properties>
</file>