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</p:sldIdLst>
  <p:sldSz cy="10692000" cx="15120000"/>
  <p:notesSz cx="6669075" cy="987265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06">
          <p15:clr>
            <a:srgbClr val="9AA0A6"/>
          </p15:clr>
        </p15:guide>
        <p15:guide id="2" pos="635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FFB9813-3C49-4094-AE00-68A36A94DC4C}">
  <a:tblStyle styleId="{0FFB9813-3C49-4094-AE00-68A36A94DC4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06" orient="horz"/>
        <p:guide pos="635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Roboto-boldItalic.fntdata"/><Relationship Id="rId8" Type="http://schemas.openxmlformats.org/officeDocument/2006/relationships/slide" Target="slides/slide1.xml"/><Relationship Id="rId3" Type="http://schemas.openxmlformats.org/officeDocument/2006/relationships/presProps" Target="presProps.xml"/><Relationship Id="rId12" Type="http://schemas.openxmlformats.org/officeDocument/2006/relationships/font" Target="fonts/Roboto-italic.fntdata"/><Relationship Id="rId7" Type="http://schemas.openxmlformats.org/officeDocument/2006/relationships/notesMaster" Target="notesMasters/notesMaster1.xml"/><Relationship Id="rId2" Type="http://schemas.openxmlformats.org/officeDocument/2006/relationships/viewProps" Target="viewProps.xml"/><Relationship Id="rId16" Type="http://schemas.openxmlformats.org/officeDocument/2006/relationships/customXml" Target="../customXml/item3.xml"/><Relationship Id="rId11" Type="http://schemas.openxmlformats.org/officeDocument/2006/relationships/font" Target="fonts/Roboto-bold.fntdata"/><Relationship Id="rId1" Type="http://schemas.openxmlformats.org/officeDocument/2006/relationships/theme" Target="theme/theme3.xml"/><Relationship Id="rId6" Type="http://schemas.openxmlformats.org/officeDocument/2006/relationships/slideMaster" Target="slideMasters/slideMaster2.xml"/><Relationship Id="rId5" Type="http://schemas.openxmlformats.org/officeDocument/2006/relationships/slideMaster" Target="slideMasters/slideMaster1.xml"/><Relationship Id="rId15" Type="http://schemas.openxmlformats.org/officeDocument/2006/relationships/customXml" Target="../customXml/item2.xml"/><Relationship Id="rId10" Type="http://schemas.openxmlformats.org/officeDocument/2006/relationships/font" Target="fonts/Roboto-regular.fntdata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889938" cy="4953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777607" y="0"/>
            <a:ext cx="2889938" cy="4953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78820" y="1233488"/>
            <a:ext cx="4711500" cy="3332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377317"/>
            <a:ext cx="2889938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6a0c7e6cf_5_0:notes"/>
          <p:cNvSpPr/>
          <p:nvPr>
            <p:ph idx="2" type="sldImg"/>
          </p:nvPr>
        </p:nvSpPr>
        <p:spPr>
          <a:xfrm>
            <a:off x="978825" y="1233488"/>
            <a:ext cx="4711500" cy="3332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e6a0c7e6cf_5_0:notes"/>
          <p:cNvSpPr txBox="1"/>
          <p:nvPr>
            <p:ph idx="1" type="body"/>
          </p:nvPr>
        </p:nvSpPr>
        <p:spPr>
          <a:xfrm>
            <a:off x="666909" y="4751219"/>
            <a:ext cx="5335200" cy="388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2e6a0c7e6cf_5_0:notes"/>
          <p:cNvSpPr txBox="1"/>
          <p:nvPr>
            <p:ph idx="12" type="sldNum"/>
          </p:nvPr>
        </p:nvSpPr>
        <p:spPr>
          <a:xfrm>
            <a:off x="3777607" y="9377317"/>
            <a:ext cx="2889900" cy="495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f274f5b60c_2_84:notes"/>
          <p:cNvSpPr/>
          <p:nvPr>
            <p:ph idx="2" type="sldImg"/>
          </p:nvPr>
        </p:nvSpPr>
        <p:spPr>
          <a:xfrm>
            <a:off x="977075" y="740449"/>
            <a:ext cx="4715400" cy="3702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f274f5b60c_2_84:notes"/>
          <p:cNvSpPr txBox="1"/>
          <p:nvPr>
            <p:ph idx="1" type="body"/>
          </p:nvPr>
        </p:nvSpPr>
        <p:spPr>
          <a:xfrm>
            <a:off x="666907" y="4689509"/>
            <a:ext cx="5335200" cy="444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www.google.co.uk/url?sa=i&amp;rct=j&amp;q=&amp;esrc=s&amp;frm=1&amp;source=images&amp;cd=&amp;cad=rja&amp;uact=8&amp;ved=0CAcQjRw&amp;url=https://www.iconfinder.com/icons/175322/search_icon&amp;ei=1DaQVIfDBYjlgwSowICgBQ&amp;bvm=bv.81828268,d.eXY&amp;psig=AFQjCNGHFpgVn2B3AWt5vm5Isw9bpcAlqw&amp;ust=1418823760828311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2"/>
          <p:cNvGraphicFramePr/>
          <p:nvPr/>
        </p:nvGraphicFramePr>
        <p:xfrm>
          <a:off x="99504" y="1818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{0FFB9813-3C49-4094-AE00-68A36A94DC4C}</a:tableStyleId>
              </a:tblPr>
              <a:tblGrid>
                <a:gridCol w="634475"/>
                <a:gridCol w="14208275"/>
              </a:tblGrid>
              <a:tr h="1045425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</a:txBody>
                  <a:tcPr marT="71300" marB="71300" marR="151200" marL="15120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 hMerge="1"/>
              </a:tr>
              <a:tr h="2806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>
                          <a:solidFill>
                            <a:srgbClr val="7F7F7F"/>
                          </a:solidFill>
                        </a:rPr>
                        <a:t>CUSTOMER                                           </a:t>
                      </a:r>
                      <a:endParaRPr sz="2200"/>
                    </a:p>
                  </a:txBody>
                  <a:tcPr marT="71300" marB="71300" marR="151200" marL="1512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</a:txBody>
                  <a:tcPr marT="71300" marB="71300" marR="151200" marL="15120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7F7F7"/>
                    </a:solidFill>
                  </a:tcPr>
                </a:tc>
              </a:tr>
              <a:tr h="2806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>
                          <a:solidFill>
                            <a:srgbClr val="7F7F7F"/>
                          </a:solidFill>
                        </a:rPr>
                        <a:t>INTERNAL &amp; 3</a:t>
                      </a:r>
                      <a:r>
                        <a:rPr b="1" baseline="30000" lang="en-GB" sz="1900">
                          <a:solidFill>
                            <a:srgbClr val="7F7F7F"/>
                          </a:solidFill>
                        </a:rPr>
                        <a:t>RD</a:t>
                      </a:r>
                      <a:r>
                        <a:rPr b="1" lang="en-GB" sz="1900">
                          <a:solidFill>
                            <a:srgbClr val="7F7F7F"/>
                          </a:solidFill>
                        </a:rPr>
                        <a:t> PARTIES</a:t>
                      </a:r>
                      <a:endParaRPr b="1" sz="1900">
                        <a:solidFill>
                          <a:srgbClr val="7F7F7F"/>
                        </a:solidFill>
                      </a:endParaRPr>
                    </a:p>
                  </a:txBody>
                  <a:tcPr marT="71300" marB="71300" marR="151200" marL="1512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>
                        <a:alpha val="3058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</a:txBody>
                  <a:tcPr marT="71300" marB="71300" marR="151200" marL="15120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>
                        <a:alpha val="30588"/>
                      </a:srgbClr>
                    </a:solidFill>
                  </a:tcPr>
                </a:tc>
              </a:tr>
              <a:tr h="22583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>
                          <a:solidFill>
                            <a:srgbClr val="7F7F7F"/>
                          </a:solidFill>
                        </a:rPr>
                        <a:t>COMMS &amp; SYSTEMS</a:t>
                      </a:r>
                      <a:endParaRPr sz="2200"/>
                    </a:p>
                  </a:txBody>
                  <a:tcPr marT="71300" marB="71300" marR="151200" marL="1512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</a:txBody>
                  <a:tcPr marT="71300" marB="71300" marR="151200" marL="15120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</a:tr>
              <a:tr h="15716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900">
                          <a:solidFill>
                            <a:srgbClr val="7F7F7F"/>
                          </a:solidFill>
                        </a:rPr>
                        <a:t>NOTES </a:t>
                      </a:r>
                      <a:endParaRPr sz="2200"/>
                    </a:p>
                  </a:txBody>
                  <a:tcPr marT="71300" marB="71300" marR="151200" marL="15120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000"/>
                    </a:p>
                  </a:txBody>
                  <a:tcPr marT="71300" marB="71300" marR="151200" marL="151200">
                    <a:lnL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descr="https://cdn2.iconfinder.com/data/icons/windows-8-metro-style/512/search.png" id="17" name="Google Shape;17;p2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463" y="9141814"/>
            <a:ext cx="405744" cy="382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041469" y="712800"/>
            <a:ext cx="48765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70" name="Google Shape;70;p11"/>
          <p:cNvSpPr/>
          <p:nvPr>
            <p:ph idx="2" type="pic"/>
          </p:nvPr>
        </p:nvSpPr>
        <p:spPr>
          <a:xfrm>
            <a:off x="6427969" y="1539450"/>
            <a:ext cx="7654500" cy="75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1041469" y="3207600"/>
            <a:ext cx="4876500" cy="59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>
            <a:off x="1039500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4168050" y="-282300"/>
            <a:ext cx="6783900" cy="1304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 rot="5400000">
            <a:off x="7920000" y="3469650"/>
            <a:ext cx="9060900" cy="326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 rot="5400000">
            <a:off x="1305000" y="303900"/>
            <a:ext cx="9060900" cy="95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3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3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5"/>
          <p:cNvSpPr txBox="1"/>
          <p:nvPr>
            <p:ph type="ctrTitle"/>
          </p:nvPr>
        </p:nvSpPr>
        <p:spPr>
          <a:xfrm>
            <a:off x="515423" y="1547778"/>
            <a:ext cx="14089200" cy="42669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93" name="Google Shape;93;p15"/>
          <p:cNvSpPr txBox="1"/>
          <p:nvPr>
            <p:ph idx="1" type="subTitle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94" name="Google Shape;94;p15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97" name="Google Shape;97;p16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/>
        </p:txBody>
      </p:sp>
      <p:sp>
        <p:nvSpPr>
          <p:cNvPr id="100" name="Google Shape;100;p17"/>
          <p:cNvSpPr txBox="1"/>
          <p:nvPr>
            <p:ph idx="1" type="body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1800" lvl="0" marL="4572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01" name="Google Shape;101;p17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/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515409" y="2395696"/>
            <a:ext cx="6614100" cy="71019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8300" lvl="1" marL="9144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indent="-368300" lvl="2" marL="13716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indent="-368300" lvl="3" marL="18288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indent="-368300" lvl="4" marL="22860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indent="-368300" lvl="5" marL="27432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indent="-368300" lvl="6" marL="32004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indent="-368300" lvl="7" marL="36576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indent="-368300" lvl="8" marL="41148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/>
        </p:txBody>
      </p:sp>
      <p:sp>
        <p:nvSpPr>
          <p:cNvPr id="105" name="Google Shape;105;p18"/>
          <p:cNvSpPr txBox="1"/>
          <p:nvPr>
            <p:ph idx="2" type="body"/>
          </p:nvPr>
        </p:nvSpPr>
        <p:spPr>
          <a:xfrm>
            <a:off x="7990583" y="2395696"/>
            <a:ext cx="6614100" cy="71019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87350" lvl="0" marL="4572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8300" lvl="1" marL="9144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indent="-368300" lvl="2" marL="13716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indent="-368300" lvl="3" marL="18288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indent="-368300" lvl="4" marL="22860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indent="-368300" lvl="5" marL="27432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indent="-368300" lvl="6" marL="32004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indent="-368300" lvl="7" marL="36576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indent="-368300" lvl="8" marL="41148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/>
        </p:txBody>
      </p:sp>
      <p:sp>
        <p:nvSpPr>
          <p:cNvPr id="106" name="Google Shape;106;p18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515409" y="1154948"/>
            <a:ext cx="4643100" cy="15708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1pPr>
            <a:lvl2pPr lvl="1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2pPr>
            <a:lvl3pPr lvl="2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3pPr>
            <a:lvl4pPr lvl="3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4pPr>
            <a:lvl5pPr lvl="4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5pPr>
            <a:lvl6pPr lvl="5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6pPr>
            <a:lvl7pPr lvl="6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7pPr>
            <a:lvl8pPr lvl="7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8pPr>
            <a:lvl9pPr lvl="8" rtl="0">
              <a:spcBef>
                <a:spcPts val="0"/>
              </a:spcBef>
              <a:spcAft>
                <a:spcPts val="0"/>
              </a:spcAft>
              <a:buSzPts val="4300"/>
              <a:buNone/>
              <a:defRPr sz="4300"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515409" y="2888617"/>
            <a:ext cx="4643100" cy="66090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68300" lvl="1" marL="9144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indent="-368300" lvl="2" marL="13716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indent="-368300" lvl="3" marL="18288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indent="-368300" lvl="4" marL="22860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indent="-368300" lvl="5" marL="27432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indent="-368300" lvl="6" marL="32004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indent="-368300" lvl="7" marL="3657600" rtl="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indent="-368300" lvl="8" marL="4114800" rtl="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/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810650" y="935745"/>
            <a:ext cx="10529400" cy="85038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/>
        </p:txBody>
      </p:sp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ctrTitle"/>
          </p:nvPr>
        </p:nvSpPr>
        <p:spPr>
          <a:xfrm>
            <a:off x="1890000" y="1749826"/>
            <a:ext cx="11340000" cy="37224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b="0" i="0" sz="8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1890000" y="5615776"/>
            <a:ext cx="11340000" cy="25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4125" lIns="164125" spcFirstLastPara="1" rIns="164125" wrap="square" tIns="164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2"/>
          <p:cNvSpPr txBox="1"/>
          <p:nvPr>
            <p:ph type="title"/>
          </p:nvPr>
        </p:nvSpPr>
        <p:spPr>
          <a:xfrm>
            <a:off x="439016" y="2563450"/>
            <a:ext cx="6688800" cy="30813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/>
        </p:txBody>
      </p:sp>
      <p:sp>
        <p:nvSpPr>
          <p:cNvPr id="120" name="Google Shape;120;p22"/>
          <p:cNvSpPr txBox="1"/>
          <p:nvPr>
            <p:ph idx="1" type="subTitle"/>
          </p:nvPr>
        </p:nvSpPr>
        <p:spPr>
          <a:xfrm>
            <a:off x="439016" y="5826865"/>
            <a:ext cx="6688800" cy="2567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121" name="Google Shape;121;p22"/>
          <p:cNvSpPr txBox="1"/>
          <p:nvPr>
            <p:ph idx="2" type="body"/>
          </p:nvPr>
        </p:nvSpPr>
        <p:spPr>
          <a:xfrm>
            <a:off x="8167677" y="1505164"/>
            <a:ext cx="6344700" cy="76812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indent="-431800" lvl="0" marL="457200" rtl="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rtl="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rtl="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22" name="Google Shape;122;p22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125" name="Google Shape;125;p23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hasCustomPrompt="1" type="title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515409" y="6552657"/>
            <a:ext cx="14089200" cy="27039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rtl="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rtl="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rtl="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rtl="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rtl="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rtl="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rtl="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rtl="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1039500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1039500" y="2846250"/>
            <a:ext cx="13041000" cy="6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1031625" y="2665576"/>
            <a:ext cx="13041000" cy="444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b="0" i="0" sz="8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1031625" y="7155226"/>
            <a:ext cx="13041000" cy="23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Font typeface="Arial"/>
              <a:buNone/>
              <a:defRPr b="0" i="0" sz="27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1039500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039500" y="2846250"/>
            <a:ext cx="6426000" cy="6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7654500" y="2846250"/>
            <a:ext cx="6426000" cy="6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1041469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1041469" y="2621026"/>
            <a:ext cx="6396600" cy="12846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1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1041469" y="3905550"/>
            <a:ext cx="6396600" cy="57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3" type="body"/>
          </p:nvPr>
        </p:nvSpPr>
        <p:spPr>
          <a:xfrm>
            <a:off x="7654500" y="2621026"/>
            <a:ext cx="6428100" cy="12846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1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4" type="body"/>
          </p:nvPr>
        </p:nvSpPr>
        <p:spPr>
          <a:xfrm>
            <a:off x="7654500" y="3905550"/>
            <a:ext cx="6428100" cy="57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1039500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54" name="Google Shape;54;p8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041469" y="712800"/>
            <a:ext cx="48765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b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63" name="Google Shape;63;p10"/>
          <p:cNvSpPr txBox="1"/>
          <p:nvPr>
            <p:ph idx="1" type="body"/>
          </p:nvPr>
        </p:nvSpPr>
        <p:spPr>
          <a:xfrm>
            <a:off x="6427969" y="1539450"/>
            <a:ext cx="7654500" cy="75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50165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Char char="•"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699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2" type="body"/>
          </p:nvPr>
        </p:nvSpPr>
        <p:spPr>
          <a:xfrm>
            <a:off x="1041469" y="3207600"/>
            <a:ext cx="4876500" cy="59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lin ang="5400012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039500" y="569250"/>
            <a:ext cx="13041000" cy="206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00"/>
              <a:buFont typeface="Calibri"/>
              <a:buNone/>
              <a:defRPr b="0" i="0" sz="5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1900"/>
              <a:buNone/>
              <a:defRPr sz="24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039500" y="2846250"/>
            <a:ext cx="13041000" cy="6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3100" lIns="123100" spcFirstLastPara="1" rIns="123100" wrap="square" tIns="123100">
            <a:noAutofit/>
          </a:bodyPr>
          <a:lstStyle>
            <a:lvl1pPr indent="-469900" lvl="0" marL="457200" marR="0" rtl="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b="0" i="0" sz="3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81000" lvl="5" marL="2743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81000" lvl="6" marL="32004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81000" lvl="7" marL="36576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81000" lvl="8" marL="4114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1039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5008500" y="9909900"/>
            <a:ext cx="5103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3100" lIns="123100" spcFirstLastPara="1" rIns="123100" wrap="square" tIns="1231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9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10678500" y="9909900"/>
            <a:ext cx="34020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1525" lIns="123100" spcFirstLastPara="1" rIns="123100" wrap="square" tIns="615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515409" y="2395696"/>
            <a:ext cx="140892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18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14009576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rtl="0" algn="r">
              <a:buNone/>
              <a:defRPr sz="1800">
                <a:solidFill>
                  <a:schemeClr val="dk2"/>
                </a:solidFill>
              </a:defRPr>
            </a:lvl1pPr>
            <a:lvl2pPr lvl="1" rtl="0" algn="r">
              <a:buNone/>
              <a:defRPr sz="1800">
                <a:solidFill>
                  <a:schemeClr val="dk2"/>
                </a:solidFill>
              </a:defRPr>
            </a:lvl2pPr>
            <a:lvl3pPr lvl="2" rtl="0" algn="r">
              <a:buNone/>
              <a:defRPr sz="1800">
                <a:solidFill>
                  <a:schemeClr val="dk2"/>
                </a:solidFill>
              </a:defRPr>
            </a:lvl3pPr>
            <a:lvl4pPr lvl="3" rtl="0" algn="r">
              <a:buNone/>
              <a:defRPr sz="1800">
                <a:solidFill>
                  <a:schemeClr val="dk2"/>
                </a:solidFill>
              </a:defRPr>
            </a:lvl4pPr>
            <a:lvl5pPr lvl="4" rtl="0" algn="r">
              <a:buNone/>
              <a:defRPr sz="1800">
                <a:solidFill>
                  <a:schemeClr val="dk2"/>
                </a:solidFill>
              </a:defRPr>
            </a:lvl5pPr>
            <a:lvl6pPr lvl="5" rtl="0" algn="r">
              <a:buNone/>
              <a:defRPr sz="1800">
                <a:solidFill>
                  <a:schemeClr val="dk2"/>
                </a:solidFill>
              </a:defRPr>
            </a:lvl6pPr>
            <a:lvl7pPr lvl="6" rtl="0" algn="r">
              <a:buNone/>
              <a:defRPr sz="1800">
                <a:solidFill>
                  <a:schemeClr val="dk2"/>
                </a:solidFill>
              </a:defRPr>
            </a:lvl7pPr>
            <a:lvl8pPr lvl="7" rtl="0" algn="r">
              <a:buNone/>
              <a:defRPr sz="1800">
                <a:solidFill>
                  <a:schemeClr val="dk2"/>
                </a:solidFill>
              </a:defRPr>
            </a:lvl8pPr>
            <a:lvl9pPr lvl="8" rtl="0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/>
        </p:nvSpPr>
        <p:spPr>
          <a:xfrm>
            <a:off x="9370007" y="8107061"/>
            <a:ext cx="5590500" cy="7926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Mental well being, older people, health care, health protection. Health in all policies, social inclusion, community engagement &amp; development, health disparities &amp; vulnerable groups, refugee &amp; settlement programmes &amp; integration Connected Kingston, social prescribing, primary care networks, substance misuse, sexual health, specialist &amp; risky behaviour, nutrition &amp; healthy schools, health visiting &amp; school health, workplace health, tobacco control &amp; licensing,  physical activity &amp; exercise promotion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3386793" y="8310190"/>
            <a:ext cx="2602200" cy="379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 of Public Health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3428650" y="701877"/>
            <a:ext cx="2555100" cy="3357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Strategy, Communications &amp; Engagement, CE Office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1861528" y="8181626"/>
            <a:ext cx="1392300" cy="2252100"/>
          </a:xfrm>
          <a:prstGeom prst="rect">
            <a:avLst/>
          </a:prstGeom>
          <a:solidFill>
            <a:schemeClr val="dk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lt1"/>
                </a:solidFill>
              </a:rPr>
              <a:t>Sam Morrison</a:t>
            </a:r>
            <a:r>
              <a:rPr b="1" i="1" lang="en-GB" sz="1100">
                <a:solidFill>
                  <a:schemeClr val="lt1"/>
                </a:solidFill>
              </a:rPr>
              <a:t> </a:t>
            </a:r>
            <a:endParaRPr b="1" i="1" sz="11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lt1"/>
                </a:solidFill>
              </a:rPr>
              <a:t>Executive </a:t>
            </a:r>
            <a:r>
              <a:rPr b="1" lang="en-GB" sz="1100">
                <a:solidFill>
                  <a:srgbClr val="FFFFFF"/>
                </a:solidFill>
              </a:rPr>
              <a:t>Director, Adult Social Care &amp; Healt</a:t>
            </a:r>
            <a:r>
              <a:rPr b="1" lang="en-GB" sz="900">
                <a:solidFill>
                  <a:srgbClr val="FFFFFF"/>
                </a:solidFill>
              </a:rPr>
              <a:t>h  </a:t>
            </a:r>
            <a:endParaRPr b="1" sz="9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000">
              <a:solidFill>
                <a:srgbClr val="FFFFFF"/>
              </a:solidFill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9365875" y="6420646"/>
            <a:ext cx="5599200" cy="6984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Development Management, Major, Minor and Householder Applications </a:t>
            </a:r>
            <a:r>
              <a:rPr lang="en-GB" sz="800">
                <a:solidFill>
                  <a:schemeClr val="dk1"/>
                </a:solidFill>
              </a:rPr>
              <a:t>and Planning Enforcement  </a:t>
            </a:r>
            <a:br>
              <a:rPr lang="en-GB" sz="800"/>
            </a:br>
            <a:r>
              <a:rPr lang="en-GB" sz="800"/>
              <a:t>Strategic Planning. Plan Making, Placemaking and  Infrastructure Planning and Delivery     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Building Control, Building Regulations, Inspections and Approvals and Dangerous Structures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Regeneration, Economic Development &amp; Growth, Employment and Skills, Business &amp; Partnerships, Growth </a:t>
            </a:r>
            <a:r>
              <a:rPr lang="en-GB" sz="800">
                <a:solidFill>
                  <a:schemeClr val="dk1"/>
                </a:solidFill>
              </a:rPr>
              <a:t>    </a:t>
            </a:r>
            <a:endParaRPr sz="800"/>
          </a:p>
        </p:txBody>
      </p:sp>
      <p:sp>
        <p:nvSpPr>
          <p:cNvPr id="142" name="Google Shape;142;p26"/>
          <p:cNvSpPr txBox="1"/>
          <p:nvPr/>
        </p:nvSpPr>
        <p:spPr>
          <a:xfrm>
            <a:off x="6211325" y="290151"/>
            <a:ext cx="2975700" cy="2982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Change &amp; </a:t>
            </a:r>
            <a:r>
              <a:rPr lang="en-GB" sz="900">
                <a:solidFill>
                  <a:schemeClr val="dk1"/>
                </a:solidFill>
              </a:rPr>
              <a:t>Improvement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Insights Manager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9362177" y="1360630"/>
            <a:ext cx="5601300" cy="1950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Council Tax, Business Rates  </a:t>
            </a:r>
            <a:endParaRPr sz="800"/>
          </a:p>
        </p:txBody>
      </p:sp>
      <p:sp>
        <p:nvSpPr>
          <p:cNvPr id="144" name="Google Shape;144;p26"/>
          <p:cNvSpPr txBox="1"/>
          <p:nvPr/>
        </p:nvSpPr>
        <p:spPr>
          <a:xfrm>
            <a:off x="6201950" y="5869899"/>
            <a:ext cx="2975700" cy="5946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Head of Capital Projects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Head of Property &amp; FM 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Project Director (GH complex) 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Project Director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3368948" y="9787561"/>
            <a:ext cx="2602200" cy="379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</a:t>
            </a:r>
            <a:r>
              <a:rPr lang="en-GB" sz="900">
                <a:solidFill>
                  <a:schemeClr val="dk1"/>
                </a:solidFill>
              </a:rPr>
              <a:t>ASC Operations and Transformation </a:t>
            </a:r>
            <a:r>
              <a:rPr lang="en-GB" sz="900">
                <a:solidFill>
                  <a:schemeClr val="dk1"/>
                </a:solidFill>
              </a:rPr>
              <a:t>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6164375" y="8946921"/>
            <a:ext cx="2975700" cy="6984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Strategy, Partnerships &amp; Transformation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</a:t>
            </a:r>
            <a:r>
              <a:rPr lang="en-GB" sz="900">
                <a:solidFill>
                  <a:schemeClr val="dk1"/>
                </a:solidFill>
              </a:rPr>
              <a:t> ASC Commissioning &amp; Market Management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26"/>
          <p:cNvSpPr txBox="1"/>
          <p:nvPr/>
        </p:nvSpPr>
        <p:spPr>
          <a:xfrm>
            <a:off x="6150498" y="9679527"/>
            <a:ext cx="2975700" cy="9744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</a:t>
            </a:r>
            <a:r>
              <a:rPr lang="en-GB" sz="900">
                <a:solidFill>
                  <a:schemeClr val="dk1"/>
                </a:solidFill>
              </a:rPr>
              <a:t> Mental Well Being, DOLS, Carers and Direct Payments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 Learning Disabilities &amp; Transition, Hub teams (interim)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 Hospitals &amp; Access, OT &amp; Safeguarding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1867125" y="5563199"/>
            <a:ext cx="1392300" cy="2489400"/>
          </a:xfrm>
          <a:prstGeom prst="rect">
            <a:avLst/>
          </a:prstGeom>
          <a:solidFill>
            <a:schemeClr val="dk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lt1"/>
                </a:solidFill>
              </a:rPr>
              <a:t>Matthew Essex,</a:t>
            </a:r>
            <a:r>
              <a:rPr b="1" i="1" lang="en-GB" sz="1100">
                <a:solidFill>
                  <a:schemeClr val="lt1"/>
                </a:solidFill>
              </a:rPr>
              <a:t> </a:t>
            </a:r>
            <a:r>
              <a:rPr b="1" lang="en-GB" sz="1100">
                <a:solidFill>
                  <a:schemeClr val="lt1"/>
                </a:solidFill>
              </a:rPr>
              <a:t> </a:t>
            </a:r>
            <a:r>
              <a:rPr b="1" lang="en-GB" sz="1100">
                <a:solidFill>
                  <a:srgbClr val="FFFFFF"/>
                </a:solidFill>
              </a:rPr>
              <a:t>Executive Director, Place</a:t>
            </a:r>
            <a:r>
              <a:rPr b="1" lang="en-GB" sz="900">
                <a:solidFill>
                  <a:srgbClr val="FFFFFF"/>
                </a:solidFill>
              </a:rPr>
              <a:t> </a:t>
            </a:r>
            <a:endParaRPr b="1" sz="900">
              <a:solidFill>
                <a:srgbClr val="FFFFFF"/>
              </a:solidFill>
            </a:endParaRPr>
          </a:p>
        </p:txBody>
      </p:sp>
      <p:sp>
        <p:nvSpPr>
          <p:cNvPr id="149" name="Google Shape;149;p26"/>
          <p:cNvSpPr txBox="1"/>
          <p:nvPr/>
        </p:nvSpPr>
        <p:spPr>
          <a:xfrm>
            <a:off x="6167625" y="2270848"/>
            <a:ext cx="3030000" cy="4386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latin typeface="Roboto"/>
                <a:ea typeface="Roboto"/>
                <a:cs typeface="Roboto"/>
                <a:sym typeface="Roboto"/>
              </a:rPr>
              <a:t>Corporate Head, Dem Services &amp; Elections (</a:t>
            </a:r>
            <a:r>
              <a:rPr lang="en-GB" sz="800">
                <a:latin typeface="Roboto"/>
                <a:ea typeface="Roboto"/>
                <a:cs typeface="Roboto"/>
                <a:sym typeface="Roboto"/>
              </a:rPr>
              <a:t>Dep </a:t>
            </a:r>
            <a:r>
              <a:rPr lang="en-GB" sz="800">
                <a:latin typeface="Roboto"/>
                <a:ea typeface="Roboto"/>
                <a:cs typeface="Roboto"/>
                <a:sym typeface="Roboto"/>
              </a:rPr>
              <a:t>MO)</a:t>
            </a:r>
            <a:endParaRPr sz="8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Resilience Planning Manager   </a:t>
            </a:r>
            <a:endParaRPr sz="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Commissioning  </a:t>
            </a:r>
            <a:r>
              <a:rPr lang="en-GB" sz="900">
                <a:latin typeface="Roboto"/>
                <a:ea typeface="Roboto"/>
                <a:cs typeface="Roboto"/>
                <a:sym typeface="Roboto"/>
              </a:rPr>
              <a:t> </a:t>
            </a:r>
            <a:endParaRPr sz="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26"/>
          <p:cNvSpPr txBox="1"/>
          <p:nvPr/>
        </p:nvSpPr>
        <p:spPr>
          <a:xfrm>
            <a:off x="3421100" y="6543048"/>
            <a:ext cx="2602200" cy="403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Planning &amp; Regeneration</a:t>
            </a:r>
            <a:r>
              <a:rPr lang="en-GB" sz="700">
                <a:solidFill>
                  <a:schemeClr val="dk1"/>
                </a:solidFill>
              </a:rPr>
              <a:t> </a:t>
            </a:r>
            <a:endParaRPr sz="7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26"/>
          <p:cNvSpPr txBox="1"/>
          <p:nvPr/>
        </p:nvSpPr>
        <p:spPr>
          <a:xfrm>
            <a:off x="3460100" y="2908150"/>
            <a:ext cx="2528400" cy="2613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Interim Director, Digital &amp; Technology</a:t>
            </a:r>
            <a:r>
              <a:rPr lang="en-GB" sz="800">
                <a:solidFill>
                  <a:schemeClr val="dk1"/>
                </a:solidFill>
              </a:rPr>
              <a:t> 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52" name="Google Shape;152;p26"/>
          <p:cNvSpPr txBox="1"/>
          <p:nvPr/>
        </p:nvSpPr>
        <p:spPr>
          <a:xfrm>
            <a:off x="3440004" y="5551945"/>
            <a:ext cx="2555100" cy="3597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Highways, Transport and Regulatory Services</a:t>
            </a:r>
            <a:r>
              <a:rPr lang="en-GB" sz="8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800">
              <a:solidFill>
                <a:srgbClr val="A72A1E"/>
              </a:solidFill>
            </a:endParaRPr>
          </a:p>
        </p:txBody>
      </p:sp>
      <p:sp>
        <p:nvSpPr>
          <p:cNvPr id="153" name="Google Shape;153;p26"/>
          <p:cNvSpPr txBox="1"/>
          <p:nvPr/>
        </p:nvSpPr>
        <p:spPr>
          <a:xfrm>
            <a:off x="3405125" y="1334195"/>
            <a:ext cx="2602200" cy="2613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A72A1E"/>
                </a:solidFill>
              </a:rPr>
              <a:t>I</a:t>
            </a:r>
            <a:r>
              <a:rPr lang="en-GB" sz="900">
                <a:solidFill>
                  <a:schemeClr val="dk1"/>
                </a:solidFill>
              </a:rPr>
              <a:t>nterim Director, Finance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4" name="Google Shape;154;p26"/>
          <p:cNvSpPr txBox="1"/>
          <p:nvPr/>
        </p:nvSpPr>
        <p:spPr>
          <a:xfrm>
            <a:off x="3447553" y="1864807"/>
            <a:ext cx="2528400" cy="2613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People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3468175" y="4344000"/>
            <a:ext cx="2509200" cy="379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 of Climate Change, Environment and Registrations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56" name="Google Shape;156;p26"/>
          <p:cNvSpPr txBox="1"/>
          <p:nvPr/>
        </p:nvSpPr>
        <p:spPr>
          <a:xfrm>
            <a:off x="3433200" y="2273423"/>
            <a:ext cx="2555100" cy="421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Governance and Law (</a:t>
            </a:r>
            <a:r>
              <a:rPr lang="en-GB" sz="900">
                <a:solidFill>
                  <a:schemeClr val="dk1"/>
                </a:solidFill>
              </a:rPr>
              <a:t>Monitoring Officer)   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9333300" y="9634051"/>
            <a:ext cx="5679300" cy="9744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Mental health services, Approved mental health service, Deprivation of Liberty , Carers services,  Direct payments, Step down to supported living.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Learning Disability Services, Young People in transition, Learning Disability Strategy, Step down to supported living. Locality Teams, CH is Co Chair of Black, Asian, Minority Ethnic +A Staff Network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Safeguarding Adults, Hospital Discharge, Access and Occupational Therapy  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ASC Learning and Development Quality Lead (Principal Social Worker) 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6185313" y="3374550"/>
            <a:ext cx="3030000" cy="9744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Culture &amp; Heritage &amp; Programme Director Kingston 2025  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Neighbourhoods &amp; Communities  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Community Safety &amp; Resilience Principal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Customer Fulfilment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Customer Experience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9324273" y="9035395"/>
            <a:ext cx="5599200" cy="4629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VCS, Maximising Independence, Carers, Information and Advice, Community Support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Domiciliary care, care homes, autism,  mental health and learning disabilities.</a:t>
            </a:r>
            <a:endParaRPr sz="800"/>
          </a:p>
        </p:txBody>
      </p:sp>
      <p:sp>
        <p:nvSpPr>
          <p:cNvPr id="160" name="Google Shape;160;p26"/>
          <p:cNvSpPr txBox="1"/>
          <p:nvPr/>
        </p:nvSpPr>
        <p:spPr>
          <a:xfrm>
            <a:off x="9376715" y="7487574"/>
            <a:ext cx="5600400" cy="5301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Housing Operations 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Repairs and maintenance,</a:t>
            </a:r>
            <a:br>
              <a:rPr lang="en-GB" sz="800"/>
            </a:br>
            <a:r>
              <a:rPr lang="en-GB" sz="800">
                <a:solidFill>
                  <a:schemeClr val="dk1"/>
                </a:solidFill>
              </a:rPr>
              <a:t>HRA business plan, </a:t>
            </a:r>
            <a:r>
              <a:rPr lang="en-GB" sz="800"/>
              <a:t>strategic housing, housing development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Housing options,private sector schemes, welfare reform,temporary accommodation, resettlemen</a:t>
            </a:r>
            <a:r>
              <a:rPr lang="en-GB" sz="800"/>
              <a:t>t   </a:t>
            </a:r>
            <a:endParaRPr sz="800"/>
          </a:p>
        </p:txBody>
      </p:sp>
      <p:sp>
        <p:nvSpPr>
          <p:cNvPr id="161" name="Google Shape;161;p26"/>
          <p:cNvSpPr txBox="1"/>
          <p:nvPr/>
        </p:nvSpPr>
        <p:spPr>
          <a:xfrm>
            <a:off x="9371348" y="5660016"/>
            <a:ext cx="5590500" cy="3357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Asset  management, facilities management, corporate estate, income generation, capital programme       </a:t>
            </a:r>
            <a:endParaRPr sz="800">
              <a:solidFill>
                <a:srgbClr val="A72A1E"/>
              </a:solidFill>
            </a:endParaRPr>
          </a:p>
        </p:txBody>
      </p:sp>
      <p:sp>
        <p:nvSpPr>
          <p:cNvPr id="162" name="Google Shape;162;p26"/>
          <p:cNvSpPr txBox="1"/>
          <p:nvPr/>
        </p:nvSpPr>
        <p:spPr>
          <a:xfrm>
            <a:off x="9405325" y="2804875"/>
            <a:ext cx="5601300" cy="5301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Customer and application support, cloud and platform, digital design, portfolio management, enabling and emerging technologies, information governance &amp; records management. </a:t>
            </a:r>
            <a:endParaRPr sz="800"/>
          </a:p>
        </p:txBody>
      </p:sp>
      <p:sp>
        <p:nvSpPr>
          <p:cNvPr id="163" name="Google Shape;163;p26"/>
          <p:cNvSpPr txBox="1"/>
          <p:nvPr/>
        </p:nvSpPr>
        <p:spPr>
          <a:xfrm>
            <a:off x="9393400" y="1979913"/>
            <a:ext cx="5679300" cy="3207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rgbClr val="0B0C0C"/>
                </a:solidFill>
                <a:highlight>
                  <a:srgbClr val="B7B7B7"/>
                </a:highlight>
              </a:rPr>
              <a:t>Payroll, Pensions &amp; HR Systems, Resourcing and Talent - Resourcing &amp; Campaigns, Reward &amp; Insight, Workforce Development,Organisational Development, Employee Relations, Business Development, Strategic Business Partnering</a:t>
            </a:r>
            <a:r>
              <a:rPr lang="en-GB" sz="800">
                <a:highlight>
                  <a:srgbClr val="B7B7B7"/>
                </a:highlight>
              </a:rPr>
              <a:t> </a:t>
            </a:r>
            <a:endParaRPr sz="800">
              <a:highlight>
                <a:srgbClr val="B7B7B7"/>
              </a:highlight>
            </a:endParaRPr>
          </a:p>
        </p:txBody>
      </p:sp>
      <p:sp>
        <p:nvSpPr>
          <p:cNvPr id="164" name="Google Shape;164;p26"/>
          <p:cNvSpPr txBox="1"/>
          <p:nvPr/>
        </p:nvSpPr>
        <p:spPr>
          <a:xfrm>
            <a:off x="9380800" y="2289000"/>
            <a:ext cx="5601300" cy="4629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Mayoral office, Democratic Support and Electoral Service, </a:t>
            </a:r>
            <a:r>
              <a:rPr lang="en-GB" sz="800">
                <a:solidFill>
                  <a:srgbClr val="222222"/>
                </a:solidFill>
              </a:rPr>
              <a:t> </a:t>
            </a:r>
            <a:r>
              <a:rPr lang="en-GB" sz="800">
                <a:solidFill>
                  <a:schemeClr val="dk1"/>
                </a:solidFill>
              </a:rPr>
              <a:t>Land Charges, SLLP, Audit, Anti-fraud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Emergency planning, Business Continuity, CCTV, Events &amp; River Safety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Commissioning framework, procurement advice and support, social value, V</a:t>
            </a:r>
            <a:r>
              <a:rPr lang="en-GB" sz="800">
                <a:solidFill>
                  <a:schemeClr val="dk1"/>
                </a:solidFill>
              </a:rPr>
              <a:t>CS &amp; AFC commissioning  </a:t>
            </a:r>
            <a:endParaRPr sz="800"/>
          </a:p>
        </p:txBody>
      </p:sp>
      <p:sp>
        <p:nvSpPr>
          <p:cNvPr id="165" name="Google Shape;165;p26"/>
          <p:cNvSpPr txBox="1"/>
          <p:nvPr/>
        </p:nvSpPr>
        <p:spPr>
          <a:xfrm>
            <a:off x="9375817" y="7234029"/>
            <a:ext cx="5600400" cy="1950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800"/>
              <a:t>Cambridge Road Estate Regeneration Team</a:t>
            </a:r>
            <a:endParaRPr sz="800"/>
          </a:p>
        </p:txBody>
      </p:sp>
      <p:sp>
        <p:nvSpPr>
          <p:cNvPr id="166" name="Google Shape;166;p26"/>
          <p:cNvSpPr txBox="1"/>
          <p:nvPr/>
        </p:nvSpPr>
        <p:spPr>
          <a:xfrm>
            <a:off x="9389917" y="5153881"/>
            <a:ext cx="5590500" cy="4386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Highways and Transport, Capital programme, Asset Management, Street Works, Sustainable Travel </a:t>
            </a:r>
            <a:br>
              <a:rPr lang="en-GB" sz="800"/>
            </a:br>
            <a:r>
              <a:rPr lang="en-GB" sz="800"/>
              <a:t>Regulatory Services; licencings, trading standards, Home Improvement Agency, Parking Services  </a:t>
            </a:r>
            <a:endParaRPr sz="800"/>
          </a:p>
        </p:txBody>
      </p:sp>
      <p:cxnSp>
        <p:nvCxnSpPr>
          <p:cNvPr id="167" name="Google Shape;167;p26"/>
          <p:cNvCxnSpPr>
            <a:stCxn id="168" idx="2"/>
            <a:endCxn id="169" idx="0"/>
          </p:cNvCxnSpPr>
          <p:nvPr/>
        </p:nvCxnSpPr>
        <p:spPr>
          <a:xfrm>
            <a:off x="868400" y="6456175"/>
            <a:ext cx="37200" cy="102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0" name="Google Shape;170;p26"/>
          <p:cNvSpPr txBox="1"/>
          <p:nvPr/>
        </p:nvSpPr>
        <p:spPr>
          <a:xfrm>
            <a:off x="677108" y="1326015"/>
            <a:ext cx="815100" cy="62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1" name="Google Shape;171;p26"/>
          <p:cNvSpPr/>
          <p:nvPr/>
        </p:nvSpPr>
        <p:spPr>
          <a:xfrm>
            <a:off x="293475" y="289425"/>
            <a:ext cx="1024200" cy="298200"/>
          </a:xfrm>
          <a:prstGeom prst="ellipse">
            <a:avLst/>
          </a:prstGeom>
          <a:solidFill>
            <a:schemeClr val="dk2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Tier 1 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2" name="Google Shape;172;p26"/>
          <p:cNvSpPr/>
          <p:nvPr/>
        </p:nvSpPr>
        <p:spPr>
          <a:xfrm>
            <a:off x="285350" y="597125"/>
            <a:ext cx="1024200" cy="298200"/>
          </a:xfrm>
          <a:prstGeom prst="ellipse">
            <a:avLst/>
          </a:prstGeom>
          <a:solidFill>
            <a:srgbClr val="45818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Tier 2 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3" name="Google Shape;173;p26"/>
          <p:cNvSpPr/>
          <p:nvPr/>
        </p:nvSpPr>
        <p:spPr>
          <a:xfrm>
            <a:off x="301600" y="1264525"/>
            <a:ext cx="954600" cy="298200"/>
          </a:xfrm>
          <a:prstGeom prst="ellipse">
            <a:avLst/>
          </a:prstGeom>
          <a:solidFill>
            <a:srgbClr val="88F3D3">
              <a:alpha val="96080"/>
            </a:srgbClr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Shared service 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4" name="Google Shape;174;p26"/>
          <p:cNvSpPr/>
          <p:nvPr/>
        </p:nvSpPr>
        <p:spPr>
          <a:xfrm>
            <a:off x="285350" y="930825"/>
            <a:ext cx="1024200" cy="298200"/>
          </a:xfrm>
          <a:prstGeom prst="ellipse">
            <a:avLst/>
          </a:prstGeom>
          <a:solidFill>
            <a:srgbClr val="CEF384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Tier 3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5" name="Google Shape;175;p26"/>
          <p:cNvSpPr/>
          <p:nvPr/>
        </p:nvSpPr>
        <p:spPr>
          <a:xfrm>
            <a:off x="293475" y="1594688"/>
            <a:ext cx="1024200" cy="298200"/>
          </a:xfrm>
          <a:prstGeom prst="ellipse">
            <a:avLst/>
          </a:prstGeom>
          <a:solidFill>
            <a:srgbClr val="FFBC14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HRA Funded  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6" name="Google Shape;176;p26"/>
          <p:cNvSpPr/>
          <p:nvPr/>
        </p:nvSpPr>
        <p:spPr>
          <a:xfrm>
            <a:off x="266800" y="1979900"/>
            <a:ext cx="1024200" cy="298200"/>
          </a:xfrm>
          <a:prstGeom prst="ellipse">
            <a:avLst/>
          </a:prstGeom>
          <a:solidFill>
            <a:srgbClr val="B7B7B7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600">
                <a:solidFill>
                  <a:srgbClr val="FFFFFF"/>
                </a:solidFill>
              </a:rPr>
              <a:t>Tiers 4  &amp; 5 </a:t>
            </a:r>
            <a:endParaRPr b="1" sz="600">
              <a:solidFill>
                <a:srgbClr val="FFFFFF"/>
              </a:solidFill>
            </a:endParaRPr>
          </a:p>
        </p:txBody>
      </p:sp>
      <p:sp>
        <p:nvSpPr>
          <p:cNvPr id="177" name="Google Shape;177;p26"/>
          <p:cNvSpPr txBox="1"/>
          <p:nvPr/>
        </p:nvSpPr>
        <p:spPr>
          <a:xfrm>
            <a:off x="9427180" y="228600"/>
            <a:ext cx="5557800" cy="2961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Corporate Transformation. Change and Improvement, Programme Management Office, Insight &amp; Data  </a:t>
            </a:r>
            <a:endParaRPr sz="800"/>
          </a:p>
        </p:txBody>
      </p:sp>
      <p:cxnSp>
        <p:nvCxnSpPr>
          <p:cNvPr id="178" name="Google Shape;178;p26"/>
          <p:cNvCxnSpPr/>
          <p:nvPr/>
        </p:nvCxnSpPr>
        <p:spPr>
          <a:xfrm>
            <a:off x="9278524" y="3318491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9" name="Google Shape;179;p26"/>
          <p:cNvSpPr txBox="1"/>
          <p:nvPr/>
        </p:nvSpPr>
        <p:spPr>
          <a:xfrm>
            <a:off x="3405125" y="7121409"/>
            <a:ext cx="2602200" cy="296100"/>
          </a:xfrm>
          <a:prstGeom prst="rect">
            <a:avLst/>
          </a:prstGeom>
          <a:solidFill>
            <a:srgbClr val="F6B26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CRE Programme Director </a:t>
            </a:r>
            <a:endParaRPr sz="7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26"/>
          <p:cNvSpPr txBox="1"/>
          <p:nvPr/>
        </p:nvSpPr>
        <p:spPr>
          <a:xfrm>
            <a:off x="868325" y="-200950"/>
            <a:ext cx="5102400" cy="5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latin typeface="Calibri"/>
                <a:ea typeface="Calibri"/>
                <a:cs typeface="Calibri"/>
                <a:sym typeface="Calibri"/>
              </a:rPr>
              <a:t>RBK Organisation structure (updated 4/25)</a:t>
            </a:r>
            <a:endParaRPr b="1" sz="2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6"/>
          <p:cNvSpPr txBox="1"/>
          <p:nvPr/>
        </p:nvSpPr>
        <p:spPr>
          <a:xfrm>
            <a:off x="3368948" y="9254911"/>
            <a:ext cx="2602200" cy="3792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Director</a:t>
            </a: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ASC Commissioning and Transformation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2" name="Google Shape;182;p26"/>
          <p:cNvSpPr txBox="1"/>
          <p:nvPr/>
        </p:nvSpPr>
        <p:spPr>
          <a:xfrm>
            <a:off x="3412973" y="7675573"/>
            <a:ext cx="2602200" cy="298200"/>
          </a:xfrm>
          <a:prstGeom prst="rect">
            <a:avLst/>
          </a:prstGeom>
          <a:solidFill>
            <a:srgbClr val="F6B26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Director, Homes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26"/>
          <p:cNvSpPr txBox="1"/>
          <p:nvPr/>
        </p:nvSpPr>
        <p:spPr>
          <a:xfrm>
            <a:off x="6200175" y="5288724"/>
            <a:ext cx="2975700" cy="2763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Group Manager Regulatory Services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Highways &amp; Transport</a:t>
            </a:r>
            <a:r>
              <a:rPr lang="en-GB" sz="9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900">
              <a:solidFill>
                <a:srgbClr val="A72A1E"/>
              </a:solidFill>
            </a:endParaRPr>
          </a:p>
        </p:txBody>
      </p:sp>
      <p:sp>
        <p:nvSpPr>
          <p:cNvPr id="184" name="Google Shape;184;p26"/>
          <p:cNvSpPr txBox="1"/>
          <p:nvPr/>
        </p:nvSpPr>
        <p:spPr>
          <a:xfrm>
            <a:off x="6145650" y="2729550"/>
            <a:ext cx="3030000" cy="5946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Digital Strategy &amp; Portfolio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IT </a:t>
            </a:r>
            <a:r>
              <a:rPr lang="en-GB" sz="900">
                <a:solidFill>
                  <a:schemeClr val="dk1"/>
                </a:solidFill>
              </a:rPr>
              <a:t> </a:t>
            </a:r>
            <a:br>
              <a:rPr lang="en-GB" sz="900">
                <a:solidFill>
                  <a:schemeClr val="dk1"/>
                </a:solidFill>
              </a:rPr>
            </a:b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Digital Delivery</a:t>
            </a:r>
            <a:endParaRPr sz="900">
              <a:solidFill>
                <a:srgbClr val="222222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Data Protection Officer  </a:t>
            </a:r>
            <a:endParaRPr sz="900">
              <a:solidFill>
                <a:srgbClr val="222222"/>
              </a:solidFill>
              <a:highlight>
                <a:schemeClr val="lt1"/>
              </a:highlight>
            </a:endParaRPr>
          </a:p>
        </p:txBody>
      </p:sp>
      <p:sp>
        <p:nvSpPr>
          <p:cNvPr id="185" name="Google Shape;185;p26"/>
          <p:cNvSpPr txBox="1"/>
          <p:nvPr/>
        </p:nvSpPr>
        <p:spPr>
          <a:xfrm>
            <a:off x="246350" y="9081725"/>
            <a:ext cx="1318500" cy="10689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900"/>
              <a:t>Achieving for Children</a:t>
            </a:r>
            <a:r>
              <a:rPr b="1" lang="en-GB" sz="900" u="sng"/>
              <a:t>  </a:t>
            </a:r>
            <a:endParaRPr b="1" sz="900" u="sng"/>
          </a:p>
        </p:txBody>
      </p:sp>
      <p:cxnSp>
        <p:nvCxnSpPr>
          <p:cNvPr id="186" name="Google Shape;186;p26"/>
          <p:cNvCxnSpPr>
            <a:stCxn id="169" idx="2"/>
            <a:endCxn id="185" idx="0"/>
          </p:cNvCxnSpPr>
          <p:nvPr/>
        </p:nvCxnSpPr>
        <p:spPr>
          <a:xfrm>
            <a:off x="905600" y="8551625"/>
            <a:ext cx="0" cy="530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7" name="Google Shape;187;p26"/>
          <p:cNvSpPr txBox="1"/>
          <p:nvPr/>
        </p:nvSpPr>
        <p:spPr>
          <a:xfrm>
            <a:off x="6184900" y="6537876"/>
            <a:ext cx="2975700" cy="6249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D</a:t>
            </a:r>
            <a:r>
              <a:rPr lang="en-GB" sz="900">
                <a:solidFill>
                  <a:schemeClr val="dk1"/>
                </a:solidFill>
              </a:rPr>
              <a:t>evelopment Management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</a:t>
            </a:r>
            <a:r>
              <a:rPr lang="en-GB" sz="900">
                <a:solidFill>
                  <a:schemeClr val="dk1"/>
                </a:solidFill>
              </a:rPr>
              <a:t> Spatial Planning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Building Control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Employment, Skills &amp; Enterprise </a:t>
            </a:r>
            <a:r>
              <a:rPr lang="en-GB" sz="900">
                <a:solidFill>
                  <a:schemeClr val="dk1"/>
                </a:solidFill>
              </a:rPr>
              <a:t> </a:t>
            </a:r>
            <a:endParaRPr sz="900">
              <a:solidFill>
                <a:srgbClr val="A72A1E"/>
              </a:solidFill>
            </a:endParaRPr>
          </a:p>
        </p:txBody>
      </p:sp>
      <p:cxnSp>
        <p:nvCxnSpPr>
          <p:cNvPr id="188" name="Google Shape;188;p26"/>
          <p:cNvCxnSpPr>
            <a:stCxn id="168" idx="3"/>
            <a:endCxn id="189" idx="1"/>
          </p:cNvCxnSpPr>
          <p:nvPr/>
        </p:nvCxnSpPr>
        <p:spPr>
          <a:xfrm flipH="1" rot="10800000">
            <a:off x="1527650" y="2309575"/>
            <a:ext cx="333900" cy="3058500"/>
          </a:xfrm>
          <a:prstGeom prst="bentConnector3">
            <a:avLst>
              <a:gd fmla="val 49996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26"/>
          <p:cNvSpPr txBox="1"/>
          <p:nvPr/>
        </p:nvSpPr>
        <p:spPr>
          <a:xfrm>
            <a:off x="6184524" y="7380959"/>
            <a:ext cx="2975700" cy="6249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Landlord Services 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rgbClr val="202124"/>
                </a:solidFill>
              </a:rPr>
              <a:t>Hsg Assets Management</a:t>
            </a:r>
            <a:endParaRPr sz="9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rgbClr val="202124"/>
                </a:solidFill>
              </a:rPr>
              <a:t>Affordable Housing Delivery</a:t>
            </a:r>
            <a:endParaRPr sz="9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Community Housing   </a:t>
            </a:r>
            <a:endParaRPr sz="900">
              <a:solidFill>
                <a:srgbClr val="A72A1E"/>
              </a:solidFill>
            </a:endParaRPr>
          </a:p>
        </p:txBody>
      </p:sp>
      <p:sp>
        <p:nvSpPr>
          <p:cNvPr id="191" name="Google Shape;191;p26"/>
          <p:cNvSpPr txBox="1"/>
          <p:nvPr/>
        </p:nvSpPr>
        <p:spPr>
          <a:xfrm>
            <a:off x="6169677" y="1947078"/>
            <a:ext cx="3030000" cy="2982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Head of People &amp; OD </a:t>
            </a:r>
            <a:br>
              <a:rPr lang="en-GB" sz="900">
                <a:solidFill>
                  <a:schemeClr val="dk1"/>
                </a:solidFill>
              </a:rPr>
            </a:br>
            <a:r>
              <a:rPr lang="en-GB" sz="900">
                <a:solidFill>
                  <a:schemeClr val="dk1"/>
                </a:solidFill>
              </a:rPr>
              <a:t>Head OD &amp; Traded Services </a:t>
            </a:r>
            <a:endParaRPr sz="900">
              <a:solidFill>
                <a:srgbClr val="A72A1E"/>
              </a:solidFill>
            </a:endParaRPr>
          </a:p>
        </p:txBody>
      </p:sp>
      <p:cxnSp>
        <p:nvCxnSpPr>
          <p:cNvPr id="192" name="Google Shape;192;p26"/>
          <p:cNvCxnSpPr>
            <a:stCxn id="168" idx="3"/>
            <a:endCxn id="140" idx="1"/>
          </p:cNvCxnSpPr>
          <p:nvPr/>
        </p:nvCxnSpPr>
        <p:spPr>
          <a:xfrm>
            <a:off x="1527650" y="5368075"/>
            <a:ext cx="333900" cy="3939600"/>
          </a:xfrm>
          <a:prstGeom prst="bentConnector3">
            <a:avLst>
              <a:gd fmla="val 500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3" name="Google Shape;193;p26"/>
          <p:cNvSpPr txBox="1"/>
          <p:nvPr/>
        </p:nvSpPr>
        <p:spPr>
          <a:xfrm>
            <a:off x="-7200900" y="-1866900"/>
            <a:ext cx="5679300" cy="23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83200" lIns="83200" spcFirstLastPara="1" rIns="83200" wrap="square" tIns="83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26"/>
          <p:cNvSpPr txBox="1"/>
          <p:nvPr/>
        </p:nvSpPr>
        <p:spPr>
          <a:xfrm>
            <a:off x="6169750" y="988049"/>
            <a:ext cx="3030000" cy="6984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Head Finance Business Partnering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Head Finance Ops &amp; Resident Sup </a:t>
            </a:r>
            <a:br>
              <a:rPr lang="en-GB" sz="800">
                <a:solidFill>
                  <a:schemeClr val="dk1"/>
                </a:solidFill>
              </a:rPr>
            </a:br>
            <a:r>
              <a:rPr lang="en-GB" sz="800">
                <a:solidFill>
                  <a:schemeClr val="dk1"/>
                </a:solidFill>
              </a:rPr>
              <a:t>Head Finance Report &amp; Control</a:t>
            </a:r>
            <a:br>
              <a:rPr lang="en-GB" sz="800">
                <a:solidFill>
                  <a:schemeClr val="dk1"/>
                </a:solidFill>
              </a:rPr>
            </a:br>
            <a:r>
              <a:rPr lang="en-GB" sz="800">
                <a:solidFill>
                  <a:schemeClr val="dk1"/>
                </a:solidFill>
              </a:rPr>
              <a:t>Interim Head Financial Planning &amp; Major Proj</a:t>
            </a:r>
            <a:br>
              <a:rPr lang="en-GB" sz="800">
                <a:solidFill>
                  <a:schemeClr val="dk1"/>
                </a:solidFill>
              </a:rPr>
            </a:br>
            <a:r>
              <a:rPr lang="en-GB" sz="800">
                <a:solidFill>
                  <a:schemeClr val="dk1"/>
                </a:solidFill>
              </a:rPr>
              <a:t>Head Pension Investment &amp; Treasury</a:t>
            </a:r>
            <a:r>
              <a:rPr lang="en-GB" sz="900">
                <a:solidFill>
                  <a:schemeClr val="dk1"/>
                </a:solidFill>
              </a:rPr>
              <a:t>    </a:t>
            </a:r>
            <a:endParaRPr sz="900">
              <a:solidFill>
                <a:srgbClr val="A72A1E"/>
              </a:solidFill>
            </a:endParaRPr>
          </a:p>
        </p:txBody>
      </p:sp>
      <p:sp>
        <p:nvSpPr>
          <p:cNvPr id="195" name="Google Shape;195;p26"/>
          <p:cNvSpPr txBox="1"/>
          <p:nvPr/>
        </p:nvSpPr>
        <p:spPr>
          <a:xfrm>
            <a:off x="6165723" y="1689895"/>
            <a:ext cx="3030000" cy="2166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Revenues &amp; Benefits </a:t>
            </a:r>
            <a:endParaRPr sz="900">
              <a:solidFill>
                <a:srgbClr val="A72A1E"/>
              </a:solidFill>
            </a:endParaRPr>
          </a:p>
        </p:txBody>
      </p:sp>
      <p:cxnSp>
        <p:nvCxnSpPr>
          <p:cNvPr id="196" name="Google Shape;196;p26"/>
          <p:cNvCxnSpPr>
            <a:stCxn id="152" idx="3"/>
            <a:endCxn id="183" idx="1"/>
          </p:cNvCxnSpPr>
          <p:nvPr/>
        </p:nvCxnSpPr>
        <p:spPr>
          <a:xfrm flipH="1" rot="10800000">
            <a:off x="5995104" y="5426995"/>
            <a:ext cx="205200" cy="30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7" name="Google Shape;197;p26"/>
          <p:cNvCxnSpPr>
            <a:stCxn id="150" idx="3"/>
            <a:endCxn id="187" idx="1"/>
          </p:cNvCxnSpPr>
          <p:nvPr/>
        </p:nvCxnSpPr>
        <p:spPr>
          <a:xfrm>
            <a:off x="6023300" y="6744648"/>
            <a:ext cx="161700" cy="10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8" name="Google Shape;198;p26"/>
          <p:cNvCxnSpPr>
            <a:stCxn id="190" idx="1"/>
            <a:endCxn id="182" idx="3"/>
          </p:cNvCxnSpPr>
          <p:nvPr/>
        </p:nvCxnSpPr>
        <p:spPr>
          <a:xfrm flipH="1">
            <a:off x="6015024" y="7693409"/>
            <a:ext cx="169500" cy="13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9" name="Google Shape;199;p26"/>
          <p:cNvCxnSpPr>
            <a:stCxn id="200" idx="1"/>
            <a:endCxn id="138" idx="3"/>
          </p:cNvCxnSpPr>
          <p:nvPr/>
        </p:nvCxnSpPr>
        <p:spPr>
          <a:xfrm rot="10800000">
            <a:off x="5988895" y="8499705"/>
            <a:ext cx="198300" cy="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1" name="Google Shape;201;p26"/>
          <p:cNvCxnSpPr>
            <a:stCxn id="146" idx="1"/>
            <a:endCxn id="181" idx="3"/>
          </p:cNvCxnSpPr>
          <p:nvPr/>
        </p:nvCxnSpPr>
        <p:spPr>
          <a:xfrm flipH="1">
            <a:off x="5971175" y="9296121"/>
            <a:ext cx="193200" cy="14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2" name="Google Shape;202;p26"/>
          <p:cNvCxnSpPr>
            <a:stCxn id="181" idx="3"/>
            <a:endCxn id="181" idx="3"/>
          </p:cNvCxnSpPr>
          <p:nvPr/>
        </p:nvCxnSpPr>
        <p:spPr>
          <a:xfrm>
            <a:off x="5971148" y="9444511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3" name="Google Shape;203;p26"/>
          <p:cNvCxnSpPr>
            <a:stCxn id="147" idx="1"/>
            <a:endCxn id="145" idx="3"/>
          </p:cNvCxnSpPr>
          <p:nvPr/>
        </p:nvCxnSpPr>
        <p:spPr>
          <a:xfrm rot="10800000">
            <a:off x="5971098" y="9977127"/>
            <a:ext cx="179400" cy="18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4" name="Google Shape;204;p26"/>
          <p:cNvSpPr txBox="1"/>
          <p:nvPr/>
        </p:nvSpPr>
        <p:spPr>
          <a:xfrm>
            <a:off x="9388825" y="988126"/>
            <a:ext cx="5601300" cy="3207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Shared Finance Service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 </a:t>
            </a:r>
            <a:endParaRPr sz="800"/>
          </a:p>
        </p:txBody>
      </p:sp>
      <p:sp>
        <p:nvSpPr>
          <p:cNvPr id="205" name="Google Shape;205;p26"/>
          <p:cNvSpPr txBox="1"/>
          <p:nvPr/>
        </p:nvSpPr>
        <p:spPr>
          <a:xfrm>
            <a:off x="3377973" y="8788991"/>
            <a:ext cx="2602200" cy="3597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Programme Director - ASC Transformation &amp; Improvement 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06" name="Google Shape;206;p26"/>
          <p:cNvSpPr txBox="1"/>
          <p:nvPr/>
        </p:nvSpPr>
        <p:spPr>
          <a:xfrm>
            <a:off x="3421100" y="6012302"/>
            <a:ext cx="2602200" cy="3966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Director, Property &amp; Projects   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07" name="Google Shape;207;p26"/>
          <p:cNvCxnSpPr>
            <a:stCxn id="206" idx="3"/>
            <a:endCxn id="144" idx="1"/>
          </p:cNvCxnSpPr>
          <p:nvPr/>
        </p:nvCxnSpPr>
        <p:spPr>
          <a:xfrm flipH="1" rot="10800000">
            <a:off x="6023300" y="6167102"/>
            <a:ext cx="178800" cy="4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8" name="Google Shape;208;p26"/>
          <p:cNvSpPr txBox="1"/>
          <p:nvPr/>
        </p:nvSpPr>
        <p:spPr>
          <a:xfrm>
            <a:off x="3462370" y="4810354"/>
            <a:ext cx="2528400" cy="3966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Programme Director Community Hubs  </a:t>
            </a:r>
            <a:endParaRPr sz="9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09" name="Google Shape;209;p26"/>
          <p:cNvCxnSpPr/>
          <p:nvPr/>
        </p:nvCxnSpPr>
        <p:spPr>
          <a:xfrm>
            <a:off x="6121046" y="3689457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0" name="Google Shape;210;p26"/>
          <p:cNvSpPr txBox="1"/>
          <p:nvPr/>
        </p:nvSpPr>
        <p:spPr>
          <a:xfrm>
            <a:off x="9347763" y="6044510"/>
            <a:ext cx="5627700" cy="3792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Major capital projects;Kingston leisure centre site, Guildhall 1&amp;2 site, Cocks Crescent site, Acre Road,District Heat Network</a:t>
            </a:r>
            <a:r>
              <a:rPr lang="en-GB" sz="800"/>
              <a:t>           </a:t>
            </a:r>
            <a:endParaRPr sz="800">
              <a:solidFill>
                <a:srgbClr val="A72A1E"/>
              </a:solidFill>
            </a:endParaRPr>
          </a:p>
        </p:txBody>
      </p:sp>
      <p:cxnSp>
        <p:nvCxnSpPr>
          <p:cNvPr id="211" name="Google Shape;211;p26"/>
          <p:cNvCxnSpPr>
            <a:stCxn id="205" idx="3"/>
            <a:endCxn id="205" idx="3"/>
          </p:cNvCxnSpPr>
          <p:nvPr/>
        </p:nvCxnSpPr>
        <p:spPr>
          <a:xfrm>
            <a:off x="5980173" y="8968841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8" name="Google Shape;168;p26"/>
          <p:cNvSpPr txBox="1"/>
          <p:nvPr/>
        </p:nvSpPr>
        <p:spPr>
          <a:xfrm>
            <a:off x="209150" y="4279975"/>
            <a:ext cx="1318500" cy="2176200"/>
          </a:xfrm>
          <a:prstGeom prst="rect">
            <a:avLst/>
          </a:prstGeom>
          <a:solidFill>
            <a:srgbClr val="17A177">
              <a:alpha val="96080"/>
            </a:srgbClr>
          </a:solidFill>
          <a:ln cap="flat" cmpd="sng" w="19050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300">
                <a:solidFill>
                  <a:schemeClr val="lt1"/>
                </a:solidFill>
              </a:rPr>
              <a:t>Sarah Ireland</a:t>
            </a:r>
            <a:r>
              <a:rPr b="1" lang="en-GB" sz="1300"/>
              <a:t> </a:t>
            </a:r>
            <a:r>
              <a:rPr b="1" lang="en-GB" sz="1300">
                <a:solidFill>
                  <a:srgbClr val="FFFFFF"/>
                </a:solidFill>
              </a:rPr>
              <a:t> Chief Executive  </a:t>
            </a:r>
            <a:endParaRPr b="1" sz="1300">
              <a:solidFill>
                <a:srgbClr val="FFFFFF"/>
              </a:solidFill>
            </a:endParaRPr>
          </a:p>
        </p:txBody>
      </p:sp>
      <p:cxnSp>
        <p:nvCxnSpPr>
          <p:cNvPr id="212" name="Google Shape;212;p26"/>
          <p:cNvCxnSpPr>
            <a:stCxn id="184" idx="1"/>
            <a:endCxn id="184" idx="1"/>
          </p:cNvCxnSpPr>
          <p:nvPr/>
        </p:nvCxnSpPr>
        <p:spPr>
          <a:xfrm>
            <a:off x="6145650" y="302685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0" name="Google Shape;200;p26"/>
          <p:cNvSpPr txBox="1"/>
          <p:nvPr/>
        </p:nvSpPr>
        <p:spPr>
          <a:xfrm>
            <a:off x="6187195" y="8107005"/>
            <a:ext cx="2975700" cy="7926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chemeClr val="dk1"/>
                </a:solidFill>
              </a:rPr>
              <a:t>Health Behaviour &amp; PH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Consultant in Public Health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222222"/>
                </a:solidFill>
              </a:rPr>
              <a:t>Kingston Stronger Together Health Improvement Lead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222222"/>
                </a:solidFill>
              </a:rPr>
              <a:t>Health In All Policies Health Improvement Lead</a:t>
            </a:r>
            <a:endParaRPr sz="900">
              <a:solidFill>
                <a:srgbClr val="222222"/>
              </a:solidFill>
            </a:endParaRPr>
          </a:p>
        </p:txBody>
      </p:sp>
      <p:sp>
        <p:nvSpPr>
          <p:cNvPr id="213" name="Google Shape;213;p26"/>
          <p:cNvSpPr txBox="1"/>
          <p:nvPr/>
        </p:nvSpPr>
        <p:spPr>
          <a:xfrm>
            <a:off x="1860675" y="3391275"/>
            <a:ext cx="1392300" cy="2063700"/>
          </a:xfrm>
          <a:prstGeom prst="rect">
            <a:avLst/>
          </a:prstGeom>
          <a:solidFill>
            <a:schemeClr val="dk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chemeClr val="lt1"/>
                </a:solidFill>
              </a:rPr>
              <a:t>Louise </a:t>
            </a:r>
            <a:endParaRPr b="1" sz="11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FFFFFF"/>
                </a:solidFill>
              </a:rPr>
              <a:t>Footner Executive Director, Residents &amp; Communities  </a:t>
            </a:r>
            <a:endParaRPr b="1" sz="900">
              <a:solidFill>
                <a:srgbClr val="FFFFFF"/>
              </a:solidFill>
            </a:endParaRPr>
          </a:p>
        </p:txBody>
      </p:sp>
      <p:sp>
        <p:nvSpPr>
          <p:cNvPr id="189" name="Google Shape;189;p26"/>
          <p:cNvSpPr txBox="1"/>
          <p:nvPr/>
        </p:nvSpPr>
        <p:spPr>
          <a:xfrm>
            <a:off x="1861525" y="1341100"/>
            <a:ext cx="1392300" cy="1937100"/>
          </a:xfrm>
          <a:prstGeom prst="rect">
            <a:avLst/>
          </a:prstGeom>
          <a:solidFill>
            <a:schemeClr val="dk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F3F3F3"/>
                </a:solidFill>
              </a:rPr>
              <a:t>Sue Cuerden</a:t>
            </a:r>
            <a:endParaRPr b="1" sz="1100">
              <a:solidFill>
                <a:srgbClr val="F3F3F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F3F3F3"/>
                </a:solidFill>
              </a:rPr>
              <a:t>Executive Director Corporate Services</a:t>
            </a:r>
            <a:r>
              <a:rPr b="1" lang="en-GB" sz="1000">
                <a:solidFill>
                  <a:srgbClr val="F3F3F3"/>
                </a:solidFill>
              </a:rPr>
              <a:t> &amp; S151 Officer </a:t>
            </a:r>
            <a:r>
              <a:rPr b="1" i="1" lang="en-GB" sz="1000">
                <a:solidFill>
                  <a:srgbClr val="F3F3F3"/>
                </a:solidFill>
              </a:rPr>
              <a:t>  </a:t>
            </a:r>
            <a:endParaRPr b="1" sz="900">
              <a:solidFill>
                <a:srgbClr val="FFFFFF"/>
              </a:solidFill>
            </a:endParaRPr>
          </a:p>
        </p:txBody>
      </p:sp>
      <p:sp>
        <p:nvSpPr>
          <p:cNvPr id="214" name="Google Shape;214;p26"/>
          <p:cNvSpPr txBox="1"/>
          <p:nvPr/>
        </p:nvSpPr>
        <p:spPr>
          <a:xfrm>
            <a:off x="1850328" y="259819"/>
            <a:ext cx="1392300" cy="792600"/>
          </a:xfrm>
          <a:prstGeom prst="rect">
            <a:avLst/>
          </a:prstGeom>
          <a:solidFill>
            <a:schemeClr val="dk2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FFFFFF"/>
                </a:solidFill>
              </a:rPr>
              <a:t>Chief Executive’s </a:t>
            </a:r>
            <a:endParaRPr b="1" sz="11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>
                <a:solidFill>
                  <a:srgbClr val="FFFFFF"/>
                </a:solidFill>
              </a:rPr>
              <a:t>Department  </a:t>
            </a:r>
            <a:endParaRPr b="1" sz="900">
              <a:solidFill>
                <a:srgbClr val="FFFFFF"/>
              </a:solidFill>
            </a:endParaRPr>
          </a:p>
        </p:txBody>
      </p:sp>
      <p:sp>
        <p:nvSpPr>
          <p:cNvPr id="215" name="Google Shape;215;p26"/>
          <p:cNvSpPr txBox="1"/>
          <p:nvPr/>
        </p:nvSpPr>
        <p:spPr>
          <a:xfrm>
            <a:off x="6201950" y="630096"/>
            <a:ext cx="2975700" cy="2763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Acting Deputy Head of Comms 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Acting</a:t>
            </a: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Deputy Head of </a:t>
            </a: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Strategy</a:t>
            </a: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6" name="Google Shape;216;p26"/>
          <p:cNvSpPr txBox="1"/>
          <p:nvPr/>
        </p:nvSpPr>
        <p:spPr>
          <a:xfrm>
            <a:off x="3416050" y="274025"/>
            <a:ext cx="2555100" cy="3357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Interim </a:t>
            </a:r>
            <a:r>
              <a:rPr lang="en-GB" sz="900">
                <a:solidFill>
                  <a:schemeClr val="dk1"/>
                </a:solidFill>
              </a:rPr>
              <a:t>Director, Transformation and Insight  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17" name="Google Shape;217;p26"/>
          <p:cNvSpPr txBox="1"/>
          <p:nvPr/>
        </p:nvSpPr>
        <p:spPr>
          <a:xfrm>
            <a:off x="9427188" y="615618"/>
            <a:ext cx="5557800" cy="3207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Communications, engagement, partnerships, strategy,  policy, inclusion, performance &amp; risk, Exec Support teams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18" name="Google Shape;218;p26"/>
          <p:cNvSpPr txBox="1"/>
          <p:nvPr/>
        </p:nvSpPr>
        <p:spPr>
          <a:xfrm>
            <a:off x="9423250" y="3464325"/>
            <a:ext cx="5627700" cy="10266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sz="8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Cultural Strategy, libraries, heritage, music, arts </a:t>
            </a:r>
            <a:endParaRPr sz="8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GB" sz="800">
                <a:solidFill>
                  <a:srgbClr val="222222"/>
                </a:solidFill>
              </a:rPr>
              <a:t>Neighbourhood Managers</a:t>
            </a:r>
            <a:r>
              <a:rPr lang="en-GB" sz="800">
                <a:solidFill>
                  <a:schemeClr val="dk1"/>
                </a:solidFill>
              </a:rPr>
              <a:t> and ranger service, VSCE contract management &amp; delivery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Customer Services &amp; contact, website, member enquiries, complaints, FOIs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SKP, </a:t>
            </a:r>
            <a:r>
              <a:rPr lang="en-GB" sz="800">
                <a:solidFill>
                  <a:srgbClr val="202124"/>
                </a:solidFill>
              </a:rPr>
              <a:t>SWL BCU liaison</a:t>
            </a:r>
            <a:endParaRPr sz="8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Business Support and </a:t>
            </a:r>
            <a:r>
              <a:rPr lang="en-GB" sz="800">
                <a:solidFill>
                  <a:srgbClr val="202124"/>
                </a:solidFill>
              </a:rPr>
              <a:t>Customer Experience</a:t>
            </a:r>
            <a:endParaRPr sz="800">
              <a:solidFill>
                <a:srgbClr val="202124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sz="800">
              <a:solidFill>
                <a:srgbClr val="202124"/>
              </a:solidFill>
            </a:endParaRPr>
          </a:p>
        </p:txBody>
      </p:sp>
      <p:cxnSp>
        <p:nvCxnSpPr>
          <p:cNvPr id="219" name="Google Shape;219;p26"/>
          <p:cNvCxnSpPr>
            <a:endCxn id="214" idx="1"/>
          </p:cNvCxnSpPr>
          <p:nvPr/>
        </p:nvCxnSpPr>
        <p:spPr>
          <a:xfrm rot="-5400000">
            <a:off x="-564372" y="2896219"/>
            <a:ext cx="4654800" cy="1746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0" name="Google Shape;220;p26"/>
          <p:cNvSpPr txBox="1"/>
          <p:nvPr/>
        </p:nvSpPr>
        <p:spPr>
          <a:xfrm>
            <a:off x="6201950" y="5607228"/>
            <a:ext cx="2975700" cy="2166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Parking Operations Manager</a:t>
            </a:r>
            <a:r>
              <a:rPr lang="en-GB" sz="900">
                <a:solidFill>
                  <a:schemeClr val="dk1"/>
                </a:solidFill>
              </a:rPr>
              <a:t>  </a:t>
            </a:r>
            <a:endParaRPr sz="900">
              <a:solidFill>
                <a:schemeClr val="dk1"/>
              </a:solidFill>
            </a:endParaRPr>
          </a:p>
        </p:txBody>
      </p:sp>
      <p:cxnSp>
        <p:nvCxnSpPr>
          <p:cNvPr id="221" name="Google Shape;221;p26"/>
          <p:cNvCxnSpPr>
            <a:stCxn id="152" idx="3"/>
            <a:endCxn id="220" idx="1"/>
          </p:cNvCxnSpPr>
          <p:nvPr/>
        </p:nvCxnSpPr>
        <p:spPr>
          <a:xfrm flipH="1" rot="10800000">
            <a:off x="5995104" y="5715595"/>
            <a:ext cx="206700" cy="1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2" name="Google Shape;222;p26"/>
          <p:cNvSpPr txBox="1"/>
          <p:nvPr/>
        </p:nvSpPr>
        <p:spPr>
          <a:xfrm>
            <a:off x="9425675" y="4612099"/>
            <a:ext cx="5627700" cy="4629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GB" sz="800">
                <a:solidFill>
                  <a:schemeClr val="dk1"/>
                </a:solidFill>
              </a:rPr>
              <a:t>Waste, Leisure &amp; Green Spaces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GB" sz="800">
                <a:solidFill>
                  <a:srgbClr val="222222"/>
                </a:solidFill>
              </a:rPr>
              <a:t>Coroners, Pathology, Public Health funerals</a:t>
            </a:r>
            <a:r>
              <a:rPr lang="en-GB" sz="800">
                <a:solidFill>
                  <a:schemeClr val="dk1"/>
                </a:solidFill>
              </a:rPr>
              <a:t>, Nationality  and Registration Services 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Climate team</a:t>
            </a:r>
            <a:endParaRPr sz="800">
              <a:solidFill>
                <a:schemeClr val="dk1"/>
              </a:solidFill>
            </a:endParaRPr>
          </a:p>
        </p:txBody>
      </p:sp>
      <p:sp>
        <p:nvSpPr>
          <p:cNvPr id="223" name="Google Shape;223;p26"/>
          <p:cNvSpPr txBox="1"/>
          <p:nvPr/>
        </p:nvSpPr>
        <p:spPr>
          <a:xfrm>
            <a:off x="6186525" y="4349499"/>
            <a:ext cx="3030000" cy="515400"/>
          </a:xfrm>
          <a:prstGeom prst="rect">
            <a:avLst/>
          </a:prstGeom>
          <a:solidFill>
            <a:srgbClr val="CEF384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900">
                <a:solidFill>
                  <a:schemeClr val="dk1"/>
                </a:solidFill>
              </a:rPr>
              <a:t>Corporate Head, Active Kingston &amp; Environment 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</a:rPr>
              <a:t>Corporate Head, </a:t>
            </a:r>
            <a:r>
              <a:rPr lang="en-GB" sz="900">
                <a:solidFill>
                  <a:srgbClr val="222222"/>
                </a:solidFill>
              </a:rPr>
              <a:t>Registration,Nationality &amp; Bereavement </a:t>
            </a:r>
            <a:endParaRPr sz="900">
              <a:solidFill>
                <a:schemeClr val="dk1"/>
              </a:solidFill>
            </a:endParaRPr>
          </a:p>
        </p:txBody>
      </p:sp>
      <p:sp>
        <p:nvSpPr>
          <p:cNvPr id="224" name="Google Shape;224;p26"/>
          <p:cNvSpPr txBox="1"/>
          <p:nvPr/>
        </p:nvSpPr>
        <p:spPr>
          <a:xfrm>
            <a:off x="227760" y="6779308"/>
            <a:ext cx="1318800" cy="11475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chemeClr val="lt1"/>
                </a:solidFill>
              </a:rPr>
              <a:t>Ian Dodds</a:t>
            </a:r>
            <a:r>
              <a:rPr b="1" lang="en-GB" sz="1200">
                <a:solidFill>
                  <a:srgbClr val="FFFFFF"/>
                </a:solidFill>
              </a:rPr>
              <a:t> Executive Director Children’s Service</a:t>
            </a:r>
            <a:r>
              <a:rPr b="1" lang="en-GB" sz="1100">
                <a:solidFill>
                  <a:srgbClr val="FFFFFF"/>
                </a:solidFill>
              </a:rPr>
              <a:t>s </a:t>
            </a:r>
            <a:endParaRPr b="1" sz="1100">
              <a:solidFill>
                <a:srgbClr val="FFFFFF"/>
              </a:solidFill>
            </a:endParaRPr>
          </a:p>
        </p:txBody>
      </p:sp>
      <p:sp>
        <p:nvSpPr>
          <p:cNvPr id="225" name="Google Shape;225;p26"/>
          <p:cNvSpPr txBox="1"/>
          <p:nvPr/>
        </p:nvSpPr>
        <p:spPr>
          <a:xfrm>
            <a:off x="227750" y="8064400"/>
            <a:ext cx="1318800" cy="4698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100"/>
              <a:t>Achieving for Children</a:t>
            </a:r>
            <a:r>
              <a:rPr b="1" lang="en-GB" sz="1100" u="sng"/>
              <a:t>  </a:t>
            </a:r>
            <a:endParaRPr b="1" sz="1100" u="sng"/>
          </a:p>
        </p:txBody>
      </p:sp>
      <p:cxnSp>
        <p:nvCxnSpPr>
          <p:cNvPr id="226" name="Google Shape;226;p26"/>
          <p:cNvCxnSpPr>
            <a:stCxn id="224" idx="2"/>
            <a:endCxn id="225" idx="0"/>
          </p:cNvCxnSpPr>
          <p:nvPr/>
        </p:nvCxnSpPr>
        <p:spPr>
          <a:xfrm>
            <a:off x="887160" y="7926808"/>
            <a:ext cx="0" cy="137700"/>
          </a:xfrm>
          <a:prstGeom prst="straightConnector1">
            <a:avLst/>
          </a:prstGeom>
          <a:noFill/>
          <a:ln cap="flat" cmpd="sng" w="9525">
            <a:solidFill>
              <a:srgbClr val="445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7" name="Google Shape;227;p26"/>
          <p:cNvSpPr txBox="1"/>
          <p:nvPr/>
        </p:nvSpPr>
        <p:spPr>
          <a:xfrm>
            <a:off x="227750" y="10010325"/>
            <a:ext cx="1337400" cy="4212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</a:rPr>
              <a:t>Interim Chief Finance </a:t>
            </a:r>
            <a:r>
              <a:rPr lang="en-GB" sz="800"/>
              <a:t>&amp; </a:t>
            </a:r>
            <a:r>
              <a:rPr lang="en-GB" sz="800">
                <a:solidFill>
                  <a:srgbClr val="000000"/>
                </a:solidFill>
              </a:rPr>
              <a:t>Operating Officer</a:t>
            </a:r>
            <a:endParaRPr b="1" sz="800">
              <a:solidFill>
                <a:srgbClr val="000000"/>
              </a:solidFill>
            </a:endParaRPr>
          </a:p>
        </p:txBody>
      </p:sp>
      <p:sp>
        <p:nvSpPr>
          <p:cNvPr id="228" name="Google Shape;228;p26"/>
          <p:cNvSpPr txBox="1"/>
          <p:nvPr/>
        </p:nvSpPr>
        <p:spPr>
          <a:xfrm>
            <a:off x="218450" y="9516850"/>
            <a:ext cx="1337400" cy="4212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</a:rPr>
              <a:t>Chief Operating &amp; Finance Officer</a:t>
            </a:r>
            <a:endParaRPr b="1" sz="800">
              <a:solidFill>
                <a:srgbClr val="000000"/>
              </a:solidFill>
            </a:endParaRPr>
          </a:p>
        </p:txBody>
      </p:sp>
      <p:sp>
        <p:nvSpPr>
          <p:cNvPr id="229" name="Google Shape;229;p26"/>
          <p:cNvSpPr txBox="1"/>
          <p:nvPr/>
        </p:nvSpPr>
        <p:spPr>
          <a:xfrm>
            <a:off x="218450" y="8580950"/>
            <a:ext cx="1337400" cy="4212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</a:rPr>
              <a:t>Director of Education Services</a:t>
            </a:r>
            <a:endParaRPr b="1" sz="800">
              <a:solidFill>
                <a:srgbClr val="000000"/>
              </a:solidFill>
            </a:endParaRPr>
          </a:p>
        </p:txBody>
      </p:sp>
      <p:sp>
        <p:nvSpPr>
          <p:cNvPr id="230" name="Google Shape;230;p26"/>
          <p:cNvSpPr txBox="1"/>
          <p:nvPr/>
        </p:nvSpPr>
        <p:spPr>
          <a:xfrm>
            <a:off x="227750" y="9048900"/>
            <a:ext cx="1337400" cy="4212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65100" lIns="165100" spcFirstLastPara="1" rIns="165100" wrap="square" tIns="165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</a:rPr>
              <a:t>Director of Children’s Social Care</a:t>
            </a:r>
            <a:endParaRPr b="1" sz="800">
              <a:solidFill>
                <a:srgbClr val="000000"/>
              </a:solidFill>
            </a:endParaRPr>
          </a:p>
        </p:txBody>
      </p:sp>
      <p:sp>
        <p:nvSpPr>
          <p:cNvPr id="231" name="Google Shape;231;p26"/>
          <p:cNvSpPr txBox="1"/>
          <p:nvPr/>
        </p:nvSpPr>
        <p:spPr>
          <a:xfrm>
            <a:off x="3468200" y="3375425"/>
            <a:ext cx="2509200" cy="3966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Director, Culture, Customer and Residents</a:t>
            </a:r>
            <a:endParaRPr sz="9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2" name="Google Shape;232;p26"/>
          <p:cNvSpPr txBox="1"/>
          <p:nvPr/>
        </p:nvSpPr>
        <p:spPr>
          <a:xfrm>
            <a:off x="9393400" y="1689888"/>
            <a:ext cx="5601300" cy="261300"/>
          </a:xfrm>
          <a:prstGeom prst="rect">
            <a:avLst/>
          </a:prstGeom>
          <a:solidFill>
            <a:srgbClr val="B7B7B7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800"/>
              <a:t>People and OD Shared Service</a:t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7"/>
          <p:cNvSpPr txBox="1"/>
          <p:nvPr/>
        </p:nvSpPr>
        <p:spPr>
          <a:xfrm>
            <a:off x="12506161" y="5988798"/>
            <a:ext cx="2469300" cy="1370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Director of Public Health </a:t>
            </a:r>
            <a:endParaRPr sz="16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" name="Google Shape;238;p27"/>
          <p:cNvSpPr txBox="1"/>
          <p:nvPr/>
        </p:nvSpPr>
        <p:spPr>
          <a:xfrm>
            <a:off x="2544018" y="6003713"/>
            <a:ext cx="2302800" cy="1229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rgbClr val="000000"/>
                </a:solidFill>
              </a:rPr>
              <a:t>CH Strategy, </a:t>
            </a:r>
            <a:r>
              <a:rPr lang="en-GB" sz="1400"/>
              <a:t>Comms</a:t>
            </a:r>
            <a:r>
              <a:rPr lang="en-GB" sz="1300">
                <a:solidFill>
                  <a:srgbClr val="000000"/>
                </a:solidFill>
              </a:rPr>
              <a:t> &amp; Engagement, CE Office </a:t>
            </a:r>
            <a:endParaRPr sz="13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" name="Google Shape;239;p27"/>
          <p:cNvSpPr txBox="1"/>
          <p:nvPr/>
        </p:nvSpPr>
        <p:spPr>
          <a:xfrm>
            <a:off x="12516868" y="1929435"/>
            <a:ext cx="24693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lt1"/>
                </a:solidFill>
              </a:rPr>
              <a:t>Sam Morrison</a:t>
            </a:r>
            <a:endParaRPr b="1" i="1" sz="2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Executive Director, Adult Social Care &amp; Healt</a:t>
            </a:r>
            <a:r>
              <a:rPr lang="en-GB" sz="1600">
                <a:solidFill>
                  <a:srgbClr val="FFFFFF"/>
                </a:solidFill>
              </a:rPr>
              <a:t>h</a:t>
            </a:r>
            <a:r>
              <a:rPr b="1" lang="en-GB" sz="1600">
                <a:solidFill>
                  <a:srgbClr val="FFFFFF"/>
                </a:solidFill>
              </a:rPr>
              <a:t> </a:t>
            </a:r>
            <a:endParaRPr b="1" i="1" sz="1800">
              <a:solidFill>
                <a:srgbClr val="FFFFFF"/>
              </a:solidFill>
            </a:endParaRPr>
          </a:p>
        </p:txBody>
      </p:sp>
      <p:sp>
        <p:nvSpPr>
          <p:cNvPr id="240" name="Google Shape;240;p27"/>
          <p:cNvSpPr txBox="1"/>
          <p:nvPr/>
        </p:nvSpPr>
        <p:spPr>
          <a:xfrm>
            <a:off x="12521213" y="7439403"/>
            <a:ext cx="2469300" cy="1370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</a:t>
            </a:r>
            <a:r>
              <a:rPr lang="en-GB" sz="1400"/>
              <a:t>ASC Operations and Transformation  </a:t>
            </a:r>
            <a:endParaRPr sz="16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1" name="Google Shape;241;p27"/>
          <p:cNvSpPr txBox="1"/>
          <p:nvPr/>
        </p:nvSpPr>
        <p:spPr>
          <a:xfrm>
            <a:off x="9830935" y="1929435"/>
            <a:ext cx="26064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lt1"/>
                </a:solidFill>
              </a:rPr>
              <a:t>Matthew Essex</a:t>
            </a:r>
            <a:endParaRPr b="1" i="1" sz="2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Executive Director, Place</a:t>
            </a:r>
            <a:r>
              <a:rPr lang="en-GB" sz="1600">
                <a:solidFill>
                  <a:srgbClr val="FFFFFF"/>
                </a:solidFill>
              </a:rPr>
              <a:t> 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242" name="Google Shape;242;p27"/>
          <p:cNvSpPr txBox="1"/>
          <p:nvPr/>
        </p:nvSpPr>
        <p:spPr>
          <a:xfrm>
            <a:off x="9809450" y="5760727"/>
            <a:ext cx="2606400" cy="9480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</a:t>
            </a:r>
            <a:r>
              <a:rPr lang="en-GB" sz="1600"/>
              <a:t> </a:t>
            </a:r>
            <a:r>
              <a:rPr lang="en-GB" sz="1400">
                <a:solidFill>
                  <a:srgbClr val="000000"/>
                </a:solidFill>
              </a:rPr>
              <a:t>Planning &amp; </a:t>
            </a:r>
            <a:r>
              <a:rPr lang="en-GB"/>
              <a:t>Regeneration</a:t>
            </a:r>
            <a:endParaRPr sz="11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3" name="Google Shape;243;p27"/>
          <p:cNvSpPr txBox="1"/>
          <p:nvPr/>
        </p:nvSpPr>
        <p:spPr>
          <a:xfrm>
            <a:off x="9830728" y="4555351"/>
            <a:ext cx="2606400" cy="9480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</a:t>
            </a:r>
            <a:r>
              <a:rPr lang="en-GB" sz="1400"/>
              <a:t> Highways, Transport and Regulatory Services</a:t>
            </a:r>
            <a:r>
              <a:rPr lang="en-GB" sz="14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endParaRPr sz="1400">
              <a:solidFill>
                <a:srgbClr val="A72A1E"/>
              </a:solidFill>
            </a:endParaRPr>
          </a:p>
        </p:txBody>
      </p:sp>
      <p:sp>
        <p:nvSpPr>
          <p:cNvPr id="244" name="Google Shape;244;p27"/>
          <p:cNvSpPr txBox="1"/>
          <p:nvPr/>
        </p:nvSpPr>
        <p:spPr>
          <a:xfrm>
            <a:off x="4951969" y="5982498"/>
            <a:ext cx="2302800" cy="12717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</a:t>
            </a:r>
            <a:r>
              <a:rPr lang="en-GB" sz="1400">
                <a:solidFill>
                  <a:srgbClr val="000000"/>
                </a:solidFill>
              </a:rPr>
              <a:t>People</a:t>
            </a:r>
            <a:endParaRPr sz="14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5" name="Google Shape;245;p27"/>
          <p:cNvSpPr txBox="1"/>
          <p:nvPr/>
        </p:nvSpPr>
        <p:spPr>
          <a:xfrm>
            <a:off x="251545" y="1929435"/>
            <a:ext cx="21801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chemeClr val="lt1"/>
                </a:solidFill>
              </a:rPr>
              <a:t>Ian Dodds</a:t>
            </a:r>
            <a:endParaRPr b="1" sz="2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Executive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Director, Children’s Services</a:t>
            </a:r>
            <a:r>
              <a:rPr b="1" lang="en-GB" sz="2000">
                <a:solidFill>
                  <a:srgbClr val="FFFFFF"/>
                </a:solidFill>
              </a:rPr>
              <a:t> </a:t>
            </a:r>
            <a:endParaRPr b="1" sz="2000">
              <a:solidFill>
                <a:srgbClr val="FFFFFF"/>
              </a:solidFill>
            </a:endParaRPr>
          </a:p>
        </p:txBody>
      </p:sp>
      <p:sp>
        <p:nvSpPr>
          <p:cNvPr id="246" name="Google Shape;246;p27"/>
          <p:cNvSpPr txBox="1"/>
          <p:nvPr/>
        </p:nvSpPr>
        <p:spPr>
          <a:xfrm>
            <a:off x="12521213" y="4538202"/>
            <a:ext cx="2469300" cy="1370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</a:t>
            </a:r>
            <a:r>
              <a:rPr lang="en-GB" sz="1400"/>
              <a:t>ASC Commissioning and Transformation</a:t>
            </a:r>
            <a:endParaRPr sz="16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7" name="Google Shape;247;p27"/>
          <p:cNvSpPr txBox="1"/>
          <p:nvPr/>
        </p:nvSpPr>
        <p:spPr>
          <a:xfrm>
            <a:off x="251550" y="4642350"/>
            <a:ext cx="2180100" cy="12291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/>
              <a:t>Achieving for Children</a:t>
            </a:r>
            <a:r>
              <a:rPr b="1" lang="en-GB" sz="1600" u="sng"/>
              <a:t>  </a:t>
            </a:r>
            <a:endParaRPr b="1" sz="1600" u="sng"/>
          </a:p>
        </p:txBody>
      </p:sp>
      <p:cxnSp>
        <p:nvCxnSpPr>
          <p:cNvPr id="248" name="Google Shape;248;p27"/>
          <p:cNvCxnSpPr/>
          <p:nvPr/>
        </p:nvCxnSpPr>
        <p:spPr>
          <a:xfrm flipH="1" rot="10800000">
            <a:off x="10022527" y="15030304"/>
            <a:ext cx="223200" cy="56700"/>
          </a:xfrm>
          <a:prstGeom prst="straightConnector1">
            <a:avLst/>
          </a:prstGeom>
          <a:noFill/>
          <a:ln cap="flat" cmpd="sng" w="9525">
            <a:solidFill>
              <a:srgbClr val="44546A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9" name="Google Shape;249;p27"/>
          <p:cNvCxnSpPr>
            <a:stCxn id="246" idx="3"/>
            <a:endCxn id="246" idx="3"/>
          </p:cNvCxnSpPr>
          <p:nvPr/>
        </p:nvCxnSpPr>
        <p:spPr>
          <a:xfrm>
            <a:off x="14990513" y="5223252"/>
            <a:ext cx="0" cy="0"/>
          </a:xfrm>
          <a:prstGeom prst="straightConnector1">
            <a:avLst/>
          </a:prstGeom>
          <a:noFill/>
          <a:ln cap="flat" cmpd="sng" w="9525">
            <a:solidFill>
              <a:srgbClr val="445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Google Shape;250;p27"/>
          <p:cNvSpPr txBox="1"/>
          <p:nvPr/>
        </p:nvSpPr>
        <p:spPr>
          <a:xfrm>
            <a:off x="12521213" y="8890002"/>
            <a:ext cx="2469300" cy="12996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Interim Programme Director, ASC Transformation &amp; Improvement </a:t>
            </a:r>
            <a:endParaRPr sz="1600">
              <a:solidFill>
                <a:srgbClr val="000000"/>
              </a:solidFill>
            </a:endParaRPr>
          </a:p>
        </p:txBody>
      </p:sp>
      <p:sp>
        <p:nvSpPr>
          <p:cNvPr id="251" name="Google Shape;251;p27"/>
          <p:cNvSpPr txBox="1"/>
          <p:nvPr/>
        </p:nvSpPr>
        <p:spPr>
          <a:xfrm>
            <a:off x="7356387" y="7602265"/>
            <a:ext cx="2357700" cy="1229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Programme Director Community Hubs  </a:t>
            </a:r>
            <a:endParaRPr sz="16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2" name="Google Shape;252;p27"/>
          <p:cNvSpPr txBox="1"/>
          <p:nvPr/>
        </p:nvSpPr>
        <p:spPr>
          <a:xfrm>
            <a:off x="7383257" y="6154266"/>
            <a:ext cx="2302200" cy="13407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Director ,</a:t>
            </a:r>
            <a:r>
              <a:rPr lang="en-GB"/>
              <a:t>Environment, Climate </a:t>
            </a:r>
            <a:r>
              <a:rPr lang="en-GB" sz="1400"/>
              <a:t>and </a:t>
            </a:r>
            <a:r>
              <a:rPr lang="en-GB"/>
              <a:t>Registrations </a:t>
            </a:r>
            <a:r>
              <a:rPr lang="en-GB" sz="1400"/>
              <a:t> </a:t>
            </a:r>
            <a:endParaRPr sz="16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53" name="Google Shape;253;p27"/>
          <p:cNvCxnSpPr>
            <a:stCxn id="250" idx="3"/>
            <a:endCxn id="250" idx="3"/>
          </p:cNvCxnSpPr>
          <p:nvPr/>
        </p:nvCxnSpPr>
        <p:spPr>
          <a:xfrm>
            <a:off x="14990513" y="9539802"/>
            <a:ext cx="0" cy="0"/>
          </a:xfrm>
          <a:prstGeom prst="straightConnector1">
            <a:avLst/>
          </a:prstGeom>
          <a:noFill/>
          <a:ln cap="flat" cmpd="sng" w="9525">
            <a:solidFill>
              <a:srgbClr val="44546A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4" name="Google Shape;254;p27"/>
          <p:cNvSpPr txBox="1"/>
          <p:nvPr/>
        </p:nvSpPr>
        <p:spPr>
          <a:xfrm>
            <a:off x="251550" y="988125"/>
            <a:ext cx="14723700" cy="780900"/>
          </a:xfrm>
          <a:prstGeom prst="rect">
            <a:avLst/>
          </a:prstGeom>
          <a:solidFill>
            <a:srgbClr val="17A177">
              <a:alpha val="96080"/>
            </a:srgbClr>
          </a:solidFill>
          <a:ln cap="flat" cmpd="sng" w="19050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300">
                <a:solidFill>
                  <a:schemeClr val="lt1"/>
                </a:solidFill>
              </a:rPr>
              <a:t>Sarah Ireland - Ch</a:t>
            </a:r>
            <a:r>
              <a:rPr b="1" lang="en-GB" sz="2300">
                <a:solidFill>
                  <a:srgbClr val="FFFFFF"/>
                </a:solidFill>
              </a:rPr>
              <a:t>ief Executive  </a:t>
            </a:r>
            <a:endParaRPr b="1" sz="2300">
              <a:solidFill>
                <a:srgbClr val="FFFFFF"/>
              </a:solidFill>
            </a:endParaRPr>
          </a:p>
        </p:txBody>
      </p:sp>
      <p:sp>
        <p:nvSpPr>
          <p:cNvPr id="255" name="Google Shape;255;p27"/>
          <p:cNvSpPr txBox="1"/>
          <p:nvPr/>
        </p:nvSpPr>
        <p:spPr>
          <a:xfrm>
            <a:off x="7401942" y="1929436"/>
            <a:ext cx="23022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FFFFFF"/>
                </a:solidFill>
              </a:rPr>
              <a:t>Louise Footner</a:t>
            </a:r>
            <a:endParaRPr b="1"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sng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Executive Director, Residents &amp; Communities  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256" name="Google Shape;256;p27"/>
          <p:cNvSpPr txBox="1"/>
          <p:nvPr/>
        </p:nvSpPr>
        <p:spPr>
          <a:xfrm>
            <a:off x="4972990" y="1929434"/>
            <a:ext cx="23022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000">
                <a:solidFill>
                  <a:srgbClr val="F3F3F3"/>
                </a:solidFill>
              </a:rPr>
              <a:t>Sue Cuerden</a:t>
            </a:r>
            <a:endParaRPr b="1" sz="2000">
              <a:solidFill>
                <a:srgbClr val="F3F3F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sng">
              <a:solidFill>
                <a:srgbClr val="F3F3F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3F3F3"/>
                </a:solidFill>
              </a:rPr>
              <a:t>Executive Director, Corporate Services</a:t>
            </a:r>
            <a:r>
              <a:rPr lang="en-GB" sz="1800">
                <a:solidFill>
                  <a:srgbClr val="F3F3F3"/>
                </a:solidFill>
              </a:rPr>
              <a:t> </a:t>
            </a:r>
            <a:endParaRPr sz="1800">
              <a:solidFill>
                <a:srgbClr val="F3F3F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3F3F3"/>
                </a:solidFill>
              </a:rPr>
              <a:t>&amp; S151 Officer </a:t>
            </a:r>
            <a:r>
              <a:rPr i="1" lang="en-GB" sz="1800">
                <a:solidFill>
                  <a:srgbClr val="F3F3F3"/>
                </a:solidFill>
              </a:rPr>
              <a:t>  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257" name="Google Shape;257;p27"/>
          <p:cNvSpPr txBox="1"/>
          <p:nvPr/>
        </p:nvSpPr>
        <p:spPr>
          <a:xfrm>
            <a:off x="2544018" y="1929441"/>
            <a:ext cx="2302200" cy="2484000"/>
          </a:xfrm>
          <a:prstGeom prst="rect">
            <a:avLst/>
          </a:prstGeom>
          <a:solidFill>
            <a:srgbClr val="44546A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Chief Executive’s </a:t>
            </a:r>
            <a:endParaRPr sz="20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FFFFFF"/>
                </a:solidFill>
              </a:rPr>
              <a:t>Team 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258" name="Google Shape;258;p27"/>
          <p:cNvSpPr txBox="1"/>
          <p:nvPr/>
        </p:nvSpPr>
        <p:spPr>
          <a:xfrm>
            <a:off x="2544018" y="4642346"/>
            <a:ext cx="2302200" cy="1229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</a:rPr>
              <a:t>Programme Director Future Workplace  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259" name="Google Shape;259;p27"/>
          <p:cNvSpPr txBox="1"/>
          <p:nvPr/>
        </p:nvSpPr>
        <p:spPr>
          <a:xfrm>
            <a:off x="4951969" y="7335481"/>
            <a:ext cx="2302800" cy="14238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/>
              <a:t>Director,</a:t>
            </a:r>
            <a:r>
              <a:rPr lang="en-GB" sz="1600"/>
              <a:t> </a:t>
            </a:r>
            <a:r>
              <a:rPr lang="en-GB" sz="1400">
                <a:solidFill>
                  <a:srgbClr val="000000"/>
                </a:solidFill>
              </a:rPr>
              <a:t>Digital &amp; IT</a:t>
            </a:r>
            <a:r>
              <a:rPr lang="en-GB" sz="1300">
                <a:solidFill>
                  <a:srgbClr val="000000"/>
                </a:solidFill>
              </a:rPr>
              <a:t> 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260" name="Google Shape;260;p27"/>
          <p:cNvSpPr txBox="1"/>
          <p:nvPr/>
        </p:nvSpPr>
        <p:spPr>
          <a:xfrm>
            <a:off x="4952238" y="8840570"/>
            <a:ext cx="2302200" cy="12291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Governance and Law (</a:t>
            </a:r>
            <a:r>
              <a:rPr lang="en-GB"/>
              <a:t>Monitoring</a:t>
            </a:r>
            <a:r>
              <a:rPr lang="en-GB">
                <a:solidFill>
                  <a:srgbClr val="000000"/>
                </a:solidFill>
              </a:rPr>
              <a:t> Officer)     </a:t>
            </a:r>
            <a:endParaRPr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1" name="Google Shape;261;p27"/>
          <p:cNvSpPr txBox="1"/>
          <p:nvPr/>
        </p:nvSpPr>
        <p:spPr>
          <a:xfrm>
            <a:off x="9819290" y="9331422"/>
            <a:ext cx="2606400" cy="780900"/>
          </a:xfrm>
          <a:prstGeom prst="rect">
            <a:avLst/>
          </a:prstGeom>
          <a:solidFill>
            <a:srgbClr val="F6B26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000000"/>
                </a:solidFill>
              </a:rPr>
              <a:t>CRE Programme Director </a:t>
            </a:r>
            <a:endParaRPr sz="11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2" name="Google Shape;262;p27"/>
          <p:cNvSpPr txBox="1"/>
          <p:nvPr/>
        </p:nvSpPr>
        <p:spPr>
          <a:xfrm>
            <a:off x="9814450" y="8171476"/>
            <a:ext cx="2606400" cy="948000"/>
          </a:xfrm>
          <a:prstGeom prst="rect">
            <a:avLst/>
          </a:prstGeom>
          <a:solidFill>
            <a:srgbClr val="F6B26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</a:t>
            </a:r>
            <a:r>
              <a:rPr lang="en-GB">
                <a:solidFill>
                  <a:srgbClr val="000000"/>
                </a:solidFill>
              </a:rPr>
              <a:t>Hom</a:t>
            </a:r>
            <a:r>
              <a:rPr lang="en-GB" sz="1400">
                <a:solidFill>
                  <a:srgbClr val="000000"/>
                </a:solidFill>
              </a:rPr>
              <a:t>es</a:t>
            </a:r>
            <a:endParaRPr sz="14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3" name="Google Shape;263;p27"/>
          <p:cNvSpPr/>
          <p:nvPr/>
        </p:nvSpPr>
        <p:spPr>
          <a:xfrm>
            <a:off x="180285" y="7104094"/>
            <a:ext cx="2284500" cy="794400"/>
          </a:xfrm>
          <a:prstGeom prst="ellipse">
            <a:avLst/>
          </a:prstGeom>
          <a:solidFill>
            <a:srgbClr val="44546A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FFFFFF"/>
                </a:solidFill>
              </a:rPr>
              <a:t>Tier 1 </a:t>
            </a:r>
            <a:endParaRPr b="1" sz="1600">
              <a:solidFill>
                <a:srgbClr val="FFFFFF"/>
              </a:solidFill>
            </a:endParaRPr>
          </a:p>
        </p:txBody>
      </p:sp>
      <p:sp>
        <p:nvSpPr>
          <p:cNvPr id="264" name="Google Shape;264;p27"/>
          <p:cNvSpPr/>
          <p:nvPr/>
        </p:nvSpPr>
        <p:spPr>
          <a:xfrm>
            <a:off x="162158" y="7924071"/>
            <a:ext cx="2284500" cy="794400"/>
          </a:xfrm>
          <a:prstGeom prst="ellipse">
            <a:avLst/>
          </a:prstGeom>
          <a:solidFill>
            <a:srgbClr val="45818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chemeClr val="dk1"/>
                </a:solidFill>
              </a:rPr>
              <a:t>Tier 2 </a:t>
            </a:r>
            <a:endParaRPr b="1" sz="1600">
              <a:solidFill>
                <a:schemeClr val="dk1"/>
              </a:solidFill>
            </a:endParaRPr>
          </a:p>
        </p:txBody>
      </p:sp>
      <p:sp>
        <p:nvSpPr>
          <p:cNvPr id="265" name="Google Shape;265;p27"/>
          <p:cNvSpPr/>
          <p:nvPr/>
        </p:nvSpPr>
        <p:spPr>
          <a:xfrm>
            <a:off x="171225" y="8744065"/>
            <a:ext cx="2284500" cy="794400"/>
          </a:xfrm>
          <a:prstGeom prst="ellipse">
            <a:avLst/>
          </a:prstGeom>
          <a:solidFill>
            <a:srgbClr val="88F3D3">
              <a:alpha val="96080"/>
            </a:srgbClr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FFFFFF"/>
                </a:solidFill>
              </a:rPr>
              <a:t>Tier 2 Shared service </a:t>
            </a:r>
            <a:endParaRPr b="1" sz="1600">
              <a:solidFill>
                <a:srgbClr val="FFFFFF"/>
              </a:solidFill>
            </a:endParaRPr>
          </a:p>
        </p:txBody>
      </p:sp>
      <p:sp>
        <p:nvSpPr>
          <p:cNvPr id="266" name="Google Shape;266;p27"/>
          <p:cNvSpPr/>
          <p:nvPr/>
        </p:nvSpPr>
        <p:spPr>
          <a:xfrm>
            <a:off x="162131" y="9538742"/>
            <a:ext cx="2284500" cy="794400"/>
          </a:xfrm>
          <a:prstGeom prst="ellipse">
            <a:avLst/>
          </a:prstGeom>
          <a:solidFill>
            <a:srgbClr val="FFBC14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9375" lIns="149375" spcFirstLastPara="1" rIns="149375" wrap="square" tIns="1493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600">
                <a:solidFill>
                  <a:srgbClr val="FFFFFF"/>
                </a:solidFill>
              </a:rPr>
              <a:t>Tier 2 HRA Funded  </a:t>
            </a:r>
            <a:endParaRPr b="1" sz="1600">
              <a:solidFill>
                <a:srgbClr val="FFFFFF"/>
              </a:solidFill>
            </a:endParaRPr>
          </a:p>
        </p:txBody>
      </p:sp>
      <p:sp>
        <p:nvSpPr>
          <p:cNvPr id="267" name="Google Shape;267;p27"/>
          <p:cNvSpPr txBox="1"/>
          <p:nvPr/>
        </p:nvSpPr>
        <p:spPr>
          <a:xfrm>
            <a:off x="9601251" y="0"/>
            <a:ext cx="5389200" cy="608700"/>
          </a:xfrm>
          <a:prstGeom prst="rect">
            <a:avLst/>
          </a:prstGeom>
          <a:solidFill>
            <a:srgbClr val="CCCCCC"/>
          </a:solidFill>
          <a:ln cap="flat" cmpd="sng" w="19050">
            <a:solidFill>
              <a:srgbClr val="274E1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64125" lIns="164125" spcFirstLastPara="1" rIns="164125" wrap="square" tIns="1641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2"/>
                </a:solidFill>
              </a:rPr>
              <a:t>Wider Leadership Team - reviewed 28/2/25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268" name="Google Shape;268;p27"/>
          <p:cNvSpPr txBox="1"/>
          <p:nvPr/>
        </p:nvSpPr>
        <p:spPr>
          <a:xfrm>
            <a:off x="7401869" y="4613491"/>
            <a:ext cx="2302200" cy="13407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Director</a:t>
            </a:r>
            <a:r>
              <a:rPr lang="en-GB"/>
              <a:t> Communities, Customer &amp; Culture</a:t>
            </a:r>
            <a:endParaRPr sz="16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9" name="Google Shape;269;p27"/>
          <p:cNvSpPr txBox="1"/>
          <p:nvPr/>
        </p:nvSpPr>
        <p:spPr>
          <a:xfrm>
            <a:off x="9814450" y="6966102"/>
            <a:ext cx="2606400" cy="948000"/>
          </a:xfrm>
          <a:prstGeom prst="rect">
            <a:avLst/>
          </a:prstGeom>
          <a:solidFill>
            <a:srgbClr val="76A5A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Director, </a:t>
            </a:r>
            <a:r>
              <a:rPr lang="en-GB" sz="1400">
                <a:solidFill>
                  <a:srgbClr val="000000"/>
                </a:solidFill>
              </a:rPr>
              <a:t>P</a:t>
            </a:r>
            <a:r>
              <a:rPr lang="en-GB"/>
              <a:t>roperty &amp;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Projects</a:t>
            </a:r>
            <a:endParaRPr sz="11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0" name="Google Shape;270;p27"/>
          <p:cNvSpPr txBox="1"/>
          <p:nvPr/>
        </p:nvSpPr>
        <p:spPr>
          <a:xfrm>
            <a:off x="4937875" y="4642350"/>
            <a:ext cx="2284500" cy="1229100"/>
          </a:xfrm>
          <a:prstGeom prst="rect">
            <a:avLst/>
          </a:prstGeom>
          <a:solidFill>
            <a:srgbClr val="88F3D3">
              <a:alpha val="96080"/>
            </a:srgbClr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68175" lIns="268175" spcFirstLastPara="1" rIns="268175" wrap="square" tIns="2681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Interim Director, Finance</a:t>
            </a:r>
            <a:endParaRPr sz="1400">
              <a:solidFill>
                <a:srgbClr val="A72A1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AC41353D68F4E9AD343A181700BAE" ma:contentTypeVersion="23" ma:contentTypeDescription="Create a new document." ma:contentTypeScope="" ma:versionID="d03bf22cf0ed77534f824c89e5c025cb">
  <xsd:schema xmlns:xsd="http://www.w3.org/2001/XMLSchema" xmlns:xs="http://www.w3.org/2001/XMLSchema" xmlns:p="http://schemas.microsoft.com/office/2006/metadata/properties" xmlns:ns2="133f32fb-178e-4c4f-9132-03ceda392260" xmlns:ns3="b5b66374-1668-473b-849f-96791e24114b" targetNamespace="http://schemas.microsoft.com/office/2006/metadata/properties" ma:root="true" ma:fieldsID="709fae263e59286f1c5b700a32695d67" ns2:_="" ns3:_="">
    <xsd:import namespace="133f32fb-178e-4c4f-9132-03ceda392260"/>
    <xsd:import namespace="b5b66374-1668-473b-849f-96791e2411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Number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f32fb-178e-4c4f-9132-03ceda3922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6254092-d88a-4bcb-8efc-ceac39504d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66374-1668-473b-849f-96791e2411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d0a8715-4854-41b2-9cb6-41f26fb7fc64}" ma:internalName="TaxCatchAll" ma:showField="CatchAllData" ma:web="b5b66374-1668-473b-849f-96791e2411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b66374-1668-473b-849f-96791e24114b" xsi:nil="true"/>
    <lcf76f155ced4ddcb4097134ff3c332f xmlns="133f32fb-178e-4c4f-9132-03ceda392260">
      <Terms xmlns="http://schemas.microsoft.com/office/infopath/2007/PartnerControls"/>
    </lcf76f155ced4ddcb4097134ff3c332f>
    <Number xmlns="133f32fb-178e-4c4f-9132-03ceda392260" xsi:nil="true"/>
  </documentManagement>
</p:properties>
</file>

<file path=customXml/itemProps1.xml><?xml version="1.0" encoding="utf-8"?>
<ds:datastoreItem xmlns:ds="http://schemas.openxmlformats.org/officeDocument/2006/customXml" ds:itemID="{3054B0C7-9B94-4A40-B593-1E6508B81729}"/>
</file>

<file path=customXml/itemProps2.xml><?xml version="1.0" encoding="utf-8"?>
<ds:datastoreItem xmlns:ds="http://schemas.openxmlformats.org/officeDocument/2006/customXml" ds:itemID="{5CAEE246-BBE0-456C-B092-CB02777BF250}"/>
</file>

<file path=customXml/itemProps3.xml><?xml version="1.0" encoding="utf-8"?>
<ds:datastoreItem xmlns:ds="http://schemas.openxmlformats.org/officeDocument/2006/customXml" ds:itemID="{CE83CDD4-26BD-455F-8A83-59D235E04971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0x010100946AC41353D68F4E9AD343A181700BAE</vt:lpwstr>
  </property>
</Properties>
</file>