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0"/>
  </p:notesMasterIdLst>
  <p:sldIdLst>
    <p:sldId id="285" r:id="rId5"/>
    <p:sldId id="289" r:id="rId6"/>
    <p:sldId id="259" r:id="rId7"/>
    <p:sldId id="297" r:id="rId8"/>
    <p:sldId id="256" r:id="rId9"/>
  </p:sldIdLst>
  <p:sldSz cx="10693400" cy="756285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0094B-5D91-4157-A62E-5FD4E7B923CC}" v="2" dt="2025-02-20T18:20:42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8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145" cy="341424"/>
          </a:xfrm>
          <a:prstGeom prst="rect">
            <a:avLst/>
          </a:prstGeom>
        </p:spPr>
        <p:txBody>
          <a:bodyPr vert="horz" lIns="83869" tIns="41934" rIns="83869" bIns="4193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718" y="0"/>
            <a:ext cx="4305669" cy="341424"/>
          </a:xfrm>
          <a:prstGeom prst="rect">
            <a:avLst/>
          </a:prstGeom>
        </p:spPr>
        <p:txBody>
          <a:bodyPr vert="horz" lIns="83869" tIns="41934" rIns="83869" bIns="41934" rtlCol="0"/>
          <a:lstStyle>
            <a:lvl1pPr algn="r">
              <a:defRPr sz="1100"/>
            </a:lvl1pPr>
          </a:lstStyle>
          <a:p>
            <a:fld id="{B16DA29A-529B-4E3B-9E73-D698C4EF5689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69" tIns="41934" rIns="83869" bIns="4193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24" y="3275666"/>
            <a:ext cx="7950290" cy="2679960"/>
          </a:xfrm>
          <a:prstGeom prst="rect">
            <a:avLst/>
          </a:prstGeom>
        </p:spPr>
        <p:txBody>
          <a:bodyPr vert="horz" lIns="83869" tIns="41934" rIns="83869" bIns="419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4190"/>
            <a:ext cx="4307145" cy="341423"/>
          </a:xfrm>
          <a:prstGeom prst="rect">
            <a:avLst/>
          </a:prstGeom>
        </p:spPr>
        <p:txBody>
          <a:bodyPr vert="horz" lIns="83869" tIns="41934" rIns="83869" bIns="4193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718" y="6464190"/>
            <a:ext cx="4305669" cy="341423"/>
          </a:xfrm>
          <a:prstGeom prst="rect">
            <a:avLst/>
          </a:prstGeom>
        </p:spPr>
        <p:txBody>
          <a:bodyPr vert="horz" lIns="83869" tIns="41934" rIns="83869" bIns="41934" rtlCol="0" anchor="b"/>
          <a:lstStyle>
            <a:lvl1pPr algn="r">
              <a:defRPr sz="1100"/>
            </a:lvl1pPr>
          </a:lstStyle>
          <a:p>
            <a:fld id="{23DF26D4-26B3-4F9B-B5A3-A6AEDFD71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26D4-26B3-4F9B-B5A3-A6AEDFD71B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7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659DD-38C6-42C3-BB73-F840399793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37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659DD-38C6-42C3-BB73-F840399793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659DD-38C6-42C3-BB73-F840399793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5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3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7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86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81FD-D093-4B1C-B6E9-75CB9A55B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FC0B2-5612-4948-AACF-4B84F0469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6A2E-CFB4-4DF7-AA84-87671256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80C3-A43B-4AB3-930B-5A9C0CB710A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4C09-DD5B-45DA-ABC2-0B66F49B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F1F60-F0F0-40C4-9509-63D8566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47D1-0E12-42E8-9EDD-6AB279E19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03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1052" y="96129"/>
            <a:ext cx="10194024" cy="431800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GB" altLang="en-US" sz="2800" b="1" kern="0">
                <a:latin typeface="Helvetica Neue Medium"/>
              </a:rPr>
              <a:t>Camden Council Top Level Structure Chart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68437" y="2033241"/>
            <a:ext cx="1646461" cy="4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>
                <a:latin typeface="Helvetica Neue Medium"/>
              </a:rPr>
              <a:t>Chief Executive</a:t>
            </a:r>
            <a:br>
              <a:rPr lang="en-GB" altLang="x-none" sz="1200">
                <a:latin typeface="Helvetica Neue Medium"/>
              </a:rPr>
            </a:br>
            <a:r>
              <a:rPr lang="en-GB" sz="1200" b="1">
                <a:solidFill>
                  <a:srgbClr val="000000"/>
                </a:solidFill>
                <a:latin typeface="Helvetica Neue Medium"/>
              </a:rPr>
              <a:t>Jenny Rowlands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5369" y="6050291"/>
            <a:ext cx="1298122" cy="6155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Director of Health and Wellbeing</a:t>
            </a:r>
          </a:p>
          <a:p>
            <a:pPr algn="ctr"/>
            <a:r>
              <a:rPr lang="en-GB" altLang="x-none" sz="1100" b="1">
                <a:solidFill>
                  <a:srgbClr val="000000"/>
                </a:solidFill>
                <a:latin typeface="Helvetica Neue Medium"/>
              </a:rPr>
              <a:t>Kirsten</a:t>
            </a:r>
            <a:r>
              <a:rPr lang="en-GB" altLang="x-none" sz="1100" b="1">
                <a:latin typeface="Helvetica Neue Medium"/>
                <a:ea typeface="+mn-lt"/>
                <a:cs typeface="+mn-lt"/>
              </a:rPr>
              <a:t> Watters</a:t>
            </a:r>
            <a:r>
              <a:rPr lang="en-GB" sz="1200" b="1">
                <a:latin typeface="Helvetica Neue Medium"/>
                <a:ea typeface="+mn-lt"/>
                <a:cs typeface="+mn-lt"/>
              </a:rPr>
              <a:t> </a:t>
            </a:r>
            <a:endParaRPr lang="en-GB" sz="1200" b="1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2563" y="3866159"/>
            <a:ext cx="1675517" cy="61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Executive Director </a:t>
            </a:r>
          </a:p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Corporate Services</a:t>
            </a:r>
          </a:p>
          <a:p>
            <a:pPr algn="ctr"/>
            <a:r>
              <a:rPr lang="en-GB" sz="1100" b="1">
                <a:solidFill>
                  <a:srgbClr val="000000"/>
                </a:solidFill>
                <a:latin typeface="Helvetica Neue Medium"/>
              </a:rPr>
              <a:t>Jon Rowney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39173" y="6068221"/>
            <a:ext cx="1390280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Borough Solicitor</a:t>
            </a:r>
          </a:p>
          <a:p>
            <a:pPr algn="ctr"/>
            <a:r>
              <a:rPr lang="en-GB" altLang="x-none" sz="1100" b="1">
                <a:solidFill>
                  <a:srgbClr val="000000"/>
                </a:solidFill>
                <a:latin typeface="Helvetica Neue Medium"/>
              </a:rPr>
              <a:t>Andrew Maughan</a:t>
            </a:r>
            <a:endParaRPr lang="en-GB" altLang="x-none" sz="1050" b="1">
              <a:solidFill>
                <a:srgbClr val="000000"/>
              </a:solidFill>
              <a:latin typeface="Helvetica Neue Medium"/>
            </a:endParaRPr>
          </a:p>
        </p:txBody>
      </p:sp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82" y="656694"/>
            <a:ext cx="1338766" cy="1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266165" y="3864056"/>
            <a:ext cx="1649912" cy="7938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Executive Director</a:t>
            </a:r>
          </a:p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Supporting Communities</a:t>
            </a:r>
          </a:p>
          <a:p>
            <a:pPr algn="ctr"/>
            <a:r>
              <a:rPr lang="en-GB" sz="1100" b="1">
                <a:solidFill>
                  <a:srgbClr val="000000"/>
                </a:solidFill>
                <a:latin typeface="Helvetica Neue Medium"/>
              </a:rPr>
              <a:t>Gillian Marston</a:t>
            </a:r>
          </a:p>
        </p:txBody>
      </p:sp>
      <p:pic>
        <p:nvPicPr>
          <p:cNvPr id="23" name="Picture 32" descr="A person in a suit&#10;&#10;Description automatically genera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7160" y="4840851"/>
            <a:ext cx="1134879" cy="11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AEE52-8C2C-4C02-AB81-DA6E36BB3153}"/>
              </a:ext>
            </a:extLst>
          </p:cNvPr>
          <p:cNvSpPr txBox="1"/>
          <p:nvPr/>
        </p:nvSpPr>
        <p:spPr>
          <a:xfrm>
            <a:off x="8472937" y="6064569"/>
            <a:ext cx="12858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Helvetica Neue Medium"/>
              </a:rPr>
              <a:t>Director of People &amp; Inclusion</a:t>
            </a:r>
          </a:p>
          <a:p>
            <a:pPr algn="ctr"/>
            <a:r>
              <a:rPr lang="en-GB" sz="1100" b="1">
                <a:latin typeface="Helvetica Neue Medium"/>
              </a:rPr>
              <a:t>Joanna Brown</a:t>
            </a:r>
          </a:p>
        </p:txBody>
      </p:sp>
      <p:pic>
        <p:nvPicPr>
          <p:cNvPr id="5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7130D23B-7026-4E09-BFB4-C922F392F6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5" t="23692" r="14592" b="13839"/>
          <a:stretch/>
        </p:blipFill>
        <p:spPr>
          <a:xfrm>
            <a:off x="8459747" y="4854601"/>
            <a:ext cx="1156932" cy="118135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24AEE52-8C2C-4C02-AB81-DA6E36BB3153}"/>
              </a:ext>
            </a:extLst>
          </p:cNvPr>
          <p:cNvSpPr txBox="1"/>
          <p:nvPr/>
        </p:nvSpPr>
        <p:spPr>
          <a:xfrm>
            <a:off x="915313" y="6040616"/>
            <a:ext cx="1256926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Helvetica Neue Medium"/>
              </a:rPr>
              <a:t>Director of Participation, Partnerships and Communications</a:t>
            </a:r>
          </a:p>
          <a:p>
            <a:pPr algn="ctr"/>
            <a:r>
              <a:rPr lang="en-GB" sz="1100" b="1">
                <a:latin typeface="Helvetica Neue Medium"/>
              </a:rPr>
              <a:t>Kathryn Myers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7488" b="13628"/>
          <a:stretch/>
        </p:blipFill>
        <p:spPr>
          <a:xfrm>
            <a:off x="965082" y="4841568"/>
            <a:ext cx="1122567" cy="11403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61069"/>
            <a:ext cx="10692130" cy="699126"/>
            <a:chOff x="0" y="6861069"/>
            <a:chExt cx="10692130" cy="699126"/>
          </a:xfrm>
        </p:grpSpPr>
        <p:sp>
          <p:nvSpPr>
            <p:cNvPr id="32" name="object 79"/>
            <p:cNvSpPr/>
            <p:nvPr/>
          </p:nvSpPr>
          <p:spPr>
            <a:xfrm>
              <a:off x="0" y="7056005"/>
              <a:ext cx="10692130" cy="504190"/>
            </a:xfrm>
            <a:custGeom>
              <a:avLst/>
              <a:gdLst/>
              <a:ahLst/>
              <a:cxnLst/>
              <a:rect l="l" t="t" r="r" b="b"/>
              <a:pathLst>
                <a:path w="10692130" h="504190">
                  <a:moveTo>
                    <a:pt x="0" y="503999"/>
                  </a:moveTo>
                  <a:lnTo>
                    <a:pt x="10692003" y="50399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4C5A52"/>
            </a:solidFill>
          </p:spPr>
          <p:txBody>
            <a:bodyPr wrap="square" lIns="0" tIns="0" rIns="0" bIns="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37" name="object 80"/>
            <p:cNvSpPr/>
            <p:nvPr/>
          </p:nvSpPr>
          <p:spPr>
            <a:xfrm>
              <a:off x="9641936" y="7242643"/>
              <a:ext cx="787400" cy="140970"/>
            </a:xfrm>
            <a:custGeom>
              <a:avLst/>
              <a:gdLst/>
              <a:ahLst/>
              <a:cxnLst/>
              <a:rect l="l" t="t" r="r" b="b"/>
              <a:pathLst>
                <a:path w="787400" h="140970">
                  <a:moveTo>
                    <a:pt x="71348" y="393"/>
                  </a:moveTo>
                  <a:lnTo>
                    <a:pt x="41362" y="5974"/>
                  </a:lnTo>
                  <a:lnTo>
                    <a:pt x="18929" y="21121"/>
                  </a:lnTo>
                  <a:lnTo>
                    <a:pt x="4868" y="43443"/>
                  </a:lnTo>
                  <a:lnTo>
                    <a:pt x="0" y="70548"/>
                  </a:lnTo>
                  <a:lnTo>
                    <a:pt x="4868" y="97653"/>
                  </a:lnTo>
                  <a:lnTo>
                    <a:pt x="18929" y="119975"/>
                  </a:lnTo>
                  <a:lnTo>
                    <a:pt x="41362" y="135122"/>
                  </a:lnTo>
                  <a:lnTo>
                    <a:pt x="71348" y="140703"/>
                  </a:lnTo>
                  <a:lnTo>
                    <a:pt x="96187" y="136743"/>
                  </a:lnTo>
                  <a:lnTo>
                    <a:pt x="115809" y="125623"/>
                  </a:lnTo>
                  <a:lnTo>
                    <a:pt x="118937" y="121577"/>
                  </a:lnTo>
                  <a:lnTo>
                    <a:pt x="71348" y="121577"/>
                  </a:lnTo>
                  <a:lnTo>
                    <a:pt x="50806" y="117216"/>
                  </a:lnTo>
                  <a:lnTo>
                    <a:pt x="36744" y="105697"/>
                  </a:lnTo>
                  <a:lnTo>
                    <a:pt x="28668" y="89360"/>
                  </a:lnTo>
                  <a:lnTo>
                    <a:pt x="26085" y="70548"/>
                  </a:lnTo>
                  <a:lnTo>
                    <a:pt x="28668" y="51725"/>
                  </a:lnTo>
                  <a:lnTo>
                    <a:pt x="36744" y="35390"/>
                  </a:lnTo>
                  <a:lnTo>
                    <a:pt x="50806" y="23876"/>
                  </a:lnTo>
                  <a:lnTo>
                    <a:pt x="71348" y="19519"/>
                  </a:lnTo>
                  <a:lnTo>
                    <a:pt x="121069" y="19519"/>
                  </a:lnTo>
                  <a:lnTo>
                    <a:pt x="114373" y="12520"/>
                  </a:lnTo>
                  <a:lnTo>
                    <a:pt x="94951" y="3568"/>
                  </a:lnTo>
                  <a:lnTo>
                    <a:pt x="71348" y="393"/>
                  </a:lnTo>
                  <a:close/>
                </a:path>
                <a:path w="787400" h="140970">
                  <a:moveTo>
                    <a:pt x="134772" y="86474"/>
                  </a:moveTo>
                  <a:lnTo>
                    <a:pt x="109308" y="86474"/>
                  </a:lnTo>
                  <a:lnTo>
                    <a:pt x="105760" y="100199"/>
                  </a:lnTo>
                  <a:lnTo>
                    <a:pt x="98234" y="111350"/>
                  </a:lnTo>
                  <a:lnTo>
                    <a:pt x="86756" y="118839"/>
                  </a:lnTo>
                  <a:lnTo>
                    <a:pt x="71348" y="121577"/>
                  </a:lnTo>
                  <a:lnTo>
                    <a:pt x="118937" y="121577"/>
                  </a:lnTo>
                  <a:lnTo>
                    <a:pt x="129057" y="108486"/>
                  </a:lnTo>
                  <a:lnTo>
                    <a:pt x="134772" y="86474"/>
                  </a:lnTo>
                  <a:close/>
                </a:path>
                <a:path w="787400" h="140970">
                  <a:moveTo>
                    <a:pt x="121069" y="19519"/>
                  </a:moveTo>
                  <a:lnTo>
                    <a:pt x="71348" y="19519"/>
                  </a:lnTo>
                  <a:lnTo>
                    <a:pt x="85685" y="21518"/>
                  </a:lnTo>
                  <a:lnTo>
                    <a:pt x="96405" y="27070"/>
                  </a:lnTo>
                  <a:lnTo>
                    <a:pt x="103877" y="35507"/>
                  </a:lnTo>
                  <a:lnTo>
                    <a:pt x="108470" y="46164"/>
                  </a:lnTo>
                  <a:lnTo>
                    <a:pt x="134556" y="46164"/>
                  </a:lnTo>
                  <a:lnTo>
                    <a:pt x="128084" y="26852"/>
                  </a:lnTo>
                  <a:lnTo>
                    <a:pt x="121069" y="19519"/>
                  </a:lnTo>
                  <a:close/>
                </a:path>
                <a:path w="787400" h="140970">
                  <a:moveTo>
                    <a:pt x="239046" y="52565"/>
                  </a:moveTo>
                  <a:lnTo>
                    <a:pt x="196557" y="52565"/>
                  </a:lnTo>
                  <a:lnTo>
                    <a:pt x="204295" y="53074"/>
                  </a:lnTo>
                  <a:lnTo>
                    <a:pt x="211709" y="55044"/>
                  </a:lnTo>
                  <a:lnTo>
                    <a:pt x="217274" y="59144"/>
                  </a:lnTo>
                  <a:lnTo>
                    <a:pt x="219468" y="66040"/>
                  </a:lnTo>
                  <a:lnTo>
                    <a:pt x="216749" y="73275"/>
                  </a:lnTo>
                  <a:lnTo>
                    <a:pt x="209449" y="76830"/>
                  </a:lnTo>
                  <a:lnTo>
                    <a:pt x="198857" y="78511"/>
                  </a:lnTo>
                  <a:lnTo>
                    <a:pt x="186258" y="80124"/>
                  </a:lnTo>
                  <a:lnTo>
                    <a:pt x="170931" y="82367"/>
                  </a:lnTo>
                  <a:lnTo>
                    <a:pt x="157248" y="87098"/>
                  </a:lnTo>
                  <a:lnTo>
                    <a:pt x="147417" y="96088"/>
                  </a:lnTo>
                  <a:lnTo>
                    <a:pt x="143649" y="111112"/>
                  </a:lnTo>
                  <a:lnTo>
                    <a:pt x="146768" y="123866"/>
                  </a:lnTo>
                  <a:lnTo>
                    <a:pt x="155125" y="132956"/>
                  </a:lnTo>
                  <a:lnTo>
                    <a:pt x="167218" y="138397"/>
                  </a:lnTo>
                  <a:lnTo>
                    <a:pt x="181546" y="140208"/>
                  </a:lnTo>
                  <a:lnTo>
                    <a:pt x="191697" y="139501"/>
                  </a:lnTo>
                  <a:lnTo>
                    <a:pt x="202010" y="137312"/>
                  </a:lnTo>
                  <a:lnTo>
                    <a:pt x="211684" y="133532"/>
                  </a:lnTo>
                  <a:lnTo>
                    <a:pt x="219913" y="128054"/>
                  </a:lnTo>
                  <a:lnTo>
                    <a:pt x="254190" y="128054"/>
                  </a:lnTo>
                  <a:lnTo>
                    <a:pt x="254190" y="122847"/>
                  </a:lnTo>
                  <a:lnTo>
                    <a:pt x="190563" y="122847"/>
                  </a:lnTo>
                  <a:lnTo>
                    <a:pt x="183425" y="122247"/>
                  </a:lnTo>
                  <a:lnTo>
                    <a:pt x="176091" y="120189"/>
                  </a:lnTo>
                  <a:lnTo>
                    <a:pt x="170368" y="116289"/>
                  </a:lnTo>
                  <a:lnTo>
                    <a:pt x="168059" y="110159"/>
                  </a:lnTo>
                  <a:lnTo>
                    <a:pt x="169695" y="102912"/>
                  </a:lnTo>
                  <a:lnTo>
                    <a:pt x="204189" y="91617"/>
                  </a:lnTo>
                  <a:lnTo>
                    <a:pt x="211631" y="90182"/>
                  </a:lnTo>
                  <a:lnTo>
                    <a:pt x="217970" y="87630"/>
                  </a:lnTo>
                  <a:lnTo>
                    <a:pt x="242404" y="87630"/>
                  </a:lnTo>
                  <a:lnTo>
                    <a:pt x="242404" y="64109"/>
                  </a:lnTo>
                  <a:lnTo>
                    <a:pt x="239046" y="52565"/>
                  </a:lnTo>
                  <a:close/>
                </a:path>
                <a:path w="787400" h="140970">
                  <a:moveTo>
                    <a:pt x="254190" y="128054"/>
                  </a:moveTo>
                  <a:lnTo>
                    <a:pt x="219913" y="128054"/>
                  </a:lnTo>
                  <a:lnTo>
                    <a:pt x="221818" y="137109"/>
                  </a:lnTo>
                  <a:lnTo>
                    <a:pt x="228904" y="140208"/>
                  </a:lnTo>
                  <a:lnTo>
                    <a:pt x="242824" y="140208"/>
                  </a:lnTo>
                  <a:lnTo>
                    <a:pt x="250532" y="138836"/>
                  </a:lnTo>
                  <a:lnTo>
                    <a:pt x="254190" y="137680"/>
                  </a:lnTo>
                  <a:lnTo>
                    <a:pt x="254190" y="128054"/>
                  </a:lnTo>
                  <a:close/>
                </a:path>
                <a:path w="787400" h="140970">
                  <a:moveTo>
                    <a:pt x="242404" y="87630"/>
                  </a:moveTo>
                  <a:lnTo>
                    <a:pt x="217970" y="87630"/>
                  </a:lnTo>
                  <a:lnTo>
                    <a:pt x="217970" y="103987"/>
                  </a:lnTo>
                  <a:lnTo>
                    <a:pt x="215195" y="112779"/>
                  </a:lnTo>
                  <a:lnTo>
                    <a:pt x="208286" y="118613"/>
                  </a:lnTo>
                  <a:lnTo>
                    <a:pt x="199367" y="121848"/>
                  </a:lnTo>
                  <a:lnTo>
                    <a:pt x="190563" y="122847"/>
                  </a:lnTo>
                  <a:lnTo>
                    <a:pt x="243700" y="122847"/>
                  </a:lnTo>
                  <a:lnTo>
                    <a:pt x="242404" y="120764"/>
                  </a:lnTo>
                  <a:lnTo>
                    <a:pt x="242404" y="87630"/>
                  </a:lnTo>
                  <a:close/>
                </a:path>
                <a:path w="787400" h="140970">
                  <a:moveTo>
                    <a:pt x="254190" y="122491"/>
                  </a:moveTo>
                  <a:lnTo>
                    <a:pt x="251599" y="122847"/>
                  </a:lnTo>
                  <a:lnTo>
                    <a:pt x="254190" y="122847"/>
                  </a:lnTo>
                  <a:lnTo>
                    <a:pt x="254190" y="122491"/>
                  </a:lnTo>
                  <a:close/>
                </a:path>
                <a:path w="787400" h="140970">
                  <a:moveTo>
                    <a:pt x="198031" y="35242"/>
                  </a:moveTo>
                  <a:lnTo>
                    <a:pt x="180115" y="36814"/>
                  </a:lnTo>
                  <a:lnTo>
                    <a:pt x="164361" y="42195"/>
                  </a:lnTo>
                  <a:lnTo>
                    <a:pt x="152862" y="52387"/>
                  </a:lnTo>
                  <a:lnTo>
                    <a:pt x="147713" y="68389"/>
                  </a:lnTo>
                  <a:lnTo>
                    <a:pt x="172135" y="68389"/>
                  </a:lnTo>
                  <a:lnTo>
                    <a:pt x="174472" y="61368"/>
                  </a:lnTo>
                  <a:lnTo>
                    <a:pt x="179603" y="56434"/>
                  </a:lnTo>
                  <a:lnTo>
                    <a:pt x="187105" y="53521"/>
                  </a:lnTo>
                  <a:lnTo>
                    <a:pt x="196557" y="52565"/>
                  </a:lnTo>
                  <a:lnTo>
                    <a:pt x="239046" y="52565"/>
                  </a:lnTo>
                  <a:lnTo>
                    <a:pt x="238518" y="50748"/>
                  </a:lnTo>
                  <a:lnTo>
                    <a:pt x="228342" y="41808"/>
                  </a:lnTo>
                  <a:lnTo>
                    <a:pt x="214104" y="36802"/>
                  </a:lnTo>
                  <a:lnTo>
                    <a:pt x="198031" y="35242"/>
                  </a:lnTo>
                  <a:close/>
                </a:path>
                <a:path w="787400" h="140970">
                  <a:moveTo>
                    <a:pt x="294030" y="37947"/>
                  </a:moveTo>
                  <a:lnTo>
                    <a:pt x="270916" y="37947"/>
                  </a:lnTo>
                  <a:lnTo>
                    <a:pt x="270916" y="137490"/>
                  </a:lnTo>
                  <a:lnTo>
                    <a:pt x="295338" y="137490"/>
                  </a:lnTo>
                  <a:lnTo>
                    <a:pt x="295338" y="78397"/>
                  </a:lnTo>
                  <a:lnTo>
                    <a:pt x="297341" y="67363"/>
                  </a:lnTo>
                  <a:lnTo>
                    <a:pt x="302694" y="59261"/>
                  </a:lnTo>
                  <a:lnTo>
                    <a:pt x="310415" y="54269"/>
                  </a:lnTo>
                  <a:lnTo>
                    <a:pt x="319519" y="52565"/>
                  </a:lnTo>
                  <a:lnTo>
                    <a:pt x="428554" y="52565"/>
                  </a:lnTo>
                  <a:lnTo>
                    <a:pt x="428012" y="51790"/>
                  </a:lnTo>
                  <a:lnTo>
                    <a:pt x="294030" y="51790"/>
                  </a:lnTo>
                  <a:lnTo>
                    <a:pt x="294030" y="37947"/>
                  </a:lnTo>
                  <a:close/>
                </a:path>
                <a:path w="787400" h="140970">
                  <a:moveTo>
                    <a:pt x="386994" y="52565"/>
                  </a:moveTo>
                  <a:lnTo>
                    <a:pt x="319519" y="52565"/>
                  </a:lnTo>
                  <a:lnTo>
                    <a:pt x="328798" y="53925"/>
                  </a:lnTo>
                  <a:lnTo>
                    <a:pt x="334811" y="57940"/>
                  </a:lnTo>
                  <a:lnTo>
                    <a:pt x="338055" y="64513"/>
                  </a:lnTo>
                  <a:lnTo>
                    <a:pt x="339026" y="73545"/>
                  </a:lnTo>
                  <a:lnTo>
                    <a:pt x="339026" y="137490"/>
                  </a:lnTo>
                  <a:lnTo>
                    <a:pt x="363448" y="137490"/>
                  </a:lnTo>
                  <a:lnTo>
                    <a:pt x="363542" y="78397"/>
                  </a:lnTo>
                  <a:lnTo>
                    <a:pt x="364809" y="67931"/>
                  </a:lnTo>
                  <a:lnTo>
                    <a:pt x="369039" y="59572"/>
                  </a:lnTo>
                  <a:lnTo>
                    <a:pt x="376360" y="54361"/>
                  </a:lnTo>
                  <a:lnTo>
                    <a:pt x="386994" y="52565"/>
                  </a:lnTo>
                  <a:close/>
                </a:path>
                <a:path w="787400" h="140970">
                  <a:moveTo>
                    <a:pt x="428554" y="52565"/>
                  </a:moveTo>
                  <a:lnTo>
                    <a:pt x="386994" y="52565"/>
                  </a:lnTo>
                  <a:lnTo>
                    <a:pt x="398189" y="54526"/>
                  </a:lnTo>
                  <a:lnTo>
                    <a:pt x="404233" y="60028"/>
                  </a:lnTo>
                  <a:lnTo>
                    <a:pt x="406702" y="68494"/>
                  </a:lnTo>
                  <a:lnTo>
                    <a:pt x="407133" y="78397"/>
                  </a:lnTo>
                  <a:lnTo>
                    <a:pt x="407174" y="137490"/>
                  </a:lnTo>
                  <a:lnTo>
                    <a:pt x="431558" y="137490"/>
                  </a:lnTo>
                  <a:lnTo>
                    <a:pt x="431516" y="68494"/>
                  </a:lnTo>
                  <a:lnTo>
                    <a:pt x="429052" y="53276"/>
                  </a:lnTo>
                  <a:lnTo>
                    <a:pt x="428554" y="52565"/>
                  </a:lnTo>
                  <a:close/>
                </a:path>
                <a:path w="787400" h="140970">
                  <a:moveTo>
                    <a:pt x="328739" y="35242"/>
                  </a:moveTo>
                  <a:lnTo>
                    <a:pt x="317032" y="36447"/>
                  </a:lnTo>
                  <a:lnTo>
                    <a:pt x="307854" y="39835"/>
                  </a:lnTo>
                  <a:lnTo>
                    <a:pt x="300600" y="45063"/>
                  </a:lnTo>
                  <a:lnTo>
                    <a:pt x="294665" y="51790"/>
                  </a:lnTo>
                  <a:lnTo>
                    <a:pt x="359791" y="51790"/>
                  </a:lnTo>
                  <a:lnTo>
                    <a:pt x="354758" y="44409"/>
                  </a:lnTo>
                  <a:lnTo>
                    <a:pt x="347479" y="39254"/>
                  </a:lnTo>
                  <a:lnTo>
                    <a:pt x="338593" y="36229"/>
                  </a:lnTo>
                  <a:lnTo>
                    <a:pt x="328739" y="35242"/>
                  </a:lnTo>
                  <a:close/>
                </a:path>
                <a:path w="787400" h="140970">
                  <a:moveTo>
                    <a:pt x="394500" y="35242"/>
                  </a:moveTo>
                  <a:lnTo>
                    <a:pt x="383454" y="36394"/>
                  </a:lnTo>
                  <a:lnTo>
                    <a:pt x="374183" y="39692"/>
                  </a:lnTo>
                  <a:lnTo>
                    <a:pt x="366393" y="44902"/>
                  </a:lnTo>
                  <a:lnTo>
                    <a:pt x="359791" y="51790"/>
                  </a:lnTo>
                  <a:lnTo>
                    <a:pt x="428012" y="51790"/>
                  </a:lnTo>
                  <a:lnTo>
                    <a:pt x="421787" y="42894"/>
                  </a:lnTo>
                  <a:lnTo>
                    <a:pt x="410143" y="37064"/>
                  </a:lnTo>
                  <a:lnTo>
                    <a:pt x="394500" y="35242"/>
                  </a:lnTo>
                  <a:close/>
                </a:path>
                <a:path w="787400" h="140970">
                  <a:moveTo>
                    <a:pt x="492810" y="35242"/>
                  </a:moveTo>
                  <a:lnTo>
                    <a:pt x="475091" y="38271"/>
                  </a:lnTo>
                  <a:lnTo>
                    <a:pt x="459733" y="47636"/>
                  </a:lnTo>
                  <a:lnTo>
                    <a:pt x="448919" y="63751"/>
                  </a:lnTo>
                  <a:lnTo>
                    <a:pt x="444830" y="87033"/>
                  </a:lnTo>
                  <a:lnTo>
                    <a:pt x="448018" y="107937"/>
                  </a:lnTo>
                  <a:lnTo>
                    <a:pt x="457652" y="124817"/>
                  </a:lnTo>
                  <a:lnTo>
                    <a:pt x="473832" y="136098"/>
                  </a:lnTo>
                  <a:lnTo>
                    <a:pt x="496658" y="140208"/>
                  </a:lnTo>
                  <a:lnTo>
                    <a:pt x="506992" y="139276"/>
                  </a:lnTo>
                  <a:lnTo>
                    <a:pt x="516612" y="136375"/>
                  </a:lnTo>
                  <a:lnTo>
                    <a:pt x="524824" y="131346"/>
                  </a:lnTo>
                  <a:lnTo>
                    <a:pt x="530936" y="124028"/>
                  </a:lnTo>
                  <a:lnTo>
                    <a:pt x="554482" y="124028"/>
                  </a:lnTo>
                  <a:lnTo>
                    <a:pt x="554482" y="122847"/>
                  </a:lnTo>
                  <a:lnTo>
                    <a:pt x="499872" y="122847"/>
                  </a:lnTo>
                  <a:lnTo>
                    <a:pt x="486147" y="119934"/>
                  </a:lnTo>
                  <a:lnTo>
                    <a:pt x="476619" y="112239"/>
                  </a:lnTo>
                  <a:lnTo>
                    <a:pt x="471066" y="101330"/>
                  </a:lnTo>
                  <a:lnTo>
                    <a:pt x="469265" y="88773"/>
                  </a:lnTo>
                  <a:lnTo>
                    <a:pt x="470887" y="75561"/>
                  </a:lnTo>
                  <a:lnTo>
                    <a:pt x="476180" y="63954"/>
                  </a:lnTo>
                  <a:lnTo>
                    <a:pt x="485777" y="55704"/>
                  </a:lnTo>
                  <a:lnTo>
                    <a:pt x="500316" y="52565"/>
                  </a:lnTo>
                  <a:lnTo>
                    <a:pt x="554482" y="52565"/>
                  </a:lnTo>
                  <a:lnTo>
                    <a:pt x="554482" y="50850"/>
                  </a:lnTo>
                  <a:lnTo>
                    <a:pt x="529666" y="50850"/>
                  </a:lnTo>
                  <a:lnTo>
                    <a:pt x="522700" y="43777"/>
                  </a:lnTo>
                  <a:lnTo>
                    <a:pt x="513648" y="38927"/>
                  </a:lnTo>
                  <a:lnTo>
                    <a:pt x="503391" y="36136"/>
                  </a:lnTo>
                  <a:lnTo>
                    <a:pt x="492810" y="35242"/>
                  </a:lnTo>
                  <a:close/>
                </a:path>
                <a:path w="787400" h="140970">
                  <a:moveTo>
                    <a:pt x="554482" y="124028"/>
                  </a:moveTo>
                  <a:lnTo>
                    <a:pt x="531368" y="124028"/>
                  </a:lnTo>
                  <a:lnTo>
                    <a:pt x="531368" y="137490"/>
                  </a:lnTo>
                  <a:lnTo>
                    <a:pt x="554482" y="137490"/>
                  </a:lnTo>
                  <a:lnTo>
                    <a:pt x="554482" y="124028"/>
                  </a:lnTo>
                  <a:close/>
                </a:path>
                <a:path w="787400" h="140970">
                  <a:moveTo>
                    <a:pt x="554482" y="52565"/>
                  </a:moveTo>
                  <a:lnTo>
                    <a:pt x="500316" y="52565"/>
                  </a:lnTo>
                  <a:lnTo>
                    <a:pt x="513057" y="54954"/>
                  </a:lnTo>
                  <a:lnTo>
                    <a:pt x="522698" y="61858"/>
                  </a:lnTo>
                  <a:lnTo>
                    <a:pt x="528803" y="72882"/>
                  </a:lnTo>
                  <a:lnTo>
                    <a:pt x="530936" y="87630"/>
                  </a:lnTo>
                  <a:lnTo>
                    <a:pt x="529154" y="100435"/>
                  </a:lnTo>
                  <a:lnTo>
                    <a:pt x="523595" y="111729"/>
                  </a:lnTo>
                  <a:lnTo>
                    <a:pt x="513941" y="119778"/>
                  </a:lnTo>
                  <a:lnTo>
                    <a:pt x="499872" y="122847"/>
                  </a:lnTo>
                  <a:lnTo>
                    <a:pt x="554482" y="122847"/>
                  </a:lnTo>
                  <a:lnTo>
                    <a:pt x="554482" y="52565"/>
                  </a:lnTo>
                  <a:close/>
                </a:path>
                <a:path w="787400" h="140970">
                  <a:moveTo>
                    <a:pt x="554482" y="0"/>
                  </a:moveTo>
                  <a:lnTo>
                    <a:pt x="530098" y="0"/>
                  </a:lnTo>
                  <a:lnTo>
                    <a:pt x="530098" y="50850"/>
                  </a:lnTo>
                  <a:lnTo>
                    <a:pt x="554482" y="50850"/>
                  </a:lnTo>
                  <a:lnTo>
                    <a:pt x="554482" y="0"/>
                  </a:lnTo>
                  <a:close/>
                </a:path>
                <a:path w="787400" h="140970">
                  <a:moveTo>
                    <a:pt x="622731" y="35242"/>
                  </a:moveTo>
                  <a:lnTo>
                    <a:pt x="600436" y="39476"/>
                  </a:lnTo>
                  <a:lnTo>
                    <a:pt x="583569" y="50915"/>
                  </a:lnTo>
                  <a:lnTo>
                    <a:pt x="572891" y="67662"/>
                  </a:lnTo>
                  <a:lnTo>
                    <a:pt x="569163" y="87820"/>
                  </a:lnTo>
                  <a:lnTo>
                    <a:pt x="572751" y="108918"/>
                  </a:lnTo>
                  <a:lnTo>
                    <a:pt x="583249" y="125491"/>
                  </a:lnTo>
                  <a:lnTo>
                    <a:pt x="600254" y="136326"/>
                  </a:lnTo>
                  <a:lnTo>
                    <a:pt x="623366" y="140208"/>
                  </a:lnTo>
                  <a:lnTo>
                    <a:pt x="640650" y="137969"/>
                  </a:lnTo>
                  <a:lnTo>
                    <a:pt x="655496" y="131413"/>
                  </a:lnTo>
                  <a:lnTo>
                    <a:pt x="664607" y="122847"/>
                  </a:lnTo>
                  <a:lnTo>
                    <a:pt x="623366" y="122847"/>
                  </a:lnTo>
                  <a:lnTo>
                    <a:pt x="610135" y="120438"/>
                  </a:lnTo>
                  <a:lnTo>
                    <a:pt x="600851" y="113971"/>
                  </a:lnTo>
                  <a:lnTo>
                    <a:pt x="595379" y="104582"/>
                  </a:lnTo>
                  <a:lnTo>
                    <a:pt x="593585" y="93408"/>
                  </a:lnTo>
                  <a:lnTo>
                    <a:pt x="674992" y="93408"/>
                  </a:lnTo>
                  <a:lnTo>
                    <a:pt x="673971" y="78943"/>
                  </a:lnTo>
                  <a:lnTo>
                    <a:pt x="593585" y="78943"/>
                  </a:lnTo>
                  <a:lnTo>
                    <a:pt x="596044" y="68563"/>
                  </a:lnTo>
                  <a:lnTo>
                    <a:pt x="602067" y="60191"/>
                  </a:lnTo>
                  <a:lnTo>
                    <a:pt x="611135" y="54600"/>
                  </a:lnTo>
                  <a:lnTo>
                    <a:pt x="622731" y="52565"/>
                  </a:lnTo>
                  <a:lnTo>
                    <a:pt x="662744" y="52565"/>
                  </a:lnTo>
                  <a:lnTo>
                    <a:pt x="646201" y="40130"/>
                  </a:lnTo>
                  <a:lnTo>
                    <a:pt x="622731" y="35242"/>
                  </a:lnTo>
                  <a:close/>
                </a:path>
                <a:path w="787400" h="140970">
                  <a:moveTo>
                    <a:pt x="673481" y="106311"/>
                  </a:moveTo>
                  <a:lnTo>
                    <a:pt x="650367" y="106311"/>
                  </a:lnTo>
                  <a:lnTo>
                    <a:pt x="646330" y="113519"/>
                  </a:lnTo>
                  <a:lnTo>
                    <a:pt x="640562" y="118689"/>
                  </a:lnTo>
                  <a:lnTo>
                    <a:pt x="632946" y="121804"/>
                  </a:lnTo>
                  <a:lnTo>
                    <a:pt x="623366" y="122847"/>
                  </a:lnTo>
                  <a:lnTo>
                    <a:pt x="664607" y="122847"/>
                  </a:lnTo>
                  <a:lnTo>
                    <a:pt x="666806" y="120780"/>
                  </a:lnTo>
                  <a:lnTo>
                    <a:pt x="673481" y="106311"/>
                  </a:lnTo>
                  <a:close/>
                </a:path>
                <a:path w="787400" h="140970">
                  <a:moveTo>
                    <a:pt x="662744" y="52565"/>
                  </a:moveTo>
                  <a:lnTo>
                    <a:pt x="622731" y="52565"/>
                  </a:lnTo>
                  <a:lnTo>
                    <a:pt x="633934" y="54734"/>
                  </a:lnTo>
                  <a:lnTo>
                    <a:pt x="642532" y="60548"/>
                  </a:lnTo>
                  <a:lnTo>
                    <a:pt x="648190" y="68965"/>
                  </a:lnTo>
                  <a:lnTo>
                    <a:pt x="650570" y="78943"/>
                  </a:lnTo>
                  <a:lnTo>
                    <a:pt x="673971" y="78943"/>
                  </a:lnTo>
                  <a:lnTo>
                    <a:pt x="673461" y="71718"/>
                  </a:lnTo>
                  <a:lnTo>
                    <a:pt x="663487" y="53124"/>
                  </a:lnTo>
                  <a:lnTo>
                    <a:pt x="662744" y="52565"/>
                  </a:lnTo>
                  <a:close/>
                </a:path>
                <a:path w="787400" h="140970">
                  <a:moveTo>
                    <a:pt x="713117" y="37947"/>
                  </a:moveTo>
                  <a:lnTo>
                    <a:pt x="689965" y="37947"/>
                  </a:lnTo>
                  <a:lnTo>
                    <a:pt x="689965" y="137490"/>
                  </a:lnTo>
                  <a:lnTo>
                    <a:pt x="714387" y="137490"/>
                  </a:lnTo>
                  <a:lnTo>
                    <a:pt x="714387" y="78765"/>
                  </a:lnTo>
                  <a:lnTo>
                    <a:pt x="716287" y="68488"/>
                  </a:lnTo>
                  <a:lnTo>
                    <a:pt x="721687" y="60169"/>
                  </a:lnTo>
                  <a:lnTo>
                    <a:pt x="730139" y="54598"/>
                  </a:lnTo>
                  <a:lnTo>
                    <a:pt x="739055" y="52959"/>
                  </a:lnTo>
                  <a:lnTo>
                    <a:pt x="713549" y="52959"/>
                  </a:lnTo>
                  <a:lnTo>
                    <a:pt x="713117" y="52565"/>
                  </a:lnTo>
                  <a:lnTo>
                    <a:pt x="713117" y="37947"/>
                  </a:lnTo>
                  <a:close/>
                </a:path>
                <a:path w="787400" h="140970">
                  <a:moveTo>
                    <a:pt x="783091" y="52565"/>
                  </a:moveTo>
                  <a:lnTo>
                    <a:pt x="741197" y="52565"/>
                  </a:lnTo>
                  <a:lnTo>
                    <a:pt x="750566" y="53862"/>
                  </a:lnTo>
                  <a:lnTo>
                    <a:pt x="757227" y="57885"/>
                  </a:lnTo>
                  <a:lnTo>
                    <a:pt x="761274" y="64829"/>
                  </a:lnTo>
                  <a:lnTo>
                    <a:pt x="762800" y="74891"/>
                  </a:lnTo>
                  <a:lnTo>
                    <a:pt x="762800" y="137490"/>
                  </a:lnTo>
                  <a:lnTo>
                    <a:pt x="787222" y="137490"/>
                  </a:lnTo>
                  <a:lnTo>
                    <a:pt x="787096" y="68488"/>
                  </a:lnTo>
                  <a:lnTo>
                    <a:pt x="784470" y="54428"/>
                  </a:lnTo>
                  <a:lnTo>
                    <a:pt x="783091" y="52565"/>
                  </a:lnTo>
                  <a:close/>
                </a:path>
                <a:path w="787400" h="140970">
                  <a:moveTo>
                    <a:pt x="748030" y="35242"/>
                  </a:moveTo>
                  <a:lnTo>
                    <a:pt x="737531" y="36465"/>
                  </a:lnTo>
                  <a:lnTo>
                    <a:pt x="728065" y="39981"/>
                  </a:lnTo>
                  <a:lnTo>
                    <a:pt x="719962" y="45556"/>
                  </a:lnTo>
                  <a:lnTo>
                    <a:pt x="713549" y="52959"/>
                  </a:lnTo>
                  <a:lnTo>
                    <a:pt x="739055" y="52959"/>
                  </a:lnTo>
                  <a:lnTo>
                    <a:pt x="741197" y="52565"/>
                  </a:lnTo>
                  <a:lnTo>
                    <a:pt x="783091" y="52565"/>
                  </a:lnTo>
                  <a:lnTo>
                    <a:pt x="776617" y="43816"/>
                  </a:lnTo>
                  <a:lnTo>
                    <a:pt x="764269" y="37397"/>
                  </a:lnTo>
                  <a:lnTo>
                    <a:pt x="748030" y="35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38" name="object 81"/>
            <p:cNvSpPr/>
            <p:nvPr/>
          </p:nvSpPr>
          <p:spPr>
            <a:xfrm>
              <a:off x="9465400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2" y="0"/>
                  </a:moveTo>
                  <a:lnTo>
                    <a:pt x="5391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078" y="51028"/>
                  </a:lnTo>
                  <a:lnTo>
                    <a:pt x="60350" y="45885"/>
                  </a:lnTo>
                  <a:lnTo>
                    <a:pt x="37553" y="45885"/>
                  </a:lnTo>
                  <a:lnTo>
                    <a:pt x="37211" y="40106"/>
                  </a:lnTo>
                  <a:lnTo>
                    <a:pt x="102616" y="40106"/>
                  </a:lnTo>
                  <a:lnTo>
                    <a:pt x="100329" y="17915"/>
                  </a:lnTo>
                  <a:lnTo>
                    <a:pt x="95899" y="6407"/>
                  </a:lnTo>
                  <a:lnTo>
                    <a:pt x="86022" y="1880"/>
                  </a:lnTo>
                  <a:lnTo>
                    <a:pt x="67398" y="635"/>
                  </a:lnTo>
                  <a:lnTo>
                    <a:pt x="41448" y="49"/>
                  </a:lnTo>
                  <a:lnTo>
                    <a:pt x="19992" y="0"/>
                  </a:lnTo>
                  <a:close/>
                </a:path>
                <a:path w="102870" h="57784">
                  <a:moveTo>
                    <a:pt x="48933" y="43967"/>
                  </a:moveTo>
                  <a:lnTo>
                    <a:pt x="37553" y="45885"/>
                  </a:lnTo>
                  <a:lnTo>
                    <a:pt x="60350" y="45885"/>
                  </a:lnTo>
                  <a:lnTo>
                    <a:pt x="48933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40" name="object 82"/>
            <p:cNvSpPr/>
            <p:nvPr/>
          </p:nvSpPr>
          <p:spPr>
            <a:xfrm>
              <a:off x="9498048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155" y="11531"/>
                  </a:moveTo>
                  <a:lnTo>
                    <a:pt x="65074" y="11531"/>
                  </a:lnTo>
                  <a:lnTo>
                    <a:pt x="65379" y="17335"/>
                  </a:lnTo>
                  <a:lnTo>
                    <a:pt x="0" y="17335"/>
                  </a:lnTo>
                  <a:lnTo>
                    <a:pt x="16578" y="55561"/>
                  </a:lnTo>
                  <a:lnTo>
                    <a:pt x="61167" y="57403"/>
                  </a:lnTo>
                  <a:lnTo>
                    <a:pt x="82623" y="57451"/>
                  </a:lnTo>
                  <a:lnTo>
                    <a:pt x="97224" y="57257"/>
                  </a:lnTo>
                  <a:lnTo>
                    <a:pt x="102616" y="57124"/>
                  </a:lnTo>
                  <a:lnTo>
                    <a:pt x="102616" y="17018"/>
                  </a:lnTo>
                  <a:lnTo>
                    <a:pt x="91155" y="11531"/>
                  </a:lnTo>
                  <a:close/>
                </a:path>
                <a:path w="102870" h="57784">
                  <a:moveTo>
                    <a:pt x="67068" y="0"/>
                  </a:moveTo>
                  <a:lnTo>
                    <a:pt x="37896" y="0"/>
                  </a:lnTo>
                  <a:lnTo>
                    <a:pt x="32537" y="6413"/>
                  </a:lnTo>
                  <a:lnTo>
                    <a:pt x="42252" y="11531"/>
                  </a:lnTo>
                  <a:lnTo>
                    <a:pt x="53644" y="13474"/>
                  </a:lnTo>
                  <a:lnTo>
                    <a:pt x="65074" y="11531"/>
                  </a:lnTo>
                  <a:lnTo>
                    <a:pt x="91155" y="11531"/>
                  </a:lnTo>
                  <a:lnTo>
                    <a:pt x="67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47" name="object 83"/>
            <p:cNvSpPr/>
            <p:nvPr/>
          </p:nvSpPr>
          <p:spPr>
            <a:xfrm>
              <a:off x="9465400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7"/>
                  </a:lnTo>
                  <a:lnTo>
                    <a:pt x="0" y="57149"/>
                  </a:lnTo>
                  <a:lnTo>
                    <a:pt x="5391" y="57278"/>
                  </a:lnTo>
                  <a:lnTo>
                    <a:pt x="19992" y="57464"/>
                  </a:lnTo>
                  <a:lnTo>
                    <a:pt x="41448" y="57407"/>
                  </a:lnTo>
                  <a:lnTo>
                    <a:pt x="86022" y="55554"/>
                  </a:lnTo>
                  <a:lnTo>
                    <a:pt x="102616" y="17360"/>
                  </a:lnTo>
                  <a:lnTo>
                    <a:pt x="37211" y="17360"/>
                  </a:lnTo>
                  <a:lnTo>
                    <a:pt x="37553" y="11582"/>
                  </a:lnTo>
                  <a:lnTo>
                    <a:pt x="60350" y="11582"/>
                  </a:lnTo>
                  <a:lnTo>
                    <a:pt x="70078" y="6438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50" y="11582"/>
                  </a:moveTo>
                  <a:lnTo>
                    <a:pt x="37553" y="11582"/>
                  </a:lnTo>
                  <a:lnTo>
                    <a:pt x="48933" y="13487"/>
                  </a:lnTo>
                  <a:lnTo>
                    <a:pt x="60350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48" name="object 84"/>
            <p:cNvSpPr/>
            <p:nvPr/>
          </p:nvSpPr>
          <p:spPr>
            <a:xfrm>
              <a:off x="9498048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23" y="0"/>
                  </a:moveTo>
                  <a:lnTo>
                    <a:pt x="35217" y="635"/>
                  </a:lnTo>
                  <a:lnTo>
                    <a:pt x="0" y="40132"/>
                  </a:lnTo>
                  <a:lnTo>
                    <a:pt x="65379" y="40132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896" y="57442"/>
                  </a:lnTo>
                  <a:lnTo>
                    <a:pt x="67068" y="57442"/>
                  </a:lnTo>
                  <a:lnTo>
                    <a:pt x="91209" y="45885"/>
                  </a:lnTo>
                  <a:lnTo>
                    <a:pt x="65074" y="45885"/>
                  </a:lnTo>
                  <a:lnTo>
                    <a:pt x="53644" y="43967"/>
                  </a:lnTo>
                  <a:lnTo>
                    <a:pt x="95214" y="43967"/>
                  </a:lnTo>
                  <a:lnTo>
                    <a:pt x="102616" y="40424"/>
                  </a:lnTo>
                  <a:lnTo>
                    <a:pt x="102616" y="317"/>
                  </a:lnTo>
                  <a:lnTo>
                    <a:pt x="97224" y="188"/>
                  </a:lnTo>
                  <a:lnTo>
                    <a:pt x="82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49" name="object 85"/>
            <p:cNvSpPr/>
            <p:nvPr/>
          </p:nvSpPr>
          <p:spPr>
            <a:xfrm>
              <a:off x="9351747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53" y="0"/>
                  </a:moveTo>
                  <a:lnTo>
                    <a:pt x="35242" y="635"/>
                  </a:lnTo>
                  <a:lnTo>
                    <a:pt x="0" y="40106"/>
                  </a:lnTo>
                  <a:lnTo>
                    <a:pt x="65404" y="40106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909" y="57442"/>
                  </a:lnTo>
                  <a:lnTo>
                    <a:pt x="67081" y="57442"/>
                  </a:lnTo>
                  <a:lnTo>
                    <a:pt x="91230" y="45885"/>
                  </a:lnTo>
                  <a:lnTo>
                    <a:pt x="65074" y="45885"/>
                  </a:lnTo>
                  <a:lnTo>
                    <a:pt x="53682" y="43967"/>
                  </a:lnTo>
                  <a:lnTo>
                    <a:pt x="95237" y="43967"/>
                  </a:lnTo>
                  <a:lnTo>
                    <a:pt x="102641" y="40424"/>
                  </a:lnTo>
                  <a:lnTo>
                    <a:pt x="102641" y="317"/>
                  </a:lnTo>
                  <a:lnTo>
                    <a:pt x="97252" y="188"/>
                  </a:lnTo>
                  <a:lnTo>
                    <a:pt x="82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0" name="object 86"/>
            <p:cNvSpPr/>
            <p:nvPr/>
          </p:nvSpPr>
          <p:spPr>
            <a:xfrm>
              <a:off x="9319117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8"/>
                  </a:lnTo>
                  <a:lnTo>
                    <a:pt x="0" y="57124"/>
                  </a:lnTo>
                  <a:lnTo>
                    <a:pt x="5392" y="57257"/>
                  </a:lnTo>
                  <a:lnTo>
                    <a:pt x="19997" y="57451"/>
                  </a:lnTo>
                  <a:lnTo>
                    <a:pt x="41453" y="57403"/>
                  </a:lnTo>
                  <a:lnTo>
                    <a:pt x="86022" y="55561"/>
                  </a:lnTo>
                  <a:lnTo>
                    <a:pt x="102616" y="17335"/>
                  </a:lnTo>
                  <a:lnTo>
                    <a:pt x="37223" y="17335"/>
                  </a:lnTo>
                  <a:lnTo>
                    <a:pt x="37553" y="11531"/>
                  </a:lnTo>
                  <a:lnTo>
                    <a:pt x="60375" y="11531"/>
                  </a:lnTo>
                  <a:lnTo>
                    <a:pt x="70116" y="6413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75" y="11531"/>
                  </a:moveTo>
                  <a:lnTo>
                    <a:pt x="37553" y="11531"/>
                  </a:lnTo>
                  <a:lnTo>
                    <a:pt x="48971" y="13474"/>
                  </a:lnTo>
                  <a:lnTo>
                    <a:pt x="60375" y="11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1" name="object 87"/>
            <p:cNvSpPr/>
            <p:nvPr/>
          </p:nvSpPr>
          <p:spPr>
            <a:xfrm>
              <a:off x="9351747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283" y="11582"/>
                  </a:moveTo>
                  <a:lnTo>
                    <a:pt x="65074" y="11582"/>
                  </a:lnTo>
                  <a:lnTo>
                    <a:pt x="65404" y="17360"/>
                  </a:lnTo>
                  <a:lnTo>
                    <a:pt x="0" y="17360"/>
                  </a:lnTo>
                  <a:lnTo>
                    <a:pt x="16603" y="55554"/>
                  </a:lnTo>
                  <a:lnTo>
                    <a:pt x="61198" y="57407"/>
                  </a:lnTo>
                  <a:lnTo>
                    <a:pt x="82653" y="57464"/>
                  </a:lnTo>
                  <a:lnTo>
                    <a:pt x="97252" y="57278"/>
                  </a:lnTo>
                  <a:lnTo>
                    <a:pt x="102641" y="57149"/>
                  </a:lnTo>
                  <a:lnTo>
                    <a:pt x="102641" y="17017"/>
                  </a:lnTo>
                  <a:lnTo>
                    <a:pt x="91283" y="11582"/>
                  </a:lnTo>
                  <a:close/>
                </a:path>
                <a:path w="102870" h="57784">
                  <a:moveTo>
                    <a:pt x="67081" y="0"/>
                  </a:moveTo>
                  <a:lnTo>
                    <a:pt x="37909" y="0"/>
                  </a:lnTo>
                  <a:lnTo>
                    <a:pt x="32537" y="6438"/>
                  </a:lnTo>
                  <a:lnTo>
                    <a:pt x="42252" y="11582"/>
                  </a:lnTo>
                  <a:lnTo>
                    <a:pt x="53682" y="13487"/>
                  </a:lnTo>
                  <a:lnTo>
                    <a:pt x="65074" y="11582"/>
                  </a:lnTo>
                  <a:lnTo>
                    <a:pt x="91283" y="11582"/>
                  </a:lnTo>
                  <a:lnTo>
                    <a:pt x="6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2" name="object 88"/>
            <p:cNvSpPr/>
            <p:nvPr/>
          </p:nvSpPr>
          <p:spPr>
            <a:xfrm>
              <a:off x="9319117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7" y="0"/>
                  </a:moveTo>
                  <a:lnTo>
                    <a:pt x="5392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116" y="51028"/>
                  </a:lnTo>
                  <a:lnTo>
                    <a:pt x="60375" y="45885"/>
                  </a:lnTo>
                  <a:lnTo>
                    <a:pt x="37553" y="45885"/>
                  </a:lnTo>
                  <a:lnTo>
                    <a:pt x="37223" y="40132"/>
                  </a:lnTo>
                  <a:lnTo>
                    <a:pt x="102616" y="40132"/>
                  </a:lnTo>
                  <a:lnTo>
                    <a:pt x="100329" y="17947"/>
                  </a:lnTo>
                  <a:lnTo>
                    <a:pt x="95899" y="6438"/>
                  </a:lnTo>
                  <a:lnTo>
                    <a:pt x="86022" y="1902"/>
                  </a:lnTo>
                  <a:lnTo>
                    <a:pt x="67398" y="635"/>
                  </a:lnTo>
                  <a:lnTo>
                    <a:pt x="41453" y="49"/>
                  </a:lnTo>
                  <a:lnTo>
                    <a:pt x="19997" y="0"/>
                  </a:lnTo>
                  <a:close/>
                </a:path>
                <a:path w="102870" h="57784">
                  <a:moveTo>
                    <a:pt x="48971" y="43967"/>
                  </a:moveTo>
                  <a:lnTo>
                    <a:pt x="37553" y="45885"/>
                  </a:lnTo>
                  <a:lnTo>
                    <a:pt x="60375" y="45885"/>
                  </a:lnTo>
                  <a:lnTo>
                    <a:pt x="48971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02854" y="6861069"/>
              <a:ext cx="184731" cy="21544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endParaRPr lang="en-GB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person with a beard&#10;&#10;Description automatically generated"/>
          <p:cNvPicPr>
            <a:picLocks noChangeAspect="1"/>
          </p:cNvPicPr>
          <p:nvPr/>
        </p:nvPicPr>
        <p:blipFill rotWithShape="1">
          <a:blip r:embed="rId7"/>
          <a:srcRect l="5719" r="5719"/>
          <a:stretch/>
        </p:blipFill>
        <p:spPr>
          <a:xfrm>
            <a:off x="4020782" y="2489147"/>
            <a:ext cx="1247586" cy="130364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EA0695F-0094-46B0-80BA-D1A31116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349" y="6838125"/>
            <a:ext cx="15824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000" dirty="0">
                <a:latin typeface="Helvetica Neue Medium"/>
                <a:ea typeface="Arial" charset="0"/>
                <a:cs typeface="Arial"/>
              </a:rPr>
              <a:t>Last updated: June 2024</a:t>
            </a:r>
          </a:p>
          <a:p>
            <a:pPr>
              <a:spcBef>
                <a:spcPct val="0"/>
              </a:spcBef>
            </a:pPr>
            <a:endParaRPr lang="en-GB" altLang="en-US" sz="1000">
              <a:latin typeface="Helvetica Neue Medium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AC124-3D49-410A-A4A6-D1A8612777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40" y="4848857"/>
            <a:ext cx="1075965" cy="112734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29B64C7-33B2-44B7-8046-6BF9F4FCC85F}"/>
              </a:ext>
            </a:extLst>
          </p:cNvPr>
          <p:cNvSpPr/>
          <p:nvPr/>
        </p:nvSpPr>
        <p:spPr>
          <a:xfrm>
            <a:off x="5810705" y="6010160"/>
            <a:ext cx="1417243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Director of 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Director of Corporate Strategy and Policy Design</a:t>
            </a:r>
            <a:endParaRPr lang="en-GB" altLang="x-none" sz="1100">
              <a:solidFill>
                <a:srgbClr val="000000"/>
              </a:solidFill>
              <a:latin typeface="Helvetica Neue Medium"/>
            </a:endParaRPr>
          </a:p>
          <a:p>
            <a:pPr algn="ctr"/>
            <a:r>
              <a:rPr lang="en-GB" altLang="x-none" sz="1100" b="1">
                <a:solidFill>
                  <a:srgbClr val="000000"/>
                </a:solidFill>
                <a:latin typeface="Helvetica Neue Medium"/>
              </a:rPr>
              <a:t>Osian Jones</a:t>
            </a:r>
          </a:p>
        </p:txBody>
      </p:sp>
      <p:pic>
        <p:nvPicPr>
          <p:cNvPr id="12" name="Picture 12" descr="A person in a black sweater&#10;&#10;Description automatically generated">
            <a:extLst>
              <a:ext uri="{FF2B5EF4-FFF2-40B4-BE49-F238E27FC236}">
                <a16:creationId xmlns:a16="http://schemas.microsoft.com/office/drawing/2014/main" id="{4ED0B0D9-5E3A-7D5D-C92F-67CD90EDCD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7853" y="4850716"/>
            <a:ext cx="1159783" cy="114228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F71E63-C12C-F8DB-F1C1-096DD156F7F9}"/>
              </a:ext>
            </a:extLst>
          </p:cNvPr>
          <p:cNvSpPr/>
          <p:nvPr/>
        </p:nvSpPr>
        <p:spPr>
          <a:xfrm>
            <a:off x="4434304" y="5990991"/>
            <a:ext cx="1513567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Director of Equalities and Community Strength</a:t>
            </a:r>
          </a:p>
          <a:p>
            <a:pPr algn="ctr"/>
            <a:r>
              <a:rPr lang="en-GB" altLang="x-none" sz="1100" b="1">
                <a:latin typeface="Helvetica Neue Medium"/>
              </a:rPr>
              <a:t>Hanad Mohamed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BBC8D-8D42-9B16-FA42-7D1AC0972CBF}"/>
              </a:ext>
            </a:extLst>
          </p:cNvPr>
          <p:cNvSpPr/>
          <p:nvPr/>
        </p:nvSpPr>
        <p:spPr>
          <a:xfrm>
            <a:off x="5451188" y="3841518"/>
            <a:ext cx="1443502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Executive Director Adults and Health Integration Supporting People</a:t>
            </a:r>
            <a:br>
              <a:rPr lang="en-GB" altLang="x-none" sz="1100">
                <a:solidFill>
                  <a:srgbClr val="000000"/>
                </a:solidFill>
                <a:latin typeface="Helvetica Neue Medium"/>
              </a:rPr>
            </a:br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 </a:t>
            </a:r>
            <a:r>
              <a:rPr lang="en-GB" altLang="x-none" sz="1100" b="1">
                <a:solidFill>
                  <a:srgbClr val="000000"/>
                </a:solidFill>
                <a:latin typeface="Helvetica Neue Medium"/>
              </a:rPr>
              <a:t>Jess Mcgregor</a:t>
            </a:r>
            <a:endParaRPr lang="en-GB" sz="11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CFE788-4B66-242E-1F08-DF3AF08E50B3}"/>
              </a:ext>
            </a:extLst>
          </p:cNvPr>
          <p:cNvSpPr/>
          <p:nvPr/>
        </p:nvSpPr>
        <p:spPr>
          <a:xfrm>
            <a:off x="7100677" y="6041036"/>
            <a:ext cx="1428230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x-none" sz="1100">
                <a:solidFill>
                  <a:srgbClr val="000000"/>
                </a:solidFill>
                <a:latin typeface="Helvetica Neue Medium"/>
              </a:rPr>
              <a:t>Director of Economy, Regeneration and Investment</a:t>
            </a:r>
            <a:endParaRPr lang="en-US" sz="1100">
              <a:cs typeface="Calibri"/>
            </a:endParaRPr>
          </a:p>
          <a:p>
            <a:pPr algn="ctr"/>
            <a:r>
              <a:rPr lang="en-GB" altLang="x-none" sz="1100" b="1">
                <a:solidFill>
                  <a:srgbClr val="000000"/>
                </a:solidFill>
                <a:latin typeface="Helvetica Neue Medium"/>
              </a:rPr>
              <a:t>David Burns</a:t>
            </a:r>
            <a:endParaRPr lang="en-GB" sz="110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449E2815-9542-1281-F13F-462EB7E59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23344" y="4854601"/>
            <a:ext cx="1148425" cy="11584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148EC4-3A8E-F73D-4B8F-9CB9FAE726E2}"/>
              </a:ext>
            </a:extLst>
          </p:cNvPr>
          <p:cNvSpPr txBox="1"/>
          <p:nvPr/>
        </p:nvSpPr>
        <p:spPr>
          <a:xfrm>
            <a:off x="7232068" y="3874830"/>
            <a:ext cx="1593424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Executive Director </a:t>
            </a:r>
          </a:p>
          <a:p>
            <a:pPr algn="ctr"/>
            <a:r>
              <a:rPr lang="en-GB" sz="1100">
                <a:solidFill>
                  <a:srgbClr val="000000"/>
                </a:solidFill>
                <a:latin typeface="Helvetica Neue Medium"/>
              </a:rPr>
              <a:t>Children and Learning Supporting People</a:t>
            </a:r>
          </a:p>
          <a:p>
            <a:pPr algn="ctr"/>
            <a:r>
              <a:rPr lang="en-GB" sz="1100" b="1">
                <a:solidFill>
                  <a:srgbClr val="000000"/>
                </a:solidFill>
                <a:latin typeface="Helvetica Neue Medium"/>
              </a:rPr>
              <a:t>Tim Aldridge </a:t>
            </a:r>
            <a:endParaRPr lang="en-GB" sz="1100">
              <a:solidFill>
                <a:srgbClr val="000000"/>
              </a:solidFill>
              <a:latin typeface="Helvetica Neue Medium"/>
            </a:endParaRPr>
          </a:p>
        </p:txBody>
      </p:sp>
      <p:pic>
        <p:nvPicPr>
          <p:cNvPr id="18" name="Picture 17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736DAC5-AC3C-442A-60FD-B4470CBED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916" y="2503730"/>
            <a:ext cx="1380581" cy="1313617"/>
          </a:xfrm>
          <a:prstGeom prst="rect">
            <a:avLst/>
          </a:prstGeom>
        </p:spPr>
      </p:pic>
      <p:pic>
        <p:nvPicPr>
          <p:cNvPr id="13" name="Picture 12" descr="A person with curly hair smiling&#10;&#10;AI-generated content may be incorrect.">
            <a:extLst>
              <a:ext uri="{FF2B5EF4-FFF2-40B4-BE49-F238E27FC236}">
                <a16:creationId xmlns:a16="http://schemas.microsoft.com/office/drawing/2014/main" id="{67AD242E-ECD8-862C-8C19-82CF54000E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056" y="2496986"/>
            <a:ext cx="1466964" cy="1289402"/>
          </a:xfrm>
          <a:prstGeom prst="rect">
            <a:avLst/>
          </a:prstGeom>
        </p:spPr>
      </p:pic>
      <p:pic>
        <p:nvPicPr>
          <p:cNvPr id="19" name="Picture 18" descr="A person smiling at camera&#10;&#10;AI-generated content may be incorrect.">
            <a:extLst>
              <a:ext uri="{FF2B5EF4-FFF2-40B4-BE49-F238E27FC236}">
                <a16:creationId xmlns:a16="http://schemas.microsoft.com/office/drawing/2014/main" id="{3DBB3AD3-65A8-FC91-5E74-56B5B05074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8682" y="2496906"/>
            <a:ext cx="1239592" cy="1332412"/>
          </a:xfrm>
          <a:prstGeom prst="rect">
            <a:avLst/>
          </a:prstGeom>
        </p:spPr>
      </p:pic>
      <p:pic>
        <p:nvPicPr>
          <p:cNvPr id="3" name="Picture 2" descr="A person looking away from the camera&#10;&#10;AI-generated content may be incorrect.">
            <a:extLst>
              <a:ext uri="{FF2B5EF4-FFF2-40B4-BE49-F238E27FC236}">
                <a16:creationId xmlns:a16="http://schemas.microsoft.com/office/drawing/2014/main" id="{AA06D916-07B8-C0FC-85E8-619B389F79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7315" y="4838330"/>
            <a:ext cx="1125078" cy="11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/>
          <p:nvPr/>
        </p:nvSpPr>
        <p:spPr>
          <a:xfrm flipH="1">
            <a:off x="9668433" y="1492413"/>
            <a:ext cx="129600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70" name="object 75"/>
          <p:cNvSpPr/>
          <p:nvPr/>
        </p:nvSpPr>
        <p:spPr>
          <a:xfrm>
            <a:off x="7264797" y="6985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pPr defTabSz="414589"/>
            <a:endParaRPr sz="1632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3" name="object 80"/>
          <p:cNvSpPr/>
          <p:nvPr/>
        </p:nvSpPr>
        <p:spPr>
          <a:xfrm>
            <a:off x="219237" y="270293"/>
            <a:ext cx="10336903" cy="6359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1516" algn="ctr" defTabSz="414589"/>
            <a:r>
              <a:rPr lang="en-GB" sz="1270" b="1">
                <a:solidFill>
                  <a:prstClr val="black"/>
                </a:solidFill>
                <a:latin typeface="Helvetica Neue Medium"/>
                <a:cs typeface="Helvetica Neue Medium"/>
              </a:rPr>
              <a:t>Executive </a:t>
            </a:r>
            <a:r>
              <a:rPr lang="en-GB" sz="1270" b="1" spc="-5">
                <a:solidFill>
                  <a:prstClr val="black"/>
                </a:solidFill>
                <a:latin typeface="Helvetica Neue Medium"/>
                <a:cs typeface="Helvetica Neue Medium"/>
              </a:rPr>
              <a:t>Director C</a:t>
            </a:r>
            <a:r>
              <a:rPr lang="en-GB" sz="1270" b="1">
                <a:solidFill>
                  <a:prstClr val="black"/>
                </a:solidFill>
                <a:latin typeface="Helvetica Neue Medium"/>
                <a:cs typeface="Helvetica Neue Medium"/>
              </a:rPr>
              <a:t>orporate Services</a:t>
            </a:r>
          </a:p>
          <a:p>
            <a:pPr marL="11516" algn="ctr" defTabSz="414589"/>
            <a:r>
              <a:rPr lang="en-GB" sz="1270">
                <a:solidFill>
                  <a:prstClr val="black"/>
                </a:solidFill>
                <a:latin typeface="Helvetica Neue Medium"/>
              </a:rPr>
              <a:t>Jon Rowney [Section 151 Officer]</a:t>
            </a:r>
          </a:p>
        </p:txBody>
      </p:sp>
      <p:sp>
        <p:nvSpPr>
          <p:cNvPr id="84" name="object 2"/>
          <p:cNvSpPr/>
          <p:nvPr/>
        </p:nvSpPr>
        <p:spPr>
          <a:xfrm>
            <a:off x="7668449" y="1072676"/>
            <a:ext cx="1336686" cy="7181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algn="ctr" defTabSz="414589">
              <a:defRPr sz="1800" b="0">
                <a:solidFill>
                  <a:srgbClr val="000000"/>
                </a:solidFill>
              </a:defRPr>
            </a:pPr>
            <a:r>
              <a:rPr lang="en-GB" sz="1000" b="1" dirty="0">
                <a:latin typeface="Helvetica Neue Medium"/>
              </a:rPr>
              <a:t>Director of Corporate Strategy and Policy Design</a:t>
            </a:r>
          </a:p>
          <a:p>
            <a:pPr algn="ctr" defTabSz="414589">
              <a:defRPr sz="1800" b="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rgbClr val="000000"/>
                </a:solidFill>
                <a:latin typeface="Helvetica Neue Medium"/>
              </a:rPr>
              <a:t>Osian Jones</a:t>
            </a:r>
          </a:p>
        </p:txBody>
      </p:sp>
      <p:sp>
        <p:nvSpPr>
          <p:cNvPr id="95" name="object 4"/>
          <p:cNvSpPr/>
          <p:nvPr/>
        </p:nvSpPr>
        <p:spPr>
          <a:xfrm>
            <a:off x="6178633" y="1089396"/>
            <a:ext cx="1336686" cy="7125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0795" marR="4445" algn="ctr" defTabSz="414589">
              <a:lnSpc>
                <a:spcPts val="997"/>
              </a:lnSpc>
            </a:pPr>
            <a:r>
              <a:rPr lang="en-GB" sz="1000" b="1" dirty="0">
                <a:latin typeface="Helvetica Neue Medium"/>
                <a:cs typeface="Helvetica Neue Medium"/>
              </a:rPr>
              <a:t>Finance </a:t>
            </a:r>
            <a:endParaRPr lang="en-GB" sz="1000" dirty="0">
              <a:latin typeface="Helvetica Neue Medium"/>
              <a:cs typeface="Helvetica Neue Medium"/>
            </a:endParaRPr>
          </a:p>
          <a:p>
            <a:pPr marL="10795" marR="4445" algn="ctr" defTabSz="414589">
              <a:lnSpc>
                <a:spcPts val="997"/>
              </a:lnSpc>
            </a:pPr>
            <a:r>
              <a:rPr lang="en-GB" sz="1000" dirty="0">
                <a:latin typeface="Helvetica Neue Medium"/>
                <a:cs typeface="Helvetica Neue Medium"/>
              </a:rPr>
              <a:t>Daniel Omisore</a:t>
            </a:r>
          </a:p>
        </p:txBody>
      </p:sp>
      <p:sp>
        <p:nvSpPr>
          <p:cNvPr id="97" name="object 6"/>
          <p:cNvSpPr/>
          <p:nvPr/>
        </p:nvSpPr>
        <p:spPr>
          <a:xfrm>
            <a:off x="3251494" y="1069971"/>
            <a:ext cx="1361326" cy="7125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0795" marR="4445" algn="ctr" defTabSz="414589">
              <a:lnSpc>
                <a:spcPts val="997"/>
              </a:lnSpc>
            </a:pPr>
            <a:r>
              <a:rPr lang="en-GB" sz="1000" b="1">
                <a:latin typeface="Helvetica Neue Medium"/>
                <a:cs typeface="Helvetica Neue Medium"/>
              </a:rPr>
              <a:t>Borough Solicitor, Law &amp; Governance [Monitoring Officer]</a:t>
            </a:r>
            <a:endParaRPr lang="en-GB" sz="1000">
              <a:cs typeface="Calibri"/>
            </a:endParaRPr>
          </a:p>
          <a:p>
            <a:pPr marL="10795" marR="4445" algn="ctr" defTabSz="414589">
              <a:lnSpc>
                <a:spcPts val="997"/>
              </a:lnSpc>
            </a:pPr>
            <a:r>
              <a:rPr lang="en-GB" sz="1000">
                <a:latin typeface="Helvetica Neue Medium"/>
                <a:cs typeface="Helvetica Neue Medium"/>
              </a:rPr>
              <a:t>Andrew Maughan</a:t>
            </a:r>
          </a:p>
        </p:txBody>
      </p:sp>
      <p:sp>
        <p:nvSpPr>
          <p:cNvPr id="99" name="object 10"/>
          <p:cNvSpPr/>
          <p:nvPr/>
        </p:nvSpPr>
        <p:spPr>
          <a:xfrm>
            <a:off x="4716545" y="1069971"/>
            <a:ext cx="1378748" cy="7125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1430" marR="4445" algn="ctr" defTabSz="414589">
              <a:lnSpc>
                <a:spcPts val="997"/>
              </a:lnSpc>
            </a:pPr>
            <a:r>
              <a:rPr lang="en-GB" sz="1000" b="1" dirty="0">
                <a:latin typeface="Helvetica Neue Medium"/>
                <a:cs typeface="Helvetica Neue Medium"/>
              </a:rPr>
              <a:t>People &amp; Inclusion</a:t>
            </a:r>
          </a:p>
          <a:p>
            <a:pPr marL="11430" marR="4445" algn="ctr" defTabSz="414589">
              <a:lnSpc>
                <a:spcPts val="997"/>
              </a:lnSpc>
            </a:pPr>
            <a:r>
              <a:rPr lang="en-GB" sz="1000" dirty="0">
                <a:latin typeface="Helvetica Neue Medium"/>
                <a:cs typeface="Helvetica Neue Medium"/>
              </a:rPr>
              <a:t>Jo Brown</a:t>
            </a:r>
          </a:p>
          <a:p>
            <a:pPr marL="11430" marR="4445" algn="ctr" defTabSz="414589">
              <a:lnSpc>
                <a:spcPts val="997"/>
              </a:lnSpc>
            </a:pPr>
            <a:r>
              <a:rPr lang="en-GB" sz="1000" dirty="0">
                <a:latin typeface="Helvetica Neue Medium"/>
                <a:cs typeface="Helvetica Neue Medium"/>
              </a:rPr>
              <a:t>(Reporting to CE)</a:t>
            </a:r>
          </a:p>
        </p:txBody>
      </p:sp>
      <p:sp>
        <p:nvSpPr>
          <p:cNvPr id="100" name="object 12"/>
          <p:cNvSpPr/>
          <p:nvPr/>
        </p:nvSpPr>
        <p:spPr>
          <a:xfrm>
            <a:off x="1816343" y="1043084"/>
            <a:ext cx="1297146" cy="7151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1430" marR="4445" algn="ctr" defTabSz="414589">
              <a:lnSpc>
                <a:spcPts val="997"/>
              </a:lnSpc>
            </a:pPr>
            <a:r>
              <a:rPr lang="en-GB" sz="1000" b="1">
                <a:solidFill>
                  <a:prstClr val="black"/>
                </a:solidFill>
                <a:latin typeface="Helvetica Neue Medium"/>
                <a:cs typeface="Helvetica Neue Medium"/>
              </a:rPr>
              <a:t>Chief Digital &amp; Information Officer</a:t>
            </a:r>
            <a:endParaRPr lang="en-US" sz="1000"/>
          </a:p>
          <a:p>
            <a:pPr marL="11430" marR="4445" algn="ctr" defTabSz="414589">
              <a:lnSpc>
                <a:spcPts val="997"/>
              </a:lnSpc>
            </a:pPr>
            <a:r>
              <a:rPr lang="en-GB" sz="1000">
                <a:latin typeface="Helvetica Neue Medium"/>
                <a:cs typeface="Helvetica Neue Medium"/>
              </a:rPr>
              <a:t>Tariq Khan</a:t>
            </a:r>
          </a:p>
        </p:txBody>
      </p:sp>
      <p:sp>
        <p:nvSpPr>
          <p:cNvPr id="101" name="object 20"/>
          <p:cNvSpPr/>
          <p:nvPr/>
        </p:nvSpPr>
        <p:spPr>
          <a:xfrm>
            <a:off x="6183603" y="1881229"/>
            <a:ext cx="1344006" cy="504347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Strategic Finance &amp; Business Partnering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Jason Blackhurst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5" name="object 30"/>
          <p:cNvSpPr/>
          <p:nvPr/>
        </p:nvSpPr>
        <p:spPr>
          <a:xfrm>
            <a:off x="6189240" y="2502135"/>
            <a:ext cx="1336686" cy="472943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</a:rPr>
              <a:t>Finance, Supporting Communities</a:t>
            </a:r>
          </a:p>
          <a:p>
            <a:pPr algn="ctr" defTabSz="414589"/>
            <a:r>
              <a:rPr lang="en-GB" sz="900">
                <a:latin typeface="Helvetica Neue Medium"/>
              </a:rPr>
              <a:t>Michael Webb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6" name="object 32"/>
          <p:cNvSpPr/>
          <p:nvPr/>
        </p:nvSpPr>
        <p:spPr>
          <a:xfrm>
            <a:off x="6218833" y="5756959"/>
            <a:ext cx="1329185" cy="567565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</a:rPr>
              <a:t>Council Tax, Business Rates&amp; Benefits</a:t>
            </a:r>
          </a:p>
          <a:p>
            <a:pPr algn="ctr" defTabSz="414589"/>
            <a:r>
              <a:rPr lang="en-GB" sz="900">
                <a:latin typeface="Helvetica Neue Medium"/>
              </a:rPr>
              <a:t>Mark Stewart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7" name="object 36"/>
          <p:cNvSpPr/>
          <p:nvPr/>
        </p:nvSpPr>
        <p:spPr>
          <a:xfrm>
            <a:off x="3258838" y="2761472"/>
            <a:ext cx="1371052" cy="56520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Business Support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Kathryn Byrne 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9" name="object 44"/>
          <p:cNvSpPr/>
          <p:nvPr/>
        </p:nvSpPr>
        <p:spPr>
          <a:xfrm>
            <a:off x="1742405" y="5164526"/>
            <a:ext cx="1312893" cy="638219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</a:rPr>
              <a:t>Customer &amp; Registration Services</a:t>
            </a:r>
          </a:p>
          <a:p>
            <a:pPr algn="ctr" defTabSz="414589"/>
            <a:r>
              <a:rPr lang="en-GB" sz="900">
                <a:latin typeface="Helvetica Neue Medium"/>
              </a:rPr>
              <a:t>Phil Quickenden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0" name="object 46"/>
          <p:cNvSpPr/>
          <p:nvPr/>
        </p:nvSpPr>
        <p:spPr>
          <a:xfrm>
            <a:off x="1752387" y="4499989"/>
            <a:ext cx="1312894" cy="56520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latin typeface="Helvetica Neue Medium"/>
              </a:rPr>
              <a:t>Technology</a:t>
            </a:r>
          </a:p>
          <a:p>
            <a:pPr algn="ctr" defTabSz="414589"/>
            <a:r>
              <a:rPr lang="en-GB" sz="900">
                <a:latin typeface="Helvetica Neue Medium"/>
              </a:rPr>
              <a:t>Andy Snape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1" name="object 52"/>
          <p:cNvSpPr/>
          <p:nvPr/>
        </p:nvSpPr>
        <p:spPr>
          <a:xfrm>
            <a:off x="6206263" y="5084142"/>
            <a:ext cx="1341755" cy="599117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Internal Audit, Investigations  </a:t>
            </a: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&amp; Risk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Nasreen Khan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3" name="object 79"/>
          <p:cNvSpPr/>
          <p:nvPr/>
        </p:nvSpPr>
        <p:spPr>
          <a:xfrm>
            <a:off x="6519483" y="1871692"/>
            <a:ext cx="1270800" cy="56520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 defTabSz="414589"/>
            <a:endParaRPr sz="90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5" name="object 66"/>
          <p:cNvSpPr/>
          <p:nvPr/>
        </p:nvSpPr>
        <p:spPr>
          <a:xfrm>
            <a:off x="3246081" y="4196689"/>
            <a:ext cx="1366739" cy="562016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Electoral Services</a:t>
            </a:r>
          </a:p>
          <a:p>
            <a:pPr algn="ctr" defTabSz="414589"/>
            <a:r>
              <a:rPr lang="en-GB" sz="900">
                <a:latin typeface="Helvetica Neue Medium"/>
              </a:rPr>
              <a:t>Jeanette Pegler</a:t>
            </a:r>
          </a:p>
        </p:txBody>
      </p:sp>
      <p:sp>
        <p:nvSpPr>
          <p:cNvPr id="116" name="object 44"/>
          <p:cNvSpPr/>
          <p:nvPr/>
        </p:nvSpPr>
        <p:spPr>
          <a:xfrm>
            <a:off x="6178632" y="3567425"/>
            <a:ext cx="1348977" cy="530924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Treasury, Pensions &amp; Financial Transactions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Nigel Keogh (Interim)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7" name="object 54"/>
          <p:cNvSpPr/>
          <p:nvPr/>
        </p:nvSpPr>
        <p:spPr>
          <a:xfrm>
            <a:off x="6183602" y="3038681"/>
            <a:ext cx="1342324" cy="465142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Finance, Supporting People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Helen Gardiner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8" name="object 56"/>
          <p:cNvSpPr/>
          <p:nvPr/>
        </p:nvSpPr>
        <p:spPr>
          <a:xfrm>
            <a:off x="6218833" y="6397933"/>
            <a:ext cx="1302265" cy="56756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Credit Control &amp; Income Management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Anila Bowman</a:t>
            </a:r>
          </a:p>
        </p:txBody>
      </p:sp>
      <p:sp>
        <p:nvSpPr>
          <p:cNvPr id="119" name="object 6"/>
          <p:cNvSpPr/>
          <p:nvPr/>
        </p:nvSpPr>
        <p:spPr>
          <a:xfrm>
            <a:off x="219133" y="1071657"/>
            <a:ext cx="1380084" cy="7181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0941" marR="4607" indent="-576" algn="ctr" defTabSz="414589">
              <a:lnSpc>
                <a:spcPts val="997"/>
              </a:lnSpc>
            </a:pPr>
            <a:r>
              <a:rPr lang="en-GB" sz="997" b="1">
                <a:solidFill>
                  <a:prstClr val="black"/>
                </a:solidFill>
                <a:latin typeface="Helvetica Neue Medium"/>
                <a:cs typeface="Helvetica Neue Medium"/>
              </a:rPr>
              <a:t>Participation, Partnerships &amp; Communications </a:t>
            </a:r>
            <a:r>
              <a:rPr lang="en-GB" sz="997">
                <a:solidFill>
                  <a:prstClr val="black"/>
                </a:solidFill>
                <a:latin typeface="Helvetica Neue Medium"/>
                <a:cs typeface="Helvetica Neue Medium"/>
              </a:rPr>
              <a:t>Kathryn Myers</a:t>
            </a:r>
          </a:p>
        </p:txBody>
      </p:sp>
      <p:sp>
        <p:nvSpPr>
          <p:cNvPr id="125" name="object 66"/>
          <p:cNvSpPr/>
          <p:nvPr/>
        </p:nvSpPr>
        <p:spPr>
          <a:xfrm>
            <a:off x="3261149" y="4900586"/>
            <a:ext cx="1365069" cy="56201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Mayor’s Office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Margaret Humphrey</a:t>
            </a:r>
          </a:p>
        </p:txBody>
      </p:sp>
      <p:sp>
        <p:nvSpPr>
          <p:cNvPr id="126" name="object 34"/>
          <p:cNvSpPr/>
          <p:nvPr/>
        </p:nvSpPr>
        <p:spPr>
          <a:xfrm>
            <a:off x="1755400" y="2514805"/>
            <a:ext cx="1326465" cy="56520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Chief Data Officer </a:t>
            </a:r>
            <a:endParaRPr lang="en-GB" sz="900" b="1"/>
          </a:p>
          <a:p>
            <a:pPr algn="ctr" defTabSz="414589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Martin </a:t>
            </a:r>
            <a:r>
              <a:rPr lang="en-GB" sz="900" err="1">
                <a:solidFill>
                  <a:prstClr val="black"/>
                </a:solidFill>
                <a:latin typeface="Helvetica Neue Medium"/>
              </a:rPr>
              <a:t>Waudby</a:t>
            </a:r>
            <a:endParaRPr lang="en-GB" sz="900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7" name="object 56"/>
          <p:cNvSpPr/>
          <p:nvPr/>
        </p:nvSpPr>
        <p:spPr>
          <a:xfrm>
            <a:off x="1763140" y="3173966"/>
            <a:ext cx="1318685" cy="56520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Applications</a:t>
            </a:r>
          </a:p>
          <a:p>
            <a:pPr algn="ctr" defTabSz="414589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 </a:t>
            </a:r>
            <a:r>
              <a:rPr lang="en-GB" sz="900" err="1">
                <a:latin typeface="Helvetica Neue Medium"/>
              </a:rPr>
              <a:t>Illesh</a:t>
            </a:r>
            <a:r>
              <a:rPr lang="en-GB" sz="900">
                <a:latin typeface="Helvetica Neue Medium"/>
              </a:rPr>
              <a:t> Chavda (Interim)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8" name="object 83"/>
          <p:cNvSpPr/>
          <p:nvPr/>
        </p:nvSpPr>
        <p:spPr>
          <a:xfrm>
            <a:off x="1756455" y="1882289"/>
            <a:ext cx="1319580" cy="565200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Digital Products and Services</a:t>
            </a:r>
            <a:endParaRPr lang="en-GB" sz="900"/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Louise Brown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9" name="object 56"/>
          <p:cNvSpPr/>
          <p:nvPr/>
        </p:nvSpPr>
        <p:spPr>
          <a:xfrm>
            <a:off x="1763141" y="3818748"/>
            <a:ext cx="1312894" cy="56520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Operations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Steven Haydon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31" name="object 18"/>
          <p:cNvSpPr/>
          <p:nvPr/>
        </p:nvSpPr>
        <p:spPr>
          <a:xfrm>
            <a:off x="4728486" y="1885845"/>
            <a:ext cx="1371454" cy="791742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 dirty="0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 dirty="0">
                <a:latin typeface="Helvetica Neue Medium"/>
              </a:rPr>
              <a:t>People Relationship Leads</a:t>
            </a:r>
          </a:p>
          <a:p>
            <a:pPr algn="ctr" defTabSz="414589"/>
            <a:r>
              <a:rPr lang="en-GB" sz="900" dirty="0">
                <a:latin typeface="Helvetica Neue Medium"/>
              </a:rPr>
              <a:t>Frances Woods</a:t>
            </a:r>
          </a:p>
          <a:p>
            <a:pPr algn="ctr" defTabSz="414589"/>
            <a:r>
              <a:rPr lang="en-GB" sz="900" dirty="0">
                <a:latin typeface="Helvetica Neue Medium"/>
              </a:rPr>
              <a:t>Deirdre Deats</a:t>
            </a:r>
          </a:p>
          <a:p>
            <a:pPr algn="ctr" defTabSz="414589"/>
            <a:r>
              <a:rPr lang="en-GB" sz="900" dirty="0">
                <a:latin typeface="Helvetica Neue Medium"/>
              </a:rPr>
              <a:t>Lauren Carnall</a:t>
            </a:r>
          </a:p>
          <a:p>
            <a:pPr algn="ctr" defTabSz="414589"/>
            <a:r>
              <a:rPr lang="en-GB" sz="900" dirty="0">
                <a:latin typeface="Helvetica Neue Medium"/>
              </a:rPr>
              <a:t>Patricia Hillman </a:t>
            </a:r>
          </a:p>
          <a:p>
            <a:pPr algn="ctr" defTabSz="414589"/>
            <a:endParaRPr lang="en-GB" sz="900" b="1" dirty="0">
              <a:latin typeface="Helvetica Neue Medium"/>
            </a:endParaRPr>
          </a:p>
        </p:txBody>
      </p:sp>
      <p:sp>
        <p:nvSpPr>
          <p:cNvPr id="132" name="object 28"/>
          <p:cNvSpPr/>
          <p:nvPr/>
        </p:nvSpPr>
        <p:spPr>
          <a:xfrm>
            <a:off x="4723663" y="5081223"/>
            <a:ext cx="1376277" cy="38790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Health &amp; Safety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Darren Williams</a:t>
            </a:r>
            <a:r>
              <a:rPr lang="en-GB" sz="900" b="1">
                <a:solidFill>
                  <a:prstClr val="black"/>
                </a:solidFill>
                <a:latin typeface="Helvetica Neue Medium"/>
              </a:rPr>
              <a:t> </a:t>
            </a:r>
          </a:p>
        </p:txBody>
      </p:sp>
      <p:sp>
        <p:nvSpPr>
          <p:cNvPr id="133" name="object 40"/>
          <p:cNvSpPr/>
          <p:nvPr/>
        </p:nvSpPr>
        <p:spPr>
          <a:xfrm>
            <a:off x="4723838" y="3662761"/>
            <a:ext cx="1371454" cy="417043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  <a:cs typeface="Calibri"/>
              </a:rPr>
              <a:t>Innovation, Insight &amp; Learning</a:t>
            </a:r>
          </a:p>
          <a:p>
            <a:pPr algn="ctr" defTabSz="414589"/>
            <a:r>
              <a:rPr lang="en-GB" sz="900">
                <a:latin typeface="Helvetica Neue Medium"/>
                <a:cs typeface="Calibri"/>
              </a:rPr>
              <a:t>Ian Gilson 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34" name="object 50"/>
          <p:cNvSpPr/>
          <p:nvPr/>
        </p:nvSpPr>
        <p:spPr>
          <a:xfrm>
            <a:off x="4723663" y="5522829"/>
            <a:ext cx="1379369" cy="370904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latin typeface="Helvetica Neue Medium"/>
              </a:rPr>
              <a:t>Employee Relations </a:t>
            </a:r>
            <a:endParaRPr lang="en-US"/>
          </a:p>
          <a:p>
            <a:pPr algn="ctr" defTabSz="414589"/>
            <a:r>
              <a:rPr lang="en-GB" sz="900">
                <a:latin typeface="Helvetica Neue Medium"/>
              </a:rPr>
              <a:t>Debra L'Esteve</a:t>
            </a:r>
          </a:p>
        </p:txBody>
      </p:sp>
      <p:sp>
        <p:nvSpPr>
          <p:cNvPr id="135" name="object 28"/>
          <p:cNvSpPr/>
          <p:nvPr/>
        </p:nvSpPr>
        <p:spPr>
          <a:xfrm>
            <a:off x="4731403" y="4607224"/>
            <a:ext cx="1371629" cy="42753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 dirty="0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 dirty="0">
                <a:solidFill>
                  <a:prstClr val="black"/>
                </a:solidFill>
                <a:latin typeface="Helvetica Neue Medium"/>
              </a:rPr>
              <a:t>Specialist HR Advice (Pay, Policy &amp; Equality)</a:t>
            </a:r>
          </a:p>
          <a:p>
            <a:pPr algn="ctr" defTabSz="414589"/>
            <a:r>
              <a:rPr lang="en-GB" sz="900" dirty="0">
                <a:latin typeface="Helvetica Neue Medium"/>
              </a:rPr>
              <a:t>Zoe Hoskin</a:t>
            </a:r>
          </a:p>
          <a:p>
            <a:pPr algn="ctr" defTabSz="414589"/>
            <a:endParaRPr lang="en-GB" sz="900" b="1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36" name="object 50"/>
          <p:cNvSpPr/>
          <p:nvPr/>
        </p:nvSpPr>
        <p:spPr>
          <a:xfrm>
            <a:off x="4731403" y="5949396"/>
            <a:ext cx="1371629" cy="359921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Resourcing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Wayne Cockerill</a:t>
            </a:r>
          </a:p>
        </p:txBody>
      </p:sp>
      <p:sp>
        <p:nvSpPr>
          <p:cNvPr id="140" name="object 46"/>
          <p:cNvSpPr/>
          <p:nvPr/>
        </p:nvSpPr>
        <p:spPr>
          <a:xfrm>
            <a:off x="3255166" y="3439786"/>
            <a:ext cx="1371052" cy="622144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Committee Services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</a:rPr>
              <a:t>Vicky Wemyss-Cooke</a:t>
            </a: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861069"/>
            <a:ext cx="10692130" cy="699126"/>
            <a:chOff x="0" y="6861069"/>
            <a:chExt cx="10692130" cy="699126"/>
          </a:xfrm>
        </p:grpSpPr>
        <p:sp>
          <p:nvSpPr>
            <p:cNvPr id="63" name="object 79"/>
            <p:cNvSpPr/>
            <p:nvPr/>
          </p:nvSpPr>
          <p:spPr>
            <a:xfrm>
              <a:off x="0" y="7056005"/>
              <a:ext cx="10692130" cy="504190"/>
            </a:xfrm>
            <a:custGeom>
              <a:avLst/>
              <a:gdLst/>
              <a:ahLst/>
              <a:cxnLst/>
              <a:rect l="l" t="t" r="r" b="b"/>
              <a:pathLst>
                <a:path w="10692130" h="504190">
                  <a:moveTo>
                    <a:pt x="0" y="503999"/>
                  </a:moveTo>
                  <a:lnTo>
                    <a:pt x="10692003" y="50399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4C5A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4" name="object 80"/>
            <p:cNvSpPr/>
            <p:nvPr/>
          </p:nvSpPr>
          <p:spPr>
            <a:xfrm>
              <a:off x="9641936" y="7242643"/>
              <a:ext cx="787400" cy="140970"/>
            </a:xfrm>
            <a:custGeom>
              <a:avLst/>
              <a:gdLst/>
              <a:ahLst/>
              <a:cxnLst/>
              <a:rect l="l" t="t" r="r" b="b"/>
              <a:pathLst>
                <a:path w="787400" h="140970">
                  <a:moveTo>
                    <a:pt x="71348" y="393"/>
                  </a:moveTo>
                  <a:lnTo>
                    <a:pt x="41362" y="5974"/>
                  </a:lnTo>
                  <a:lnTo>
                    <a:pt x="18929" y="21121"/>
                  </a:lnTo>
                  <a:lnTo>
                    <a:pt x="4868" y="43443"/>
                  </a:lnTo>
                  <a:lnTo>
                    <a:pt x="0" y="70548"/>
                  </a:lnTo>
                  <a:lnTo>
                    <a:pt x="4868" y="97653"/>
                  </a:lnTo>
                  <a:lnTo>
                    <a:pt x="18929" y="119975"/>
                  </a:lnTo>
                  <a:lnTo>
                    <a:pt x="41362" y="135122"/>
                  </a:lnTo>
                  <a:lnTo>
                    <a:pt x="71348" y="140703"/>
                  </a:lnTo>
                  <a:lnTo>
                    <a:pt x="96187" y="136743"/>
                  </a:lnTo>
                  <a:lnTo>
                    <a:pt x="115809" y="125623"/>
                  </a:lnTo>
                  <a:lnTo>
                    <a:pt x="118937" y="121577"/>
                  </a:lnTo>
                  <a:lnTo>
                    <a:pt x="71348" y="121577"/>
                  </a:lnTo>
                  <a:lnTo>
                    <a:pt x="50806" y="117216"/>
                  </a:lnTo>
                  <a:lnTo>
                    <a:pt x="36744" y="105697"/>
                  </a:lnTo>
                  <a:lnTo>
                    <a:pt x="28668" y="89360"/>
                  </a:lnTo>
                  <a:lnTo>
                    <a:pt x="26085" y="70548"/>
                  </a:lnTo>
                  <a:lnTo>
                    <a:pt x="28668" y="51725"/>
                  </a:lnTo>
                  <a:lnTo>
                    <a:pt x="36744" y="35390"/>
                  </a:lnTo>
                  <a:lnTo>
                    <a:pt x="50806" y="23876"/>
                  </a:lnTo>
                  <a:lnTo>
                    <a:pt x="71348" y="19519"/>
                  </a:lnTo>
                  <a:lnTo>
                    <a:pt x="121069" y="19519"/>
                  </a:lnTo>
                  <a:lnTo>
                    <a:pt x="114373" y="12520"/>
                  </a:lnTo>
                  <a:lnTo>
                    <a:pt x="94951" y="3568"/>
                  </a:lnTo>
                  <a:lnTo>
                    <a:pt x="71348" y="393"/>
                  </a:lnTo>
                  <a:close/>
                </a:path>
                <a:path w="787400" h="140970">
                  <a:moveTo>
                    <a:pt x="134772" y="86474"/>
                  </a:moveTo>
                  <a:lnTo>
                    <a:pt x="109308" y="86474"/>
                  </a:lnTo>
                  <a:lnTo>
                    <a:pt x="105760" y="100199"/>
                  </a:lnTo>
                  <a:lnTo>
                    <a:pt x="98234" y="111350"/>
                  </a:lnTo>
                  <a:lnTo>
                    <a:pt x="86756" y="118839"/>
                  </a:lnTo>
                  <a:lnTo>
                    <a:pt x="71348" y="121577"/>
                  </a:lnTo>
                  <a:lnTo>
                    <a:pt x="118937" y="121577"/>
                  </a:lnTo>
                  <a:lnTo>
                    <a:pt x="129057" y="108486"/>
                  </a:lnTo>
                  <a:lnTo>
                    <a:pt x="134772" y="86474"/>
                  </a:lnTo>
                  <a:close/>
                </a:path>
                <a:path w="787400" h="140970">
                  <a:moveTo>
                    <a:pt x="121069" y="19519"/>
                  </a:moveTo>
                  <a:lnTo>
                    <a:pt x="71348" y="19519"/>
                  </a:lnTo>
                  <a:lnTo>
                    <a:pt x="85685" y="21518"/>
                  </a:lnTo>
                  <a:lnTo>
                    <a:pt x="96405" y="27070"/>
                  </a:lnTo>
                  <a:lnTo>
                    <a:pt x="103877" y="35507"/>
                  </a:lnTo>
                  <a:lnTo>
                    <a:pt x="108470" y="46164"/>
                  </a:lnTo>
                  <a:lnTo>
                    <a:pt x="134556" y="46164"/>
                  </a:lnTo>
                  <a:lnTo>
                    <a:pt x="128084" y="26852"/>
                  </a:lnTo>
                  <a:lnTo>
                    <a:pt x="121069" y="19519"/>
                  </a:lnTo>
                  <a:close/>
                </a:path>
                <a:path w="787400" h="140970">
                  <a:moveTo>
                    <a:pt x="239046" y="52565"/>
                  </a:moveTo>
                  <a:lnTo>
                    <a:pt x="196557" y="52565"/>
                  </a:lnTo>
                  <a:lnTo>
                    <a:pt x="204295" y="53074"/>
                  </a:lnTo>
                  <a:lnTo>
                    <a:pt x="211709" y="55044"/>
                  </a:lnTo>
                  <a:lnTo>
                    <a:pt x="217274" y="59144"/>
                  </a:lnTo>
                  <a:lnTo>
                    <a:pt x="219468" y="66040"/>
                  </a:lnTo>
                  <a:lnTo>
                    <a:pt x="216749" y="73275"/>
                  </a:lnTo>
                  <a:lnTo>
                    <a:pt x="209449" y="76830"/>
                  </a:lnTo>
                  <a:lnTo>
                    <a:pt x="198857" y="78511"/>
                  </a:lnTo>
                  <a:lnTo>
                    <a:pt x="186258" y="80124"/>
                  </a:lnTo>
                  <a:lnTo>
                    <a:pt x="170931" y="82367"/>
                  </a:lnTo>
                  <a:lnTo>
                    <a:pt x="157248" y="87098"/>
                  </a:lnTo>
                  <a:lnTo>
                    <a:pt x="147417" y="96088"/>
                  </a:lnTo>
                  <a:lnTo>
                    <a:pt x="143649" y="111112"/>
                  </a:lnTo>
                  <a:lnTo>
                    <a:pt x="146768" y="123866"/>
                  </a:lnTo>
                  <a:lnTo>
                    <a:pt x="155125" y="132956"/>
                  </a:lnTo>
                  <a:lnTo>
                    <a:pt x="167218" y="138397"/>
                  </a:lnTo>
                  <a:lnTo>
                    <a:pt x="181546" y="140208"/>
                  </a:lnTo>
                  <a:lnTo>
                    <a:pt x="191697" y="139501"/>
                  </a:lnTo>
                  <a:lnTo>
                    <a:pt x="202010" y="137312"/>
                  </a:lnTo>
                  <a:lnTo>
                    <a:pt x="211684" y="133532"/>
                  </a:lnTo>
                  <a:lnTo>
                    <a:pt x="219913" y="128054"/>
                  </a:lnTo>
                  <a:lnTo>
                    <a:pt x="254190" y="128054"/>
                  </a:lnTo>
                  <a:lnTo>
                    <a:pt x="254190" y="122847"/>
                  </a:lnTo>
                  <a:lnTo>
                    <a:pt x="190563" y="122847"/>
                  </a:lnTo>
                  <a:lnTo>
                    <a:pt x="183425" y="122247"/>
                  </a:lnTo>
                  <a:lnTo>
                    <a:pt x="176091" y="120189"/>
                  </a:lnTo>
                  <a:lnTo>
                    <a:pt x="170368" y="116289"/>
                  </a:lnTo>
                  <a:lnTo>
                    <a:pt x="168059" y="110159"/>
                  </a:lnTo>
                  <a:lnTo>
                    <a:pt x="169695" y="102912"/>
                  </a:lnTo>
                  <a:lnTo>
                    <a:pt x="204189" y="91617"/>
                  </a:lnTo>
                  <a:lnTo>
                    <a:pt x="211631" y="90182"/>
                  </a:lnTo>
                  <a:lnTo>
                    <a:pt x="217970" y="87630"/>
                  </a:lnTo>
                  <a:lnTo>
                    <a:pt x="242404" y="87630"/>
                  </a:lnTo>
                  <a:lnTo>
                    <a:pt x="242404" y="64109"/>
                  </a:lnTo>
                  <a:lnTo>
                    <a:pt x="239046" y="52565"/>
                  </a:lnTo>
                  <a:close/>
                </a:path>
                <a:path w="787400" h="140970">
                  <a:moveTo>
                    <a:pt x="254190" y="128054"/>
                  </a:moveTo>
                  <a:lnTo>
                    <a:pt x="219913" y="128054"/>
                  </a:lnTo>
                  <a:lnTo>
                    <a:pt x="221818" y="137109"/>
                  </a:lnTo>
                  <a:lnTo>
                    <a:pt x="228904" y="140208"/>
                  </a:lnTo>
                  <a:lnTo>
                    <a:pt x="242824" y="140208"/>
                  </a:lnTo>
                  <a:lnTo>
                    <a:pt x="250532" y="138836"/>
                  </a:lnTo>
                  <a:lnTo>
                    <a:pt x="254190" y="137680"/>
                  </a:lnTo>
                  <a:lnTo>
                    <a:pt x="254190" y="128054"/>
                  </a:lnTo>
                  <a:close/>
                </a:path>
                <a:path w="787400" h="140970">
                  <a:moveTo>
                    <a:pt x="242404" y="87630"/>
                  </a:moveTo>
                  <a:lnTo>
                    <a:pt x="217970" y="87630"/>
                  </a:lnTo>
                  <a:lnTo>
                    <a:pt x="217970" y="103987"/>
                  </a:lnTo>
                  <a:lnTo>
                    <a:pt x="215195" y="112779"/>
                  </a:lnTo>
                  <a:lnTo>
                    <a:pt x="208286" y="118613"/>
                  </a:lnTo>
                  <a:lnTo>
                    <a:pt x="199367" y="121848"/>
                  </a:lnTo>
                  <a:lnTo>
                    <a:pt x="190563" y="122847"/>
                  </a:lnTo>
                  <a:lnTo>
                    <a:pt x="243700" y="122847"/>
                  </a:lnTo>
                  <a:lnTo>
                    <a:pt x="242404" y="120764"/>
                  </a:lnTo>
                  <a:lnTo>
                    <a:pt x="242404" y="87630"/>
                  </a:lnTo>
                  <a:close/>
                </a:path>
                <a:path w="787400" h="140970">
                  <a:moveTo>
                    <a:pt x="254190" y="122491"/>
                  </a:moveTo>
                  <a:lnTo>
                    <a:pt x="251599" y="122847"/>
                  </a:lnTo>
                  <a:lnTo>
                    <a:pt x="254190" y="122847"/>
                  </a:lnTo>
                  <a:lnTo>
                    <a:pt x="254190" y="122491"/>
                  </a:lnTo>
                  <a:close/>
                </a:path>
                <a:path w="787400" h="140970">
                  <a:moveTo>
                    <a:pt x="198031" y="35242"/>
                  </a:moveTo>
                  <a:lnTo>
                    <a:pt x="180115" y="36814"/>
                  </a:lnTo>
                  <a:lnTo>
                    <a:pt x="164361" y="42195"/>
                  </a:lnTo>
                  <a:lnTo>
                    <a:pt x="152862" y="52387"/>
                  </a:lnTo>
                  <a:lnTo>
                    <a:pt x="147713" y="68389"/>
                  </a:lnTo>
                  <a:lnTo>
                    <a:pt x="172135" y="68389"/>
                  </a:lnTo>
                  <a:lnTo>
                    <a:pt x="174472" y="61368"/>
                  </a:lnTo>
                  <a:lnTo>
                    <a:pt x="179603" y="56434"/>
                  </a:lnTo>
                  <a:lnTo>
                    <a:pt x="187105" y="53521"/>
                  </a:lnTo>
                  <a:lnTo>
                    <a:pt x="196557" y="52565"/>
                  </a:lnTo>
                  <a:lnTo>
                    <a:pt x="239046" y="52565"/>
                  </a:lnTo>
                  <a:lnTo>
                    <a:pt x="238518" y="50748"/>
                  </a:lnTo>
                  <a:lnTo>
                    <a:pt x="228342" y="41808"/>
                  </a:lnTo>
                  <a:lnTo>
                    <a:pt x="214104" y="36802"/>
                  </a:lnTo>
                  <a:lnTo>
                    <a:pt x="198031" y="35242"/>
                  </a:lnTo>
                  <a:close/>
                </a:path>
                <a:path w="787400" h="140970">
                  <a:moveTo>
                    <a:pt x="294030" y="37947"/>
                  </a:moveTo>
                  <a:lnTo>
                    <a:pt x="270916" y="37947"/>
                  </a:lnTo>
                  <a:lnTo>
                    <a:pt x="270916" y="137490"/>
                  </a:lnTo>
                  <a:lnTo>
                    <a:pt x="295338" y="137490"/>
                  </a:lnTo>
                  <a:lnTo>
                    <a:pt x="295338" y="78397"/>
                  </a:lnTo>
                  <a:lnTo>
                    <a:pt x="297341" y="67363"/>
                  </a:lnTo>
                  <a:lnTo>
                    <a:pt x="302694" y="59261"/>
                  </a:lnTo>
                  <a:lnTo>
                    <a:pt x="310415" y="54269"/>
                  </a:lnTo>
                  <a:lnTo>
                    <a:pt x="319519" y="52565"/>
                  </a:lnTo>
                  <a:lnTo>
                    <a:pt x="428554" y="52565"/>
                  </a:lnTo>
                  <a:lnTo>
                    <a:pt x="428012" y="51790"/>
                  </a:lnTo>
                  <a:lnTo>
                    <a:pt x="294030" y="51790"/>
                  </a:lnTo>
                  <a:lnTo>
                    <a:pt x="294030" y="37947"/>
                  </a:lnTo>
                  <a:close/>
                </a:path>
                <a:path w="787400" h="140970">
                  <a:moveTo>
                    <a:pt x="386994" y="52565"/>
                  </a:moveTo>
                  <a:lnTo>
                    <a:pt x="319519" y="52565"/>
                  </a:lnTo>
                  <a:lnTo>
                    <a:pt x="328798" y="53925"/>
                  </a:lnTo>
                  <a:lnTo>
                    <a:pt x="334811" y="57940"/>
                  </a:lnTo>
                  <a:lnTo>
                    <a:pt x="338055" y="64513"/>
                  </a:lnTo>
                  <a:lnTo>
                    <a:pt x="339026" y="73545"/>
                  </a:lnTo>
                  <a:lnTo>
                    <a:pt x="339026" y="137490"/>
                  </a:lnTo>
                  <a:lnTo>
                    <a:pt x="363448" y="137490"/>
                  </a:lnTo>
                  <a:lnTo>
                    <a:pt x="363542" y="78397"/>
                  </a:lnTo>
                  <a:lnTo>
                    <a:pt x="364809" y="67931"/>
                  </a:lnTo>
                  <a:lnTo>
                    <a:pt x="369039" y="59572"/>
                  </a:lnTo>
                  <a:lnTo>
                    <a:pt x="376360" y="54361"/>
                  </a:lnTo>
                  <a:lnTo>
                    <a:pt x="386994" y="52565"/>
                  </a:lnTo>
                  <a:close/>
                </a:path>
                <a:path w="787400" h="140970">
                  <a:moveTo>
                    <a:pt x="428554" y="52565"/>
                  </a:moveTo>
                  <a:lnTo>
                    <a:pt x="386994" y="52565"/>
                  </a:lnTo>
                  <a:lnTo>
                    <a:pt x="398189" y="54526"/>
                  </a:lnTo>
                  <a:lnTo>
                    <a:pt x="404233" y="60028"/>
                  </a:lnTo>
                  <a:lnTo>
                    <a:pt x="406702" y="68494"/>
                  </a:lnTo>
                  <a:lnTo>
                    <a:pt x="407133" y="78397"/>
                  </a:lnTo>
                  <a:lnTo>
                    <a:pt x="407174" y="137490"/>
                  </a:lnTo>
                  <a:lnTo>
                    <a:pt x="431558" y="137490"/>
                  </a:lnTo>
                  <a:lnTo>
                    <a:pt x="431516" y="68494"/>
                  </a:lnTo>
                  <a:lnTo>
                    <a:pt x="429052" y="53276"/>
                  </a:lnTo>
                  <a:lnTo>
                    <a:pt x="428554" y="52565"/>
                  </a:lnTo>
                  <a:close/>
                </a:path>
                <a:path w="787400" h="140970">
                  <a:moveTo>
                    <a:pt x="328739" y="35242"/>
                  </a:moveTo>
                  <a:lnTo>
                    <a:pt x="317032" y="36447"/>
                  </a:lnTo>
                  <a:lnTo>
                    <a:pt x="307854" y="39835"/>
                  </a:lnTo>
                  <a:lnTo>
                    <a:pt x="300600" y="45063"/>
                  </a:lnTo>
                  <a:lnTo>
                    <a:pt x="294665" y="51790"/>
                  </a:lnTo>
                  <a:lnTo>
                    <a:pt x="359791" y="51790"/>
                  </a:lnTo>
                  <a:lnTo>
                    <a:pt x="354758" y="44409"/>
                  </a:lnTo>
                  <a:lnTo>
                    <a:pt x="347479" y="39254"/>
                  </a:lnTo>
                  <a:lnTo>
                    <a:pt x="338593" y="36229"/>
                  </a:lnTo>
                  <a:lnTo>
                    <a:pt x="328739" y="35242"/>
                  </a:lnTo>
                  <a:close/>
                </a:path>
                <a:path w="787400" h="140970">
                  <a:moveTo>
                    <a:pt x="394500" y="35242"/>
                  </a:moveTo>
                  <a:lnTo>
                    <a:pt x="383454" y="36394"/>
                  </a:lnTo>
                  <a:lnTo>
                    <a:pt x="374183" y="39692"/>
                  </a:lnTo>
                  <a:lnTo>
                    <a:pt x="366393" y="44902"/>
                  </a:lnTo>
                  <a:lnTo>
                    <a:pt x="359791" y="51790"/>
                  </a:lnTo>
                  <a:lnTo>
                    <a:pt x="428012" y="51790"/>
                  </a:lnTo>
                  <a:lnTo>
                    <a:pt x="421787" y="42894"/>
                  </a:lnTo>
                  <a:lnTo>
                    <a:pt x="410143" y="37064"/>
                  </a:lnTo>
                  <a:lnTo>
                    <a:pt x="394500" y="35242"/>
                  </a:lnTo>
                  <a:close/>
                </a:path>
                <a:path w="787400" h="140970">
                  <a:moveTo>
                    <a:pt x="492810" y="35242"/>
                  </a:moveTo>
                  <a:lnTo>
                    <a:pt x="475091" y="38271"/>
                  </a:lnTo>
                  <a:lnTo>
                    <a:pt x="459733" y="47636"/>
                  </a:lnTo>
                  <a:lnTo>
                    <a:pt x="448919" y="63751"/>
                  </a:lnTo>
                  <a:lnTo>
                    <a:pt x="444830" y="87033"/>
                  </a:lnTo>
                  <a:lnTo>
                    <a:pt x="448018" y="107937"/>
                  </a:lnTo>
                  <a:lnTo>
                    <a:pt x="457652" y="124817"/>
                  </a:lnTo>
                  <a:lnTo>
                    <a:pt x="473832" y="136098"/>
                  </a:lnTo>
                  <a:lnTo>
                    <a:pt x="496658" y="140208"/>
                  </a:lnTo>
                  <a:lnTo>
                    <a:pt x="506992" y="139276"/>
                  </a:lnTo>
                  <a:lnTo>
                    <a:pt x="516612" y="136375"/>
                  </a:lnTo>
                  <a:lnTo>
                    <a:pt x="524824" y="131346"/>
                  </a:lnTo>
                  <a:lnTo>
                    <a:pt x="530936" y="124028"/>
                  </a:lnTo>
                  <a:lnTo>
                    <a:pt x="554482" y="124028"/>
                  </a:lnTo>
                  <a:lnTo>
                    <a:pt x="554482" y="122847"/>
                  </a:lnTo>
                  <a:lnTo>
                    <a:pt x="499872" y="122847"/>
                  </a:lnTo>
                  <a:lnTo>
                    <a:pt x="486147" y="119934"/>
                  </a:lnTo>
                  <a:lnTo>
                    <a:pt x="476619" y="112239"/>
                  </a:lnTo>
                  <a:lnTo>
                    <a:pt x="471066" y="101330"/>
                  </a:lnTo>
                  <a:lnTo>
                    <a:pt x="469265" y="88773"/>
                  </a:lnTo>
                  <a:lnTo>
                    <a:pt x="470887" y="75561"/>
                  </a:lnTo>
                  <a:lnTo>
                    <a:pt x="476180" y="63954"/>
                  </a:lnTo>
                  <a:lnTo>
                    <a:pt x="485777" y="55704"/>
                  </a:lnTo>
                  <a:lnTo>
                    <a:pt x="500316" y="52565"/>
                  </a:lnTo>
                  <a:lnTo>
                    <a:pt x="554482" y="52565"/>
                  </a:lnTo>
                  <a:lnTo>
                    <a:pt x="554482" y="50850"/>
                  </a:lnTo>
                  <a:lnTo>
                    <a:pt x="529666" y="50850"/>
                  </a:lnTo>
                  <a:lnTo>
                    <a:pt x="522700" y="43777"/>
                  </a:lnTo>
                  <a:lnTo>
                    <a:pt x="513648" y="38927"/>
                  </a:lnTo>
                  <a:lnTo>
                    <a:pt x="503391" y="36136"/>
                  </a:lnTo>
                  <a:lnTo>
                    <a:pt x="492810" y="35242"/>
                  </a:lnTo>
                  <a:close/>
                </a:path>
                <a:path w="787400" h="140970">
                  <a:moveTo>
                    <a:pt x="554482" y="124028"/>
                  </a:moveTo>
                  <a:lnTo>
                    <a:pt x="531368" y="124028"/>
                  </a:lnTo>
                  <a:lnTo>
                    <a:pt x="531368" y="137490"/>
                  </a:lnTo>
                  <a:lnTo>
                    <a:pt x="554482" y="137490"/>
                  </a:lnTo>
                  <a:lnTo>
                    <a:pt x="554482" y="124028"/>
                  </a:lnTo>
                  <a:close/>
                </a:path>
                <a:path w="787400" h="140970">
                  <a:moveTo>
                    <a:pt x="554482" y="52565"/>
                  </a:moveTo>
                  <a:lnTo>
                    <a:pt x="500316" y="52565"/>
                  </a:lnTo>
                  <a:lnTo>
                    <a:pt x="513057" y="54954"/>
                  </a:lnTo>
                  <a:lnTo>
                    <a:pt x="522698" y="61858"/>
                  </a:lnTo>
                  <a:lnTo>
                    <a:pt x="528803" y="72882"/>
                  </a:lnTo>
                  <a:lnTo>
                    <a:pt x="530936" y="87630"/>
                  </a:lnTo>
                  <a:lnTo>
                    <a:pt x="529154" y="100435"/>
                  </a:lnTo>
                  <a:lnTo>
                    <a:pt x="523595" y="111729"/>
                  </a:lnTo>
                  <a:lnTo>
                    <a:pt x="513941" y="119778"/>
                  </a:lnTo>
                  <a:lnTo>
                    <a:pt x="499872" y="122847"/>
                  </a:lnTo>
                  <a:lnTo>
                    <a:pt x="554482" y="122847"/>
                  </a:lnTo>
                  <a:lnTo>
                    <a:pt x="554482" y="52565"/>
                  </a:lnTo>
                  <a:close/>
                </a:path>
                <a:path w="787400" h="140970">
                  <a:moveTo>
                    <a:pt x="554482" y="0"/>
                  </a:moveTo>
                  <a:lnTo>
                    <a:pt x="530098" y="0"/>
                  </a:lnTo>
                  <a:lnTo>
                    <a:pt x="530098" y="50850"/>
                  </a:lnTo>
                  <a:lnTo>
                    <a:pt x="554482" y="50850"/>
                  </a:lnTo>
                  <a:lnTo>
                    <a:pt x="554482" y="0"/>
                  </a:lnTo>
                  <a:close/>
                </a:path>
                <a:path w="787400" h="140970">
                  <a:moveTo>
                    <a:pt x="622731" y="35242"/>
                  </a:moveTo>
                  <a:lnTo>
                    <a:pt x="600436" y="39476"/>
                  </a:lnTo>
                  <a:lnTo>
                    <a:pt x="583569" y="50915"/>
                  </a:lnTo>
                  <a:lnTo>
                    <a:pt x="572891" y="67662"/>
                  </a:lnTo>
                  <a:lnTo>
                    <a:pt x="569163" y="87820"/>
                  </a:lnTo>
                  <a:lnTo>
                    <a:pt x="572751" y="108918"/>
                  </a:lnTo>
                  <a:lnTo>
                    <a:pt x="583249" y="125491"/>
                  </a:lnTo>
                  <a:lnTo>
                    <a:pt x="600254" y="136326"/>
                  </a:lnTo>
                  <a:lnTo>
                    <a:pt x="623366" y="140208"/>
                  </a:lnTo>
                  <a:lnTo>
                    <a:pt x="640650" y="137969"/>
                  </a:lnTo>
                  <a:lnTo>
                    <a:pt x="655496" y="131413"/>
                  </a:lnTo>
                  <a:lnTo>
                    <a:pt x="664607" y="122847"/>
                  </a:lnTo>
                  <a:lnTo>
                    <a:pt x="623366" y="122847"/>
                  </a:lnTo>
                  <a:lnTo>
                    <a:pt x="610135" y="120438"/>
                  </a:lnTo>
                  <a:lnTo>
                    <a:pt x="600851" y="113971"/>
                  </a:lnTo>
                  <a:lnTo>
                    <a:pt x="595379" y="104582"/>
                  </a:lnTo>
                  <a:lnTo>
                    <a:pt x="593585" y="93408"/>
                  </a:lnTo>
                  <a:lnTo>
                    <a:pt x="674992" y="93408"/>
                  </a:lnTo>
                  <a:lnTo>
                    <a:pt x="673971" y="78943"/>
                  </a:lnTo>
                  <a:lnTo>
                    <a:pt x="593585" y="78943"/>
                  </a:lnTo>
                  <a:lnTo>
                    <a:pt x="596044" y="68563"/>
                  </a:lnTo>
                  <a:lnTo>
                    <a:pt x="602067" y="60191"/>
                  </a:lnTo>
                  <a:lnTo>
                    <a:pt x="611135" y="54600"/>
                  </a:lnTo>
                  <a:lnTo>
                    <a:pt x="622731" y="52565"/>
                  </a:lnTo>
                  <a:lnTo>
                    <a:pt x="662744" y="52565"/>
                  </a:lnTo>
                  <a:lnTo>
                    <a:pt x="646201" y="40130"/>
                  </a:lnTo>
                  <a:lnTo>
                    <a:pt x="622731" y="35242"/>
                  </a:lnTo>
                  <a:close/>
                </a:path>
                <a:path w="787400" h="140970">
                  <a:moveTo>
                    <a:pt x="673481" y="106311"/>
                  </a:moveTo>
                  <a:lnTo>
                    <a:pt x="650367" y="106311"/>
                  </a:lnTo>
                  <a:lnTo>
                    <a:pt x="646330" y="113519"/>
                  </a:lnTo>
                  <a:lnTo>
                    <a:pt x="640562" y="118689"/>
                  </a:lnTo>
                  <a:lnTo>
                    <a:pt x="632946" y="121804"/>
                  </a:lnTo>
                  <a:lnTo>
                    <a:pt x="623366" y="122847"/>
                  </a:lnTo>
                  <a:lnTo>
                    <a:pt x="664607" y="122847"/>
                  </a:lnTo>
                  <a:lnTo>
                    <a:pt x="666806" y="120780"/>
                  </a:lnTo>
                  <a:lnTo>
                    <a:pt x="673481" y="106311"/>
                  </a:lnTo>
                  <a:close/>
                </a:path>
                <a:path w="787400" h="140970">
                  <a:moveTo>
                    <a:pt x="662744" y="52565"/>
                  </a:moveTo>
                  <a:lnTo>
                    <a:pt x="622731" y="52565"/>
                  </a:lnTo>
                  <a:lnTo>
                    <a:pt x="633934" y="54734"/>
                  </a:lnTo>
                  <a:lnTo>
                    <a:pt x="642532" y="60548"/>
                  </a:lnTo>
                  <a:lnTo>
                    <a:pt x="648190" y="68965"/>
                  </a:lnTo>
                  <a:lnTo>
                    <a:pt x="650570" y="78943"/>
                  </a:lnTo>
                  <a:lnTo>
                    <a:pt x="673971" y="78943"/>
                  </a:lnTo>
                  <a:lnTo>
                    <a:pt x="673461" y="71718"/>
                  </a:lnTo>
                  <a:lnTo>
                    <a:pt x="663487" y="53124"/>
                  </a:lnTo>
                  <a:lnTo>
                    <a:pt x="662744" y="52565"/>
                  </a:lnTo>
                  <a:close/>
                </a:path>
                <a:path w="787400" h="140970">
                  <a:moveTo>
                    <a:pt x="713117" y="37947"/>
                  </a:moveTo>
                  <a:lnTo>
                    <a:pt x="689965" y="37947"/>
                  </a:lnTo>
                  <a:lnTo>
                    <a:pt x="689965" y="137490"/>
                  </a:lnTo>
                  <a:lnTo>
                    <a:pt x="714387" y="137490"/>
                  </a:lnTo>
                  <a:lnTo>
                    <a:pt x="714387" y="78765"/>
                  </a:lnTo>
                  <a:lnTo>
                    <a:pt x="716287" y="68488"/>
                  </a:lnTo>
                  <a:lnTo>
                    <a:pt x="721687" y="60169"/>
                  </a:lnTo>
                  <a:lnTo>
                    <a:pt x="730139" y="54598"/>
                  </a:lnTo>
                  <a:lnTo>
                    <a:pt x="739055" y="52959"/>
                  </a:lnTo>
                  <a:lnTo>
                    <a:pt x="713549" y="52959"/>
                  </a:lnTo>
                  <a:lnTo>
                    <a:pt x="713117" y="52565"/>
                  </a:lnTo>
                  <a:lnTo>
                    <a:pt x="713117" y="37947"/>
                  </a:lnTo>
                  <a:close/>
                </a:path>
                <a:path w="787400" h="140970">
                  <a:moveTo>
                    <a:pt x="783091" y="52565"/>
                  </a:moveTo>
                  <a:lnTo>
                    <a:pt x="741197" y="52565"/>
                  </a:lnTo>
                  <a:lnTo>
                    <a:pt x="750566" y="53862"/>
                  </a:lnTo>
                  <a:lnTo>
                    <a:pt x="757227" y="57885"/>
                  </a:lnTo>
                  <a:lnTo>
                    <a:pt x="761274" y="64829"/>
                  </a:lnTo>
                  <a:lnTo>
                    <a:pt x="762800" y="74891"/>
                  </a:lnTo>
                  <a:lnTo>
                    <a:pt x="762800" y="137490"/>
                  </a:lnTo>
                  <a:lnTo>
                    <a:pt x="787222" y="137490"/>
                  </a:lnTo>
                  <a:lnTo>
                    <a:pt x="787096" y="68488"/>
                  </a:lnTo>
                  <a:lnTo>
                    <a:pt x="784470" y="54428"/>
                  </a:lnTo>
                  <a:lnTo>
                    <a:pt x="783091" y="52565"/>
                  </a:lnTo>
                  <a:close/>
                </a:path>
                <a:path w="787400" h="140970">
                  <a:moveTo>
                    <a:pt x="748030" y="35242"/>
                  </a:moveTo>
                  <a:lnTo>
                    <a:pt x="737531" y="36465"/>
                  </a:lnTo>
                  <a:lnTo>
                    <a:pt x="728065" y="39981"/>
                  </a:lnTo>
                  <a:lnTo>
                    <a:pt x="719962" y="45556"/>
                  </a:lnTo>
                  <a:lnTo>
                    <a:pt x="713549" y="52959"/>
                  </a:lnTo>
                  <a:lnTo>
                    <a:pt x="739055" y="52959"/>
                  </a:lnTo>
                  <a:lnTo>
                    <a:pt x="741197" y="52565"/>
                  </a:lnTo>
                  <a:lnTo>
                    <a:pt x="783091" y="52565"/>
                  </a:lnTo>
                  <a:lnTo>
                    <a:pt x="776617" y="43816"/>
                  </a:lnTo>
                  <a:lnTo>
                    <a:pt x="764269" y="37397"/>
                  </a:lnTo>
                  <a:lnTo>
                    <a:pt x="748030" y="35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5" name="object 81"/>
            <p:cNvSpPr/>
            <p:nvPr/>
          </p:nvSpPr>
          <p:spPr>
            <a:xfrm>
              <a:off x="9465400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2" y="0"/>
                  </a:moveTo>
                  <a:lnTo>
                    <a:pt x="5391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078" y="51028"/>
                  </a:lnTo>
                  <a:lnTo>
                    <a:pt x="60350" y="45885"/>
                  </a:lnTo>
                  <a:lnTo>
                    <a:pt x="37553" y="45885"/>
                  </a:lnTo>
                  <a:lnTo>
                    <a:pt x="37211" y="40106"/>
                  </a:lnTo>
                  <a:lnTo>
                    <a:pt x="102616" y="40106"/>
                  </a:lnTo>
                  <a:lnTo>
                    <a:pt x="100329" y="17915"/>
                  </a:lnTo>
                  <a:lnTo>
                    <a:pt x="95899" y="6407"/>
                  </a:lnTo>
                  <a:lnTo>
                    <a:pt x="86022" y="1880"/>
                  </a:lnTo>
                  <a:lnTo>
                    <a:pt x="67398" y="635"/>
                  </a:lnTo>
                  <a:lnTo>
                    <a:pt x="41448" y="49"/>
                  </a:lnTo>
                  <a:lnTo>
                    <a:pt x="19992" y="0"/>
                  </a:lnTo>
                  <a:close/>
                </a:path>
                <a:path w="102870" h="57784">
                  <a:moveTo>
                    <a:pt x="48933" y="43967"/>
                  </a:moveTo>
                  <a:lnTo>
                    <a:pt x="37553" y="45885"/>
                  </a:lnTo>
                  <a:lnTo>
                    <a:pt x="60350" y="45885"/>
                  </a:lnTo>
                  <a:lnTo>
                    <a:pt x="48933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6" name="object 82"/>
            <p:cNvSpPr/>
            <p:nvPr/>
          </p:nvSpPr>
          <p:spPr>
            <a:xfrm>
              <a:off x="9498048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155" y="11531"/>
                  </a:moveTo>
                  <a:lnTo>
                    <a:pt x="65074" y="11531"/>
                  </a:lnTo>
                  <a:lnTo>
                    <a:pt x="65379" y="17335"/>
                  </a:lnTo>
                  <a:lnTo>
                    <a:pt x="0" y="17335"/>
                  </a:lnTo>
                  <a:lnTo>
                    <a:pt x="16578" y="55561"/>
                  </a:lnTo>
                  <a:lnTo>
                    <a:pt x="61167" y="57403"/>
                  </a:lnTo>
                  <a:lnTo>
                    <a:pt x="82623" y="57451"/>
                  </a:lnTo>
                  <a:lnTo>
                    <a:pt x="97224" y="57257"/>
                  </a:lnTo>
                  <a:lnTo>
                    <a:pt x="102616" y="57124"/>
                  </a:lnTo>
                  <a:lnTo>
                    <a:pt x="102616" y="17018"/>
                  </a:lnTo>
                  <a:lnTo>
                    <a:pt x="91155" y="11531"/>
                  </a:lnTo>
                  <a:close/>
                </a:path>
                <a:path w="102870" h="57784">
                  <a:moveTo>
                    <a:pt x="67068" y="0"/>
                  </a:moveTo>
                  <a:lnTo>
                    <a:pt x="37896" y="0"/>
                  </a:lnTo>
                  <a:lnTo>
                    <a:pt x="32537" y="6413"/>
                  </a:lnTo>
                  <a:lnTo>
                    <a:pt x="42252" y="11531"/>
                  </a:lnTo>
                  <a:lnTo>
                    <a:pt x="53644" y="13474"/>
                  </a:lnTo>
                  <a:lnTo>
                    <a:pt x="65074" y="11531"/>
                  </a:lnTo>
                  <a:lnTo>
                    <a:pt x="91155" y="11531"/>
                  </a:lnTo>
                  <a:lnTo>
                    <a:pt x="67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7" name="object 83"/>
            <p:cNvSpPr/>
            <p:nvPr/>
          </p:nvSpPr>
          <p:spPr>
            <a:xfrm>
              <a:off x="9465400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7"/>
                  </a:lnTo>
                  <a:lnTo>
                    <a:pt x="0" y="57149"/>
                  </a:lnTo>
                  <a:lnTo>
                    <a:pt x="5391" y="57278"/>
                  </a:lnTo>
                  <a:lnTo>
                    <a:pt x="19992" y="57464"/>
                  </a:lnTo>
                  <a:lnTo>
                    <a:pt x="41448" y="57407"/>
                  </a:lnTo>
                  <a:lnTo>
                    <a:pt x="86022" y="55554"/>
                  </a:lnTo>
                  <a:lnTo>
                    <a:pt x="102616" y="17360"/>
                  </a:lnTo>
                  <a:lnTo>
                    <a:pt x="37211" y="17360"/>
                  </a:lnTo>
                  <a:lnTo>
                    <a:pt x="37553" y="11582"/>
                  </a:lnTo>
                  <a:lnTo>
                    <a:pt x="60350" y="11582"/>
                  </a:lnTo>
                  <a:lnTo>
                    <a:pt x="70078" y="6438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50" y="11582"/>
                  </a:moveTo>
                  <a:lnTo>
                    <a:pt x="37553" y="11582"/>
                  </a:lnTo>
                  <a:lnTo>
                    <a:pt x="48933" y="13487"/>
                  </a:lnTo>
                  <a:lnTo>
                    <a:pt x="60350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8" name="object 84"/>
            <p:cNvSpPr/>
            <p:nvPr/>
          </p:nvSpPr>
          <p:spPr>
            <a:xfrm>
              <a:off x="9498048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23" y="0"/>
                  </a:moveTo>
                  <a:lnTo>
                    <a:pt x="35217" y="635"/>
                  </a:lnTo>
                  <a:lnTo>
                    <a:pt x="0" y="40132"/>
                  </a:lnTo>
                  <a:lnTo>
                    <a:pt x="65379" y="40132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896" y="57442"/>
                  </a:lnTo>
                  <a:lnTo>
                    <a:pt x="67068" y="57442"/>
                  </a:lnTo>
                  <a:lnTo>
                    <a:pt x="91209" y="45885"/>
                  </a:lnTo>
                  <a:lnTo>
                    <a:pt x="65074" y="45885"/>
                  </a:lnTo>
                  <a:lnTo>
                    <a:pt x="53644" y="43967"/>
                  </a:lnTo>
                  <a:lnTo>
                    <a:pt x="95214" y="43967"/>
                  </a:lnTo>
                  <a:lnTo>
                    <a:pt x="102616" y="40424"/>
                  </a:lnTo>
                  <a:lnTo>
                    <a:pt x="102616" y="317"/>
                  </a:lnTo>
                  <a:lnTo>
                    <a:pt x="97224" y="188"/>
                  </a:lnTo>
                  <a:lnTo>
                    <a:pt x="82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9" name="object 85"/>
            <p:cNvSpPr/>
            <p:nvPr/>
          </p:nvSpPr>
          <p:spPr>
            <a:xfrm>
              <a:off x="9351747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53" y="0"/>
                  </a:moveTo>
                  <a:lnTo>
                    <a:pt x="35242" y="635"/>
                  </a:lnTo>
                  <a:lnTo>
                    <a:pt x="0" y="40106"/>
                  </a:lnTo>
                  <a:lnTo>
                    <a:pt x="65404" y="40106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909" y="57442"/>
                  </a:lnTo>
                  <a:lnTo>
                    <a:pt x="67081" y="57442"/>
                  </a:lnTo>
                  <a:lnTo>
                    <a:pt x="91230" y="45885"/>
                  </a:lnTo>
                  <a:lnTo>
                    <a:pt x="65074" y="45885"/>
                  </a:lnTo>
                  <a:lnTo>
                    <a:pt x="53682" y="43967"/>
                  </a:lnTo>
                  <a:lnTo>
                    <a:pt x="95237" y="43967"/>
                  </a:lnTo>
                  <a:lnTo>
                    <a:pt x="102641" y="40424"/>
                  </a:lnTo>
                  <a:lnTo>
                    <a:pt x="102641" y="317"/>
                  </a:lnTo>
                  <a:lnTo>
                    <a:pt x="97252" y="188"/>
                  </a:lnTo>
                  <a:lnTo>
                    <a:pt x="82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1" name="object 86"/>
            <p:cNvSpPr/>
            <p:nvPr/>
          </p:nvSpPr>
          <p:spPr>
            <a:xfrm>
              <a:off x="9319117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8"/>
                  </a:lnTo>
                  <a:lnTo>
                    <a:pt x="0" y="57124"/>
                  </a:lnTo>
                  <a:lnTo>
                    <a:pt x="5392" y="57257"/>
                  </a:lnTo>
                  <a:lnTo>
                    <a:pt x="19997" y="57451"/>
                  </a:lnTo>
                  <a:lnTo>
                    <a:pt x="41453" y="57403"/>
                  </a:lnTo>
                  <a:lnTo>
                    <a:pt x="86022" y="55561"/>
                  </a:lnTo>
                  <a:lnTo>
                    <a:pt x="102616" y="17335"/>
                  </a:lnTo>
                  <a:lnTo>
                    <a:pt x="37223" y="17335"/>
                  </a:lnTo>
                  <a:lnTo>
                    <a:pt x="37553" y="11531"/>
                  </a:lnTo>
                  <a:lnTo>
                    <a:pt x="60375" y="11531"/>
                  </a:lnTo>
                  <a:lnTo>
                    <a:pt x="70116" y="6413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75" y="11531"/>
                  </a:moveTo>
                  <a:lnTo>
                    <a:pt x="37553" y="11531"/>
                  </a:lnTo>
                  <a:lnTo>
                    <a:pt x="48971" y="13474"/>
                  </a:lnTo>
                  <a:lnTo>
                    <a:pt x="60375" y="11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2" name="object 87"/>
            <p:cNvSpPr/>
            <p:nvPr/>
          </p:nvSpPr>
          <p:spPr>
            <a:xfrm>
              <a:off x="9351747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283" y="11582"/>
                  </a:moveTo>
                  <a:lnTo>
                    <a:pt x="65074" y="11582"/>
                  </a:lnTo>
                  <a:lnTo>
                    <a:pt x="65404" y="17360"/>
                  </a:lnTo>
                  <a:lnTo>
                    <a:pt x="0" y="17360"/>
                  </a:lnTo>
                  <a:lnTo>
                    <a:pt x="16603" y="55554"/>
                  </a:lnTo>
                  <a:lnTo>
                    <a:pt x="61198" y="57407"/>
                  </a:lnTo>
                  <a:lnTo>
                    <a:pt x="82653" y="57464"/>
                  </a:lnTo>
                  <a:lnTo>
                    <a:pt x="97252" y="57278"/>
                  </a:lnTo>
                  <a:lnTo>
                    <a:pt x="102641" y="57149"/>
                  </a:lnTo>
                  <a:lnTo>
                    <a:pt x="102641" y="17017"/>
                  </a:lnTo>
                  <a:lnTo>
                    <a:pt x="91283" y="11582"/>
                  </a:lnTo>
                  <a:close/>
                </a:path>
                <a:path w="102870" h="57784">
                  <a:moveTo>
                    <a:pt x="67081" y="0"/>
                  </a:moveTo>
                  <a:lnTo>
                    <a:pt x="37909" y="0"/>
                  </a:lnTo>
                  <a:lnTo>
                    <a:pt x="32537" y="6438"/>
                  </a:lnTo>
                  <a:lnTo>
                    <a:pt x="42252" y="11582"/>
                  </a:lnTo>
                  <a:lnTo>
                    <a:pt x="53682" y="13487"/>
                  </a:lnTo>
                  <a:lnTo>
                    <a:pt x="65074" y="11582"/>
                  </a:lnTo>
                  <a:lnTo>
                    <a:pt x="91283" y="11582"/>
                  </a:lnTo>
                  <a:lnTo>
                    <a:pt x="6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3" name="object 88"/>
            <p:cNvSpPr/>
            <p:nvPr/>
          </p:nvSpPr>
          <p:spPr>
            <a:xfrm>
              <a:off x="9319117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7" y="0"/>
                  </a:moveTo>
                  <a:lnTo>
                    <a:pt x="5392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116" y="51028"/>
                  </a:lnTo>
                  <a:lnTo>
                    <a:pt x="60375" y="45885"/>
                  </a:lnTo>
                  <a:lnTo>
                    <a:pt x="37553" y="45885"/>
                  </a:lnTo>
                  <a:lnTo>
                    <a:pt x="37223" y="40132"/>
                  </a:lnTo>
                  <a:lnTo>
                    <a:pt x="102616" y="40132"/>
                  </a:lnTo>
                  <a:lnTo>
                    <a:pt x="100329" y="17947"/>
                  </a:lnTo>
                  <a:lnTo>
                    <a:pt x="95899" y="6438"/>
                  </a:lnTo>
                  <a:lnTo>
                    <a:pt x="86022" y="1902"/>
                  </a:lnTo>
                  <a:lnTo>
                    <a:pt x="67398" y="635"/>
                  </a:lnTo>
                  <a:lnTo>
                    <a:pt x="41453" y="49"/>
                  </a:lnTo>
                  <a:lnTo>
                    <a:pt x="19997" y="0"/>
                  </a:lnTo>
                  <a:close/>
                </a:path>
                <a:path w="102870" h="57784">
                  <a:moveTo>
                    <a:pt x="48971" y="43967"/>
                  </a:moveTo>
                  <a:lnTo>
                    <a:pt x="37553" y="45885"/>
                  </a:lnTo>
                  <a:lnTo>
                    <a:pt x="60375" y="45885"/>
                  </a:lnTo>
                  <a:lnTo>
                    <a:pt x="48971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02849" y="6861069"/>
              <a:ext cx="184731" cy="21544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endParaRPr lang="en-GB" sz="800" b="1">
                <a:latin typeface="Arial"/>
                <a:cs typeface="Arial"/>
              </a:endParaRPr>
            </a:p>
          </p:txBody>
        </p:sp>
      </p:grpSp>
      <p:sp>
        <p:nvSpPr>
          <p:cNvPr id="81" name="object 56">
            <a:extLst>
              <a:ext uri="{FF2B5EF4-FFF2-40B4-BE49-F238E27FC236}">
                <a16:creationId xmlns:a16="http://schemas.microsoft.com/office/drawing/2014/main" id="{5D8CF707-DCD9-4F3F-A645-D19110868604}"/>
              </a:ext>
            </a:extLst>
          </p:cNvPr>
          <p:cNvSpPr/>
          <p:nvPr/>
        </p:nvSpPr>
        <p:spPr>
          <a:xfrm>
            <a:off x="9179720" y="1882565"/>
            <a:ext cx="1376420" cy="655841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 dirty="0">
                <a:latin typeface="Helvetica Neue Medium"/>
              </a:rPr>
              <a:t>Equalities &amp; Systems Change Lead</a:t>
            </a:r>
            <a:endParaRPr lang="en-US" sz="900" dirty="0"/>
          </a:p>
          <a:p>
            <a:pPr algn="ctr" defTabSz="414589"/>
            <a:r>
              <a:rPr lang="en-GB" sz="900" dirty="0">
                <a:latin typeface="Helvetica Neue Medium"/>
              </a:rPr>
              <a:t>Mathurini Visakan</a:t>
            </a:r>
            <a:endParaRPr lang="en-GB" sz="900" dirty="0"/>
          </a:p>
        </p:txBody>
      </p:sp>
      <p:sp>
        <p:nvSpPr>
          <p:cNvPr id="60" name="object 83">
            <a:extLst>
              <a:ext uri="{FF2B5EF4-FFF2-40B4-BE49-F238E27FC236}">
                <a16:creationId xmlns:a16="http://schemas.microsoft.com/office/drawing/2014/main" id="{1AB7F0C1-9E08-4189-AD19-E6D507C4D501}"/>
              </a:ext>
            </a:extLst>
          </p:cNvPr>
          <p:cNvSpPr/>
          <p:nvPr/>
        </p:nvSpPr>
        <p:spPr>
          <a:xfrm>
            <a:off x="215733" y="1893215"/>
            <a:ext cx="1380084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Strategic Communications</a:t>
            </a:r>
            <a:endParaRPr lang="en-GB" sz="900"/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Charlotte Fitzgerald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1" name="object 83">
            <a:extLst>
              <a:ext uri="{FF2B5EF4-FFF2-40B4-BE49-F238E27FC236}">
                <a16:creationId xmlns:a16="http://schemas.microsoft.com/office/drawing/2014/main" id="{A8B023B5-4812-444C-8CDF-1B1426647FF5}"/>
              </a:ext>
            </a:extLst>
          </p:cNvPr>
          <p:cNvSpPr/>
          <p:nvPr/>
        </p:nvSpPr>
        <p:spPr>
          <a:xfrm>
            <a:off x="215733" y="2538903"/>
            <a:ext cx="1379317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Media &amp; External Relations 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Gareth Jones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76" name="object 83">
            <a:extLst>
              <a:ext uri="{FF2B5EF4-FFF2-40B4-BE49-F238E27FC236}">
                <a16:creationId xmlns:a16="http://schemas.microsoft.com/office/drawing/2014/main" id="{8B4C1703-A3BA-46F0-B0BF-CBDCA91F2FE1}"/>
              </a:ext>
            </a:extLst>
          </p:cNvPr>
          <p:cNvSpPr/>
          <p:nvPr/>
        </p:nvSpPr>
        <p:spPr>
          <a:xfrm>
            <a:off x="215733" y="3193805"/>
            <a:ext cx="1378550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Participation &amp; Partnerships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Caroline Kennedy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5" name="object 83">
            <a:extLst>
              <a:ext uri="{FF2B5EF4-FFF2-40B4-BE49-F238E27FC236}">
                <a16:creationId xmlns:a16="http://schemas.microsoft.com/office/drawing/2014/main" id="{583B54AC-C8A4-4FFF-A9CB-B94208BEBD70}"/>
              </a:ext>
            </a:extLst>
          </p:cNvPr>
          <p:cNvSpPr/>
          <p:nvPr/>
        </p:nvSpPr>
        <p:spPr>
          <a:xfrm>
            <a:off x="7668449" y="2635501"/>
            <a:ext cx="1342324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Service &amp; Policy Design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Alejandra Diaz</a:t>
            </a:r>
            <a:endParaRPr lang="en-GB" sz="90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9" name="object 83">
            <a:extLst>
              <a:ext uri="{FF2B5EF4-FFF2-40B4-BE49-F238E27FC236}">
                <a16:creationId xmlns:a16="http://schemas.microsoft.com/office/drawing/2014/main" id="{2646229E-F8C1-42DC-9FC6-B53C6DC7829A}"/>
              </a:ext>
            </a:extLst>
          </p:cNvPr>
          <p:cNvSpPr/>
          <p:nvPr/>
        </p:nvSpPr>
        <p:spPr>
          <a:xfrm>
            <a:off x="7668449" y="1882103"/>
            <a:ext cx="1342324" cy="655841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 dirty="0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 dirty="0">
                <a:latin typeface="Helvetica Neue Medium"/>
              </a:rPr>
              <a:t>Head of Missions &amp; Corporate Services Strategy  </a:t>
            </a:r>
          </a:p>
          <a:p>
            <a:pPr algn="ctr" defTabSz="414589">
              <a:defRPr/>
            </a:pPr>
            <a:endParaRPr lang="en-GB" sz="900" dirty="0">
              <a:latin typeface="Helvetica Neue Medium"/>
            </a:endParaRPr>
          </a:p>
          <a:p>
            <a:pPr algn="ctr" defTabSz="414589">
              <a:defRPr/>
            </a:pPr>
            <a:endParaRPr lang="en-GB" sz="900" b="1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1" name="object 83">
            <a:extLst>
              <a:ext uri="{FF2B5EF4-FFF2-40B4-BE49-F238E27FC236}">
                <a16:creationId xmlns:a16="http://schemas.microsoft.com/office/drawing/2014/main" id="{C83DB554-1C11-4938-AAE2-0B663A236CCC}"/>
              </a:ext>
            </a:extLst>
          </p:cNvPr>
          <p:cNvSpPr/>
          <p:nvPr/>
        </p:nvSpPr>
        <p:spPr>
          <a:xfrm>
            <a:off x="215733" y="4538717"/>
            <a:ext cx="1369509" cy="638219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 dirty="0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 dirty="0">
                <a:latin typeface="Helvetica Neue Medium"/>
              </a:rPr>
              <a:t>Chief Executive Office</a:t>
            </a:r>
            <a:endParaRPr lang="en-GB" sz="900" dirty="0"/>
          </a:p>
          <a:p>
            <a:pPr algn="ctr" defTabSz="414589">
              <a:defRPr/>
            </a:pPr>
            <a:r>
              <a:rPr lang="en-GB" sz="900" dirty="0">
                <a:latin typeface="Helvetica Neue Medium"/>
              </a:rPr>
              <a:t>Beth Greenshields</a:t>
            </a:r>
          </a:p>
          <a:p>
            <a:pPr algn="ctr" defTabSz="414589">
              <a:defRPr/>
            </a:pPr>
            <a:endParaRPr lang="en-GB" sz="900" b="1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5E0BD299-FE31-7A48-4057-98FD95DC3730}"/>
              </a:ext>
            </a:extLst>
          </p:cNvPr>
          <p:cNvSpPr/>
          <p:nvPr/>
        </p:nvSpPr>
        <p:spPr>
          <a:xfrm>
            <a:off x="9179719" y="1088893"/>
            <a:ext cx="1376419" cy="700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algn="ctr" defTabSz="414589">
              <a:defRPr sz="1800" b="0">
                <a:solidFill>
                  <a:srgbClr val="000000"/>
                </a:solidFill>
              </a:defRPr>
            </a:pPr>
            <a:r>
              <a:rPr lang="en-GB" sz="1000" b="1">
                <a:solidFill>
                  <a:srgbClr val="000000"/>
                </a:solidFill>
                <a:latin typeface="Helvetica Neue Medium"/>
              </a:rPr>
              <a:t>Equality &amp; Community Strength</a:t>
            </a:r>
          </a:p>
          <a:p>
            <a:pPr algn="ctr" defTabSz="414589">
              <a:defRPr sz="1800" b="0">
                <a:solidFill>
                  <a:srgbClr val="000000"/>
                </a:solidFill>
              </a:defRPr>
            </a:pPr>
            <a:r>
              <a:rPr lang="en-GB" sz="1000">
                <a:solidFill>
                  <a:srgbClr val="000000"/>
                </a:solidFill>
                <a:latin typeface="Helvetica Neue Medium"/>
              </a:rPr>
              <a:t> Hanad Mohamed</a:t>
            </a:r>
          </a:p>
        </p:txBody>
      </p:sp>
      <p:sp>
        <p:nvSpPr>
          <p:cNvPr id="4" name="object 83">
            <a:extLst>
              <a:ext uri="{FF2B5EF4-FFF2-40B4-BE49-F238E27FC236}">
                <a16:creationId xmlns:a16="http://schemas.microsoft.com/office/drawing/2014/main" id="{C255E9EB-5238-B782-8F1A-933645CBA402}"/>
              </a:ext>
            </a:extLst>
          </p:cNvPr>
          <p:cNvSpPr/>
          <p:nvPr/>
        </p:nvSpPr>
        <p:spPr>
          <a:xfrm>
            <a:off x="7668449" y="3274352"/>
            <a:ext cx="1342324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Strategic Delivery &amp; Operations 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Rich Cassidy</a:t>
            </a:r>
            <a:endParaRPr lang="en-GB" sz="900">
              <a:ea typeface="Calibri"/>
              <a:cs typeface="Calibri"/>
            </a:endParaRPr>
          </a:p>
          <a:p>
            <a:pPr algn="ctr" defTabSz="414589">
              <a:defRPr/>
            </a:pPr>
            <a:endParaRPr lang="en-GB" sz="900" b="1">
              <a:latin typeface="Helvetica Neue Medium"/>
            </a:endParaRPr>
          </a:p>
        </p:txBody>
      </p:sp>
      <p:sp>
        <p:nvSpPr>
          <p:cNvPr id="3" name="object 83">
            <a:extLst>
              <a:ext uri="{FF2B5EF4-FFF2-40B4-BE49-F238E27FC236}">
                <a16:creationId xmlns:a16="http://schemas.microsoft.com/office/drawing/2014/main" id="{19A39DEB-0349-9B69-B60A-B702868C1BF2}"/>
              </a:ext>
            </a:extLst>
          </p:cNvPr>
          <p:cNvSpPr/>
          <p:nvPr/>
        </p:nvSpPr>
        <p:spPr>
          <a:xfrm>
            <a:off x="215733" y="3842470"/>
            <a:ext cx="1378550" cy="586497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Member Support</a:t>
            </a:r>
            <a:endParaRPr lang="en-GB" sz="900"/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Olivia Mensah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FE53DBE0-A278-D352-2417-ECE66C7E93CC}"/>
              </a:ext>
            </a:extLst>
          </p:cNvPr>
          <p:cNvSpPr/>
          <p:nvPr/>
        </p:nvSpPr>
        <p:spPr>
          <a:xfrm>
            <a:off x="9179720" y="2634931"/>
            <a:ext cx="1376419" cy="565200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900" b="1"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latin typeface="Helvetica Neue Medium"/>
              </a:rPr>
              <a:t>Community </a:t>
            </a:r>
            <a:endParaRPr lang="en-GB" sz="900">
              <a:cs typeface="Calibri"/>
            </a:endParaRPr>
          </a:p>
          <a:p>
            <a:pPr lvl="0" algn="ctr">
              <a:defRPr/>
            </a:pPr>
            <a:r>
              <a:rPr lang="en-GB" sz="900" b="1">
                <a:latin typeface="Helvetica Neue Medium"/>
              </a:rPr>
              <a:t>Partnerships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John Muir</a:t>
            </a:r>
          </a:p>
          <a:p>
            <a:pPr lvl="0" algn="ctr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" name="object 56">
            <a:extLst>
              <a:ext uri="{FF2B5EF4-FFF2-40B4-BE49-F238E27FC236}">
                <a16:creationId xmlns:a16="http://schemas.microsoft.com/office/drawing/2014/main" id="{67B01F0E-B04A-BFAD-6C91-684D1CB4749D}"/>
              </a:ext>
            </a:extLst>
          </p:cNvPr>
          <p:cNvSpPr/>
          <p:nvPr/>
        </p:nvSpPr>
        <p:spPr>
          <a:xfrm>
            <a:off x="9179721" y="3321574"/>
            <a:ext cx="1376418" cy="50419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latin typeface="Helvetica Neue Medium"/>
              </a:rPr>
              <a:t> Strategic Lead</a:t>
            </a:r>
            <a:endParaRPr lang="en-US" sz="900"/>
          </a:p>
          <a:p>
            <a:pPr algn="ctr" defTabSz="414589"/>
            <a:r>
              <a:rPr lang="en-GB" sz="900">
                <a:latin typeface="Helvetica Neue Medium"/>
              </a:rPr>
              <a:t>Guy Arnold</a:t>
            </a:r>
            <a:endParaRPr lang="en-GB" sz="900"/>
          </a:p>
        </p:txBody>
      </p:sp>
      <p:sp>
        <p:nvSpPr>
          <p:cNvPr id="14" name="object 83">
            <a:extLst>
              <a:ext uri="{FF2B5EF4-FFF2-40B4-BE49-F238E27FC236}">
                <a16:creationId xmlns:a16="http://schemas.microsoft.com/office/drawing/2014/main" id="{3AC023C9-3A43-313C-F226-9AAD15B0ADD3}"/>
              </a:ext>
            </a:extLst>
          </p:cNvPr>
          <p:cNvSpPr/>
          <p:nvPr/>
        </p:nvSpPr>
        <p:spPr>
          <a:xfrm>
            <a:off x="7668449" y="3912220"/>
            <a:ext cx="1342324" cy="546198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Insights, Learning and Impact </a:t>
            </a:r>
          </a:p>
          <a:p>
            <a:pPr algn="ctr" defTabSz="414589">
              <a:defRPr/>
            </a:pPr>
            <a:r>
              <a:rPr lang="en-GB" sz="900">
                <a:latin typeface="Helvetica Neue Medium"/>
                <a:ea typeface="Calibri"/>
                <a:cs typeface="Calibri"/>
              </a:rPr>
              <a:t>Michal Shinwell</a:t>
            </a:r>
            <a:endParaRPr lang="en-GB" sz="900">
              <a:ea typeface="Calibri"/>
              <a:cs typeface="Calibri"/>
            </a:endParaRPr>
          </a:p>
          <a:p>
            <a:pPr algn="ctr" defTabSz="414589">
              <a:defRPr/>
            </a:pPr>
            <a:endParaRPr lang="en-GB" sz="900" b="1">
              <a:latin typeface="Helvetica Neue Medium"/>
            </a:endParaRPr>
          </a:p>
        </p:txBody>
      </p:sp>
      <p:sp>
        <p:nvSpPr>
          <p:cNvPr id="15" name="object 56">
            <a:extLst>
              <a:ext uri="{FF2B5EF4-FFF2-40B4-BE49-F238E27FC236}">
                <a16:creationId xmlns:a16="http://schemas.microsoft.com/office/drawing/2014/main" id="{C77F9B05-1A22-7698-FFCC-61514A5E91FC}"/>
              </a:ext>
            </a:extLst>
          </p:cNvPr>
          <p:cNvSpPr/>
          <p:nvPr/>
        </p:nvSpPr>
        <p:spPr>
          <a:xfrm>
            <a:off x="9167815" y="3933799"/>
            <a:ext cx="1376418" cy="50419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latin typeface="Helvetica Neue Medium"/>
              </a:rPr>
              <a:t> Debt &amp; Financial Resilience </a:t>
            </a:r>
            <a:endParaRPr lang="en-US" sz="900"/>
          </a:p>
          <a:p>
            <a:pPr algn="ctr" defTabSz="414589"/>
            <a:r>
              <a:rPr lang="en-GB" sz="900">
                <a:latin typeface="Helvetica Neue Medium"/>
              </a:rPr>
              <a:t>Zoe Tyndall</a:t>
            </a:r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C255E9EB-5238-B782-8F1A-933645CBA402}"/>
              </a:ext>
            </a:extLst>
          </p:cNvPr>
          <p:cNvSpPr/>
          <p:nvPr/>
        </p:nvSpPr>
        <p:spPr>
          <a:xfrm>
            <a:off x="6189240" y="4156927"/>
            <a:ext cx="1341755" cy="381790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>
                <a:solidFill>
                  <a:srgbClr val="000000"/>
                </a:solidFill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Finance Capital    </a:t>
            </a:r>
            <a:r>
              <a:rPr lang="en-GB" sz="900">
                <a:solidFill>
                  <a:srgbClr val="000000"/>
                </a:solidFill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Hannah Davis 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55E9EB-5238-B782-8F1A-933645CBA402}"/>
              </a:ext>
            </a:extLst>
          </p:cNvPr>
          <p:cNvSpPr/>
          <p:nvPr/>
        </p:nvSpPr>
        <p:spPr>
          <a:xfrm>
            <a:off x="6199087" y="4607224"/>
            <a:ext cx="1341755" cy="405351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00" b="1" kern="1200">
                <a:solidFill>
                  <a:srgbClr val="000000"/>
                </a:solidFill>
                <a:effectLst/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Chief Accountant</a:t>
            </a:r>
            <a:r>
              <a:rPr lang="en-GB" sz="900" b="1">
                <a:solidFill>
                  <a:srgbClr val="000000"/>
                </a:solidFill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900">
                <a:solidFill>
                  <a:srgbClr val="000000"/>
                </a:solidFill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Raj Shah </a:t>
            </a:r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id="{C255E9EB-5238-B782-8F1A-933645CBA402}"/>
              </a:ext>
            </a:extLst>
          </p:cNvPr>
          <p:cNvSpPr/>
          <p:nvPr/>
        </p:nvSpPr>
        <p:spPr>
          <a:xfrm>
            <a:off x="4733201" y="4136478"/>
            <a:ext cx="1366739" cy="417042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 defTabSz="414589"/>
            <a:r>
              <a:rPr lang="en-GB" sz="900" kern="1200">
                <a:solidFill>
                  <a:srgbClr val="000000"/>
                </a:solidFill>
                <a:effectLst/>
                <a:latin typeface="Helvetica Neue Medium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900" b="1">
                <a:latin typeface="Helvetica Neue Medium"/>
                <a:cs typeface="Calibri"/>
              </a:rPr>
              <a:t>Relational Practise &amp; Wellbeing</a:t>
            </a:r>
          </a:p>
          <a:p>
            <a:pPr algn="ctr" defTabSz="414589"/>
            <a:r>
              <a:rPr lang="en-GB" sz="900">
                <a:latin typeface="Helvetica Neue Medium"/>
                <a:cs typeface="Calibri"/>
              </a:rPr>
              <a:t>Emma Bown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" name="object 40">
            <a:extLst>
              <a:ext uri="{FF2B5EF4-FFF2-40B4-BE49-F238E27FC236}">
                <a16:creationId xmlns:a16="http://schemas.microsoft.com/office/drawing/2014/main" id="{43637A40-1B5E-F2F1-9312-15AE9355BD86}"/>
              </a:ext>
            </a:extLst>
          </p:cNvPr>
          <p:cNvSpPr/>
          <p:nvPr/>
        </p:nvSpPr>
        <p:spPr>
          <a:xfrm>
            <a:off x="4723838" y="2724054"/>
            <a:ext cx="1371454" cy="424278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  <a:cs typeface="Calibri"/>
              </a:rPr>
              <a:t>People Operations Lead</a:t>
            </a:r>
          </a:p>
          <a:p>
            <a:pPr algn="ctr" defTabSz="414589"/>
            <a:r>
              <a:rPr lang="en-GB" sz="900">
                <a:latin typeface="Helvetica Neue Medium"/>
                <a:cs typeface="Calibri"/>
              </a:rPr>
              <a:t>Ashleigh Calf 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3" name="object 40">
            <a:extLst>
              <a:ext uri="{FF2B5EF4-FFF2-40B4-BE49-F238E27FC236}">
                <a16:creationId xmlns:a16="http://schemas.microsoft.com/office/drawing/2014/main" id="{5DB44F91-474C-8242-6338-D575F25484EB}"/>
              </a:ext>
            </a:extLst>
          </p:cNvPr>
          <p:cNvSpPr/>
          <p:nvPr/>
        </p:nvSpPr>
        <p:spPr>
          <a:xfrm>
            <a:off x="4733201" y="3205007"/>
            <a:ext cx="1362091" cy="408466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  <a:cs typeface="Calibri"/>
              </a:rPr>
              <a:t>Inclusion &amp; Cultural Change 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latin typeface="Helvetica Neue Medium"/>
                <a:cs typeface="Calibri"/>
              </a:rPr>
              <a:t>James Kargbo</a:t>
            </a:r>
            <a:endParaRPr lang="en-GB" sz="900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6" name="object 40">
            <a:extLst>
              <a:ext uri="{FF2B5EF4-FFF2-40B4-BE49-F238E27FC236}">
                <a16:creationId xmlns:a16="http://schemas.microsoft.com/office/drawing/2014/main" id="{DFF73B9A-3E40-0E52-8032-DBC7CFC30D07}"/>
              </a:ext>
            </a:extLst>
          </p:cNvPr>
          <p:cNvSpPr/>
          <p:nvPr/>
        </p:nvSpPr>
        <p:spPr>
          <a:xfrm>
            <a:off x="3258647" y="1895487"/>
            <a:ext cx="1371454" cy="78210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Legal Services &amp; Deputy Borough Solicitor</a:t>
            </a:r>
            <a:endParaRPr lang="en-GB" sz="900" b="1">
              <a:latin typeface="Helvetica Neue Medium"/>
              <a:cs typeface="Calibri"/>
            </a:endParaRPr>
          </a:p>
          <a:p>
            <a:pPr algn="ctr" defTabSz="414589"/>
            <a:r>
              <a:rPr lang="en-GB" sz="900">
                <a:latin typeface="Helvetica Neue Medium"/>
                <a:cs typeface="Calibri"/>
              </a:rPr>
              <a:t>Joyce Golder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3EABD43D-209B-404C-C20F-E71877D3C3CA}"/>
              </a:ext>
            </a:extLst>
          </p:cNvPr>
          <p:cNvSpPr/>
          <p:nvPr/>
        </p:nvSpPr>
        <p:spPr>
          <a:xfrm>
            <a:off x="223168" y="5304430"/>
            <a:ext cx="1369509" cy="638219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algn="ctr" defTabSz="414589">
              <a:defRPr/>
            </a:pPr>
            <a:r>
              <a:rPr lang="en-GB" sz="900" b="1">
                <a:latin typeface="Helvetica Neue Medium"/>
              </a:rPr>
              <a:t>Cabinet Office</a:t>
            </a:r>
            <a:endParaRPr lang="en-GB" sz="900"/>
          </a:p>
          <a:p>
            <a:pPr algn="ctr" defTabSz="414589">
              <a:defRPr/>
            </a:pPr>
            <a:r>
              <a:rPr lang="en-GB" sz="900">
                <a:latin typeface="Helvetica Neue Medium"/>
              </a:rPr>
              <a:t>Charlotte Akinola</a:t>
            </a:r>
          </a:p>
          <a:p>
            <a:pPr algn="ctr" defTabSz="414589">
              <a:defRPr/>
            </a:pP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375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86"/>
          <p:cNvSpPr/>
          <p:nvPr/>
        </p:nvSpPr>
        <p:spPr>
          <a:xfrm>
            <a:off x="6667081" y="6284894"/>
            <a:ext cx="626251" cy="112119"/>
          </a:xfrm>
          <a:custGeom>
            <a:avLst/>
            <a:gdLst/>
            <a:ahLst/>
            <a:cxnLst/>
            <a:rect l="l" t="t" r="r" b="b"/>
            <a:pathLst>
              <a:path w="787400" h="140970">
                <a:moveTo>
                  <a:pt x="71348" y="393"/>
                </a:moveTo>
                <a:lnTo>
                  <a:pt x="41362" y="5974"/>
                </a:lnTo>
                <a:lnTo>
                  <a:pt x="18929" y="21121"/>
                </a:lnTo>
                <a:lnTo>
                  <a:pt x="4868" y="43443"/>
                </a:lnTo>
                <a:lnTo>
                  <a:pt x="0" y="70548"/>
                </a:lnTo>
                <a:lnTo>
                  <a:pt x="4868" y="97653"/>
                </a:lnTo>
                <a:lnTo>
                  <a:pt x="18929" y="119975"/>
                </a:lnTo>
                <a:lnTo>
                  <a:pt x="41362" y="135122"/>
                </a:lnTo>
                <a:lnTo>
                  <a:pt x="71348" y="140703"/>
                </a:lnTo>
                <a:lnTo>
                  <a:pt x="96187" y="136743"/>
                </a:lnTo>
                <a:lnTo>
                  <a:pt x="115809" y="125623"/>
                </a:lnTo>
                <a:lnTo>
                  <a:pt x="118937" y="121577"/>
                </a:lnTo>
                <a:lnTo>
                  <a:pt x="71348" y="121577"/>
                </a:lnTo>
                <a:lnTo>
                  <a:pt x="50806" y="117216"/>
                </a:lnTo>
                <a:lnTo>
                  <a:pt x="36744" y="105697"/>
                </a:lnTo>
                <a:lnTo>
                  <a:pt x="28668" y="89360"/>
                </a:lnTo>
                <a:lnTo>
                  <a:pt x="26085" y="70548"/>
                </a:lnTo>
                <a:lnTo>
                  <a:pt x="28668" y="51725"/>
                </a:lnTo>
                <a:lnTo>
                  <a:pt x="36744" y="35390"/>
                </a:lnTo>
                <a:lnTo>
                  <a:pt x="50806" y="23876"/>
                </a:lnTo>
                <a:lnTo>
                  <a:pt x="71348" y="19519"/>
                </a:lnTo>
                <a:lnTo>
                  <a:pt x="121069" y="19519"/>
                </a:lnTo>
                <a:lnTo>
                  <a:pt x="114373" y="12520"/>
                </a:lnTo>
                <a:lnTo>
                  <a:pt x="94951" y="3568"/>
                </a:lnTo>
                <a:lnTo>
                  <a:pt x="71348" y="393"/>
                </a:lnTo>
                <a:close/>
              </a:path>
              <a:path w="787400" h="140970">
                <a:moveTo>
                  <a:pt x="134772" y="86474"/>
                </a:moveTo>
                <a:lnTo>
                  <a:pt x="109308" y="86474"/>
                </a:lnTo>
                <a:lnTo>
                  <a:pt x="105760" y="100199"/>
                </a:lnTo>
                <a:lnTo>
                  <a:pt x="98234" y="111350"/>
                </a:lnTo>
                <a:lnTo>
                  <a:pt x="86756" y="118839"/>
                </a:lnTo>
                <a:lnTo>
                  <a:pt x="71348" y="121577"/>
                </a:lnTo>
                <a:lnTo>
                  <a:pt x="118937" y="121577"/>
                </a:lnTo>
                <a:lnTo>
                  <a:pt x="129057" y="108486"/>
                </a:lnTo>
                <a:lnTo>
                  <a:pt x="134772" y="86474"/>
                </a:lnTo>
                <a:close/>
              </a:path>
              <a:path w="787400" h="140970">
                <a:moveTo>
                  <a:pt x="121069" y="19519"/>
                </a:moveTo>
                <a:lnTo>
                  <a:pt x="71348" y="19519"/>
                </a:lnTo>
                <a:lnTo>
                  <a:pt x="85685" y="21518"/>
                </a:lnTo>
                <a:lnTo>
                  <a:pt x="96405" y="27070"/>
                </a:lnTo>
                <a:lnTo>
                  <a:pt x="103877" y="35507"/>
                </a:lnTo>
                <a:lnTo>
                  <a:pt x="108470" y="46164"/>
                </a:lnTo>
                <a:lnTo>
                  <a:pt x="134556" y="46164"/>
                </a:lnTo>
                <a:lnTo>
                  <a:pt x="128084" y="26852"/>
                </a:lnTo>
                <a:lnTo>
                  <a:pt x="121069" y="19519"/>
                </a:lnTo>
                <a:close/>
              </a:path>
              <a:path w="787400" h="140970">
                <a:moveTo>
                  <a:pt x="239046" y="52565"/>
                </a:moveTo>
                <a:lnTo>
                  <a:pt x="196557" y="52565"/>
                </a:lnTo>
                <a:lnTo>
                  <a:pt x="204295" y="53074"/>
                </a:lnTo>
                <a:lnTo>
                  <a:pt x="211709" y="55044"/>
                </a:lnTo>
                <a:lnTo>
                  <a:pt x="217274" y="59144"/>
                </a:lnTo>
                <a:lnTo>
                  <a:pt x="219468" y="66040"/>
                </a:lnTo>
                <a:lnTo>
                  <a:pt x="216749" y="73275"/>
                </a:lnTo>
                <a:lnTo>
                  <a:pt x="209449" y="76830"/>
                </a:lnTo>
                <a:lnTo>
                  <a:pt x="198857" y="78511"/>
                </a:lnTo>
                <a:lnTo>
                  <a:pt x="186258" y="80124"/>
                </a:lnTo>
                <a:lnTo>
                  <a:pt x="170931" y="82367"/>
                </a:lnTo>
                <a:lnTo>
                  <a:pt x="157248" y="87098"/>
                </a:lnTo>
                <a:lnTo>
                  <a:pt x="147417" y="96088"/>
                </a:lnTo>
                <a:lnTo>
                  <a:pt x="143649" y="111112"/>
                </a:lnTo>
                <a:lnTo>
                  <a:pt x="146768" y="123866"/>
                </a:lnTo>
                <a:lnTo>
                  <a:pt x="155125" y="132956"/>
                </a:lnTo>
                <a:lnTo>
                  <a:pt x="167218" y="138397"/>
                </a:lnTo>
                <a:lnTo>
                  <a:pt x="181546" y="140208"/>
                </a:lnTo>
                <a:lnTo>
                  <a:pt x="191697" y="139501"/>
                </a:lnTo>
                <a:lnTo>
                  <a:pt x="202010" y="137312"/>
                </a:lnTo>
                <a:lnTo>
                  <a:pt x="211684" y="133532"/>
                </a:lnTo>
                <a:lnTo>
                  <a:pt x="219913" y="128054"/>
                </a:lnTo>
                <a:lnTo>
                  <a:pt x="254190" y="128054"/>
                </a:lnTo>
                <a:lnTo>
                  <a:pt x="254190" y="122847"/>
                </a:lnTo>
                <a:lnTo>
                  <a:pt x="190563" y="122847"/>
                </a:lnTo>
                <a:lnTo>
                  <a:pt x="183425" y="122247"/>
                </a:lnTo>
                <a:lnTo>
                  <a:pt x="176091" y="120189"/>
                </a:lnTo>
                <a:lnTo>
                  <a:pt x="170368" y="116289"/>
                </a:lnTo>
                <a:lnTo>
                  <a:pt x="168059" y="110159"/>
                </a:lnTo>
                <a:lnTo>
                  <a:pt x="169695" y="102912"/>
                </a:lnTo>
                <a:lnTo>
                  <a:pt x="204189" y="91617"/>
                </a:lnTo>
                <a:lnTo>
                  <a:pt x="211631" y="90182"/>
                </a:lnTo>
                <a:lnTo>
                  <a:pt x="217970" y="87630"/>
                </a:lnTo>
                <a:lnTo>
                  <a:pt x="242404" y="87630"/>
                </a:lnTo>
                <a:lnTo>
                  <a:pt x="242404" y="64109"/>
                </a:lnTo>
                <a:lnTo>
                  <a:pt x="239046" y="52565"/>
                </a:lnTo>
                <a:close/>
              </a:path>
              <a:path w="787400" h="140970">
                <a:moveTo>
                  <a:pt x="254190" y="128054"/>
                </a:moveTo>
                <a:lnTo>
                  <a:pt x="219913" y="128054"/>
                </a:lnTo>
                <a:lnTo>
                  <a:pt x="221818" y="137109"/>
                </a:lnTo>
                <a:lnTo>
                  <a:pt x="228904" y="140208"/>
                </a:lnTo>
                <a:lnTo>
                  <a:pt x="242824" y="140208"/>
                </a:lnTo>
                <a:lnTo>
                  <a:pt x="250532" y="138836"/>
                </a:lnTo>
                <a:lnTo>
                  <a:pt x="254190" y="137680"/>
                </a:lnTo>
                <a:lnTo>
                  <a:pt x="254190" y="128054"/>
                </a:lnTo>
                <a:close/>
              </a:path>
              <a:path w="787400" h="140970">
                <a:moveTo>
                  <a:pt x="242404" y="87630"/>
                </a:moveTo>
                <a:lnTo>
                  <a:pt x="217970" y="87630"/>
                </a:lnTo>
                <a:lnTo>
                  <a:pt x="217970" y="103987"/>
                </a:lnTo>
                <a:lnTo>
                  <a:pt x="215195" y="112779"/>
                </a:lnTo>
                <a:lnTo>
                  <a:pt x="208286" y="118613"/>
                </a:lnTo>
                <a:lnTo>
                  <a:pt x="199367" y="121848"/>
                </a:lnTo>
                <a:lnTo>
                  <a:pt x="190563" y="122847"/>
                </a:lnTo>
                <a:lnTo>
                  <a:pt x="243700" y="122847"/>
                </a:lnTo>
                <a:lnTo>
                  <a:pt x="242404" y="120764"/>
                </a:lnTo>
                <a:lnTo>
                  <a:pt x="242404" y="87630"/>
                </a:lnTo>
                <a:close/>
              </a:path>
              <a:path w="787400" h="140970">
                <a:moveTo>
                  <a:pt x="254190" y="122491"/>
                </a:moveTo>
                <a:lnTo>
                  <a:pt x="251599" y="122847"/>
                </a:lnTo>
                <a:lnTo>
                  <a:pt x="254190" y="122847"/>
                </a:lnTo>
                <a:lnTo>
                  <a:pt x="254190" y="122491"/>
                </a:lnTo>
                <a:close/>
              </a:path>
              <a:path w="787400" h="140970">
                <a:moveTo>
                  <a:pt x="198031" y="35242"/>
                </a:moveTo>
                <a:lnTo>
                  <a:pt x="180115" y="36814"/>
                </a:lnTo>
                <a:lnTo>
                  <a:pt x="164361" y="42195"/>
                </a:lnTo>
                <a:lnTo>
                  <a:pt x="152862" y="52387"/>
                </a:lnTo>
                <a:lnTo>
                  <a:pt x="147713" y="68389"/>
                </a:lnTo>
                <a:lnTo>
                  <a:pt x="172135" y="68389"/>
                </a:lnTo>
                <a:lnTo>
                  <a:pt x="174472" y="61368"/>
                </a:lnTo>
                <a:lnTo>
                  <a:pt x="179603" y="56434"/>
                </a:lnTo>
                <a:lnTo>
                  <a:pt x="187105" y="53521"/>
                </a:lnTo>
                <a:lnTo>
                  <a:pt x="196557" y="52565"/>
                </a:lnTo>
                <a:lnTo>
                  <a:pt x="239046" y="52565"/>
                </a:lnTo>
                <a:lnTo>
                  <a:pt x="238518" y="50748"/>
                </a:lnTo>
                <a:lnTo>
                  <a:pt x="228342" y="41808"/>
                </a:lnTo>
                <a:lnTo>
                  <a:pt x="214104" y="36802"/>
                </a:lnTo>
                <a:lnTo>
                  <a:pt x="198031" y="35242"/>
                </a:lnTo>
                <a:close/>
              </a:path>
              <a:path w="787400" h="140970">
                <a:moveTo>
                  <a:pt x="294030" y="37947"/>
                </a:moveTo>
                <a:lnTo>
                  <a:pt x="270916" y="37947"/>
                </a:lnTo>
                <a:lnTo>
                  <a:pt x="270916" y="137490"/>
                </a:lnTo>
                <a:lnTo>
                  <a:pt x="295338" y="137490"/>
                </a:lnTo>
                <a:lnTo>
                  <a:pt x="295338" y="78397"/>
                </a:lnTo>
                <a:lnTo>
                  <a:pt x="297341" y="67363"/>
                </a:lnTo>
                <a:lnTo>
                  <a:pt x="302694" y="59261"/>
                </a:lnTo>
                <a:lnTo>
                  <a:pt x="310415" y="54269"/>
                </a:lnTo>
                <a:lnTo>
                  <a:pt x="319519" y="52565"/>
                </a:lnTo>
                <a:lnTo>
                  <a:pt x="428554" y="52565"/>
                </a:lnTo>
                <a:lnTo>
                  <a:pt x="428012" y="51790"/>
                </a:lnTo>
                <a:lnTo>
                  <a:pt x="294030" y="51790"/>
                </a:lnTo>
                <a:lnTo>
                  <a:pt x="294030" y="37947"/>
                </a:lnTo>
                <a:close/>
              </a:path>
              <a:path w="787400" h="140970">
                <a:moveTo>
                  <a:pt x="386994" y="52565"/>
                </a:moveTo>
                <a:lnTo>
                  <a:pt x="319519" y="52565"/>
                </a:lnTo>
                <a:lnTo>
                  <a:pt x="328798" y="53925"/>
                </a:lnTo>
                <a:lnTo>
                  <a:pt x="334811" y="57940"/>
                </a:lnTo>
                <a:lnTo>
                  <a:pt x="338055" y="64513"/>
                </a:lnTo>
                <a:lnTo>
                  <a:pt x="339026" y="73545"/>
                </a:lnTo>
                <a:lnTo>
                  <a:pt x="339026" y="137490"/>
                </a:lnTo>
                <a:lnTo>
                  <a:pt x="363448" y="137490"/>
                </a:lnTo>
                <a:lnTo>
                  <a:pt x="363542" y="78397"/>
                </a:lnTo>
                <a:lnTo>
                  <a:pt x="364809" y="67931"/>
                </a:lnTo>
                <a:lnTo>
                  <a:pt x="369039" y="59572"/>
                </a:lnTo>
                <a:lnTo>
                  <a:pt x="376360" y="54361"/>
                </a:lnTo>
                <a:lnTo>
                  <a:pt x="386994" y="52565"/>
                </a:lnTo>
                <a:close/>
              </a:path>
              <a:path w="787400" h="140970">
                <a:moveTo>
                  <a:pt x="428554" y="52565"/>
                </a:moveTo>
                <a:lnTo>
                  <a:pt x="386994" y="52565"/>
                </a:lnTo>
                <a:lnTo>
                  <a:pt x="398189" y="54526"/>
                </a:lnTo>
                <a:lnTo>
                  <a:pt x="404233" y="60028"/>
                </a:lnTo>
                <a:lnTo>
                  <a:pt x="406702" y="68494"/>
                </a:lnTo>
                <a:lnTo>
                  <a:pt x="407133" y="78397"/>
                </a:lnTo>
                <a:lnTo>
                  <a:pt x="407174" y="137490"/>
                </a:lnTo>
                <a:lnTo>
                  <a:pt x="431558" y="137490"/>
                </a:lnTo>
                <a:lnTo>
                  <a:pt x="431516" y="68494"/>
                </a:lnTo>
                <a:lnTo>
                  <a:pt x="429052" y="53276"/>
                </a:lnTo>
                <a:lnTo>
                  <a:pt x="428554" y="52565"/>
                </a:lnTo>
                <a:close/>
              </a:path>
              <a:path w="787400" h="140970">
                <a:moveTo>
                  <a:pt x="328739" y="35242"/>
                </a:moveTo>
                <a:lnTo>
                  <a:pt x="317032" y="36447"/>
                </a:lnTo>
                <a:lnTo>
                  <a:pt x="307854" y="39835"/>
                </a:lnTo>
                <a:lnTo>
                  <a:pt x="300600" y="45063"/>
                </a:lnTo>
                <a:lnTo>
                  <a:pt x="294665" y="51790"/>
                </a:lnTo>
                <a:lnTo>
                  <a:pt x="359791" y="51790"/>
                </a:lnTo>
                <a:lnTo>
                  <a:pt x="354758" y="44409"/>
                </a:lnTo>
                <a:lnTo>
                  <a:pt x="347479" y="39254"/>
                </a:lnTo>
                <a:lnTo>
                  <a:pt x="338593" y="36229"/>
                </a:lnTo>
                <a:lnTo>
                  <a:pt x="328739" y="35242"/>
                </a:lnTo>
                <a:close/>
              </a:path>
              <a:path w="787400" h="140970">
                <a:moveTo>
                  <a:pt x="394500" y="35242"/>
                </a:moveTo>
                <a:lnTo>
                  <a:pt x="383454" y="36394"/>
                </a:lnTo>
                <a:lnTo>
                  <a:pt x="374183" y="39692"/>
                </a:lnTo>
                <a:lnTo>
                  <a:pt x="366393" y="44902"/>
                </a:lnTo>
                <a:lnTo>
                  <a:pt x="359791" y="51790"/>
                </a:lnTo>
                <a:lnTo>
                  <a:pt x="428012" y="51790"/>
                </a:lnTo>
                <a:lnTo>
                  <a:pt x="421787" y="42894"/>
                </a:lnTo>
                <a:lnTo>
                  <a:pt x="410143" y="37064"/>
                </a:lnTo>
                <a:lnTo>
                  <a:pt x="394500" y="35242"/>
                </a:lnTo>
                <a:close/>
              </a:path>
              <a:path w="787400" h="140970">
                <a:moveTo>
                  <a:pt x="492810" y="35242"/>
                </a:moveTo>
                <a:lnTo>
                  <a:pt x="475091" y="38271"/>
                </a:lnTo>
                <a:lnTo>
                  <a:pt x="459733" y="47636"/>
                </a:lnTo>
                <a:lnTo>
                  <a:pt x="448919" y="63751"/>
                </a:lnTo>
                <a:lnTo>
                  <a:pt x="444830" y="87033"/>
                </a:lnTo>
                <a:lnTo>
                  <a:pt x="448018" y="107937"/>
                </a:lnTo>
                <a:lnTo>
                  <a:pt x="457652" y="124817"/>
                </a:lnTo>
                <a:lnTo>
                  <a:pt x="473832" y="136098"/>
                </a:lnTo>
                <a:lnTo>
                  <a:pt x="496658" y="140208"/>
                </a:lnTo>
                <a:lnTo>
                  <a:pt x="506992" y="139276"/>
                </a:lnTo>
                <a:lnTo>
                  <a:pt x="516612" y="136375"/>
                </a:lnTo>
                <a:lnTo>
                  <a:pt x="524824" y="131346"/>
                </a:lnTo>
                <a:lnTo>
                  <a:pt x="530936" y="124028"/>
                </a:lnTo>
                <a:lnTo>
                  <a:pt x="554482" y="124028"/>
                </a:lnTo>
                <a:lnTo>
                  <a:pt x="554482" y="122847"/>
                </a:lnTo>
                <a:lnTo>
                  <a:pt x="499872" y="122847"/>
                </a:lnTo>
                <a:lnTo>
                  <a:pt x="486147" y="119934"/>
                </a:lnTo>
                <a:lnTo>
                  <a:pt x="476619" y="112239"/>
                </a:lnTo>
                <a:lnTo>
                  <a:pt x="471066" y="101330"/>
                </a:lnTo>
                <a:lnTo>
                  <a:pt x="469265" y="88773"/>
                </a:lnTo>
                <a:lnTo>
                  <a:pt x="470887" y="75561"/>
                </a:lnTo>
                <a:lnTo>
                  <a:pt x="476180" y="63954"/>
                </a:lnTo>
                <a:lnTo>
                  <a:pt x="485777" y="55704"/>
                </a:lnTo>
                <a:lnTo>
                  <a:pt x="500316" y="52565"/>
                </a:lnTo>
                <a:lnTo>
                  <a:pt x="554482" y="52565"/>
                </a:lnTo>
                <a:lnTo>
                  <a:pt x="554482" y="50850"/>
                </a:lnTo>
                <a:lnTo>
                  <a:pt x="529666" y="50850"/>
                </a:lnTo>
                <a:lnTo>
                  <a:pt x="522700" y="43777"/>
                </a:lnTo>
                <a:lnTo>
                  <a:pt x="513648" y="38927"/>
                </a:lnTo>
                <a:lnTo>
                  <a:pt x="503391" y="36136"/>
                </a:lnTo>
                <a:lnTo>
                  <a:pt x="492810" y="35242"/>
                </a:lnTo>
                <a:close/>
              </a:path>
              <a:path w="787400" h="140970">
                <a:moveTo>
                  <a:pt x="554482" y="124028"/>
                </a:moveTo>
                <a:lnTo>
                  <a:pt x="531368" y="124028"/>
                </a:lnTo>
                <a:lnTo>
                  <a:pt x="531368" y="137490"/>
                </a:lnTo>
                <a:lnTo>
                  <a:pt x="554482" y="137490"/>
                </a:lnTo>
                <a:lnTo>
                  <a:pt x="554482" y="124028"/>
                </a:lnTo>
                <a:close/>
              </a:path>
              <a:path w="787400" h="140970">
                <a:moveTo>
                  <a:pt x="554482" y="52565"/>
                </a:moveTo>
                <a:lnTo>
                  <a:pt x="500316" y="52565"/>
                </a:lnTo>
                <a:lnTo>
                  <a:pt x="513057" y="54954"/>
                </a:lnTo>
                <a:lnTo>
                  <a:pt x="522698" y="61858"/>
                </a:lnTo>
                <a:lnTo>
                  <a:pt x="528803" y="72882"/>
                </a:lnTo>
                <a:lnTo>
                  <a:pt x="530936" y="87630"/>
                </a:lnTo>
                <a:lnTo>
                  <a:pt x="529154" y="100435"/>
                </a:lnTo>
                <a:lnTo>
                  <a:pt x="523595" y="111729"/>
                </a:lnTo>
                <a:lnTo>
                  <a:pt x="513941" y="119778"/>
                </a:lnTo>
                <a:lnTo>
                  <a:pt x="499872" y="122847"/>
                </a:lnTo>
                <a:lnTo>
                  <a:pt x="554482" y="122847"/>
                </a:lnTo>
                <a:lnTo>
                  <a:pt x="554482" y="52565"/>
                </a:lnTo>
                <a:close/>
              </a:path>
              <a:path w="787400" h="140970">
                <a:moveTo>
                  <a:pt x="554482" y="0"/>
                </a:moveTo>
                <a:lnTo>
                  <a:pt x="530098" y="0"/>
                </a:lnTo>
                <a:lnTo>
                  <a:pt x="530098" y="50850"/>
                </a:lnTo>
                <a:lnTo>
                  <a:pt x="554482" y="50850"/>
                </a:lnTo>
                <a:lnTo>
                  <a:pt x="554482" y="0"/>
                </a:lnTo>
                <a:close/>
              </a:path>
              <a:path w="787400" h="140970">
                <a:moveTo>
                  <a:pt x="622731" y="35242"/>
                </a:moveTo>
                <a:lnTo>
                  <a:pt x="600436" y="39476"/>
                </a:lnTo>
                <a:lnTo>
                  <a:pt x="583569" y="50915"/>
                </a:lnTo>
                <a:lnTo>
                  <a:pt x="572891" y="67662"/>
                </a:lnTo>
                <a:lnTo>
                  <a:pt x="569163" y="87820"/>
                </a:lnTo>
                <a:lnTo>
                  <a:pt x="572751" y="108918"/>
                </a:lnTo>
                <a:lnTo>
                  <a:pt x="583249" y="125491"/>
                </a:lnTo>
                <a:lnTo>
                  <a:pt x="600254" y="136326"/>
                </a:lnTo>
                <a:lnTo>
                  <a:pt x="623366" y="140208"/>
                </a:lnTo>
                <a:lnTo>
                  <a:pt x="640650" y="137969"/>
                </a:lnTo>
                <a:lnTo>
                  <a:pt x="655496" y="131413"/>
                </a:lnTo>
                <a:lnTo>
                  <a:pt x="664607" y="122847"/>
                </a:lnTo>
                <a:lnTo>
                  <a:pt x="623366" y="122847"/>
                </a:lnTo>
                <a:lnTo>
                  <a:pt x="610135" y="120438"/>
                </a:lnTo>
                <a:lnTo>
                  <a:pt x="600851" y="113971"/>
                </a:lnTo>
                <a:lnTo>
                  <a:pt x="595379" y="104582"/>
                </a:lnTo>
                <a:lnTo>
                  <a:pt x="593585" y="93408"/>
                </a:lnTo>
                <a:lnTo>
                  <a:pt x="674992" y="93408"/>
                </a:lnTo>
                <a:lnTo>
                  <a:pt x="673971" y="78943"/>
                </a:lnTo>
                <a:lnTo>
                  <a:pt x="593585" y="78943"/>
                </a:lnTo>
                <a:lnTo>
                  <a:pt x="596044" y="68563"/>
                </a:lnTo>
                <a:lnTo>
                  <a:pt x="602067" y="60191"/>
                </a:lnTo>
                <a:lnTo>
                  <a:pt x="611135" y="54600"/>
                </a:lnTo>
                <a:lnTo>
                  <a:pt x="622731" y="52565"/>
                </a:lnTo>
                <a:lnTo>
                  <a:pt x="662744" y="52565"/>
                </a:lnTo>
                <a:lnTo>
                  <a:pt x="646201" y="40130"/>
                </a:lnTo>
                <a:lnTo>
                  <a:pt x="622731" y="35242"/>
                </a:lnTo>
                <a:close/>
              </a:path>
              <a:path w="787400" h="140970">
                <a:moveTo>
                  <a:pt x="673481" y="106311"/>
                </a:moveTo>
                <a:lnTo>
                  <a:pt x="650367" y="106311"/>
                </a:lnTo>
                <a:lnTo>
                  <a:pt x="646330" y="113519"/>
                </a:lnTo>
                <a:lnTo>
                  <a:pt x="640562" y="118689"/>
                </a:lnTo>
                <a:lnTo>
                  <a:pt x="632946" y="121804"/>
                </a:lnTo>
                <a:lnTo>
                  <a:pt x="623366" y="122847"/>
                </a:lnTo>
                <a:lnTo>
                  <a:pt x="664607" y="122847"/>
                </a:lnTo>
                <a:lnTo>
                  <a:pt x="666806" y="120780"/>
                </a:lnTo>
                <a:lnTo>
                  <a:pt x="673481" y="106311"/>
                </a:lnTo>
                <a:close/>
              </a:path>
              <a:path w="787400" h="140970">
                <a:moveTo>
                  <a:pt x="662744" y="52565"/>
                </a:moveTo>
                <a:lnTo>
                  <a:pt x="622731" y="52565"/>
                </a:lnTo>
                <a:lnTo>
                  <a:pt x="633934" y="54734"/>
                </a:lnTo>
                <a:lnTo>
                  <a:pt x="642532" y="60548"/>
                </a:lnTo>
                <a:lnTo>
                  <a:pt x="648190" y="68965"/>
                </a:lnTo>
                <a:lnTo>
                  <a:pt x="650570" y="78943"/>
                </a:lnTo>
                <a:lnTo>
                  <a:pt x="673971" y="78943"/>
                </a:lnTo>
                <a:lnTo>
                  <a:pt x="673461" y="71718"/>
                </a:lnTo>
                <a:lnTo>
                  <a:pt x="663487" y="53124"/>
                </a:lnTo>
                <a:lnTo>
                  <a:pt x="662744" y="52565"/>
                </a:lnTo>
                <a:close/>
              </a:path>
              <a:path w="787400" h="140970">
                <a:moveTo>
                  <a:pt x="713117" y="37947"/>
                </a:moveTo>
                <a:lnTo>
                  <a:pt x="689965" y="37947"/>
                </a:lnTo>
                <a:lnTo>
                  <a:pt x="689965" y="137490"/>
                </a:lnTo>
                <a:lnTo>
                  <a:pt x="714387" y="137490"/>
                </a:lnTo>
                <a:lnTo>
                  <a:pt x="714387" y="78765"/>
                </a:lnTo>
                <a:lnTo>
                  <a:pt x="716287" y="68488"/>
                </a:lnTo>
                <a:lnTo>
                  <a:pt x="721687" y="60169"/>
                </a:lnTo>
                <a:lnTo>
                  <a:pt x="730139" y="54598"/>
                </a:lnTo>
                <a:lnTo>
                  <a:pt x="739055" y="52959"/>
                </a:lnTo>
                <a:lnTo>
                  <a:pt x="713549" y="52959"/>
                </a:lnTo>
                <a:lnTo>
                  <a:pt x="713117" y="52565"/>
                </a:lnTo>
                <a:lnTo>
                  <a:pt x="713117" y="37947"/>
                </a:lnTo>
                <a:close/>
              </a:path>
              <a:path w="787400" h="140970">
                <a:moveTo>
                  <a:pt x="783091" y="52565"/>
                </a:moveTo>
                <a:lnTo>
                  <a:pt x="741197" y="52565"/>
                </a:lnTo>
                <a:lnTo>
                  <a:pt x="750566" y="53862"/>
                </a:lnTo>
                <a:lnTo>
                  <a:pt x="757227" y="57885"/>
                </a:lnTo>
                <a:lnTo>
                  <a:pt x="761274" y="64829"/>
                </a:lnTo>
                <a:lnTo>
                  <a:pt x="762800" y="74891"/>
                </a:lnTo>
                <a:lnTo>
                  <a:pt x="762800" y="137490"/>
                </a:lnTo>
                <a:lnTo>
                  <a:pt x="787222" y="137490"/>
                </a:lnTo>
                <a:lnTo>
                  <a:pt x="787096" y="68488"/>
                </a:lnTo>
                <a:lnTo>
                  <a:pt x="784470" y="54428"/>
                </a:lnTo>
                <a:lnTo>
                  <a:pt x="783091" y="52565"/>
                </a:lnTo>
                <a:close/>
              </a:path>
              <a:path w="787400" h="140970">
                <a:moveTo>
                  <a:pt x="748030" y="35242"/>
                </a:moveTo>
                <a:lnTo>
                  <a:pt x="737531" y="36465"/>
                </a:lnTo>
                <a:lnTo>
                  <a:pt x="728065" y="39981"/>
                </a:lnTo>
                <a:lnTo>
                  <a:pt x="719962" y="45556"/>
                </a:lnTo>
                <a:lnTo>
                  <a:pt x="713549" y="52959"/>
                </a:lnTo>
                <a:lnTo>
                  <a:pt x="739055" y="52959"/>
                </a:lnTo>
                <a:lnTo>
                  <a:pt x="741197" y="52565"/>
                </a:lnTo>
                <a:lnTo>
                  <a:pt x="783091" y="52565"/>
                </a:lnTo>
                <a:lnTo>
                  <a:pt x="776617" y="43816"/>
                </a:lnTo>
                <a:lnTo>
                  <a:pt x="764269" y="37397"/>
                </a:lnTo>
                <a:lnTo>
                  <a:pt x="748030" y="3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546257" y="5008540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19992" y="0"/>
                </a:moveTo>
                <a:lnTo>
                  <a:pt x="5391" y="188"/>
                </a:lnTo>
                <a:lnTo>
                  <a:pt x="0" y="317"/>
                </a:lnTo>
                <a:lnTo>
                  <a:pt x="0" y="40424"/>
                </a:lnTo>
                <a:lnTo>
                  <a:pt x="35547" y="57442"/>
                </a:lnTo>
                <a:lnTo>
                  <a:pt x="64719" y="57442"/>
                </a:lnTo>
                <a:lnTo>
                  <a:pt x="70078" y="51028"/>
                </a:lnTo>
                <a:lnTo>
                  <a:pt x="60350" y="45885"/>
                </a:lnTo>
                <a:lnTo>
                  <a:pt x="37553" y="45885"/>
                </a:lnTo>
                <a:lnTo>
                  <a:pt x="37211" y="40106"/>
                </a:lnTo>
                <a:lnTo>
                  <a:pt x="102616" y="40106"/>
                </a:lnTo>
                <a:lnTo>
                  <a:pt x="100329" y="17915"/>
                </a:lnTo>
                <a:lnTo>
                  <a:pt x="95899" y="6407"/>
                </a:lnTo>
                <a:lnTo>
                  <a:pt x="86022" y="1880"/>
                </a:lnTo>
                <a:lnTo>
                  <a:pt x="67398" y="635"/>
                </a:lnTo>
                <a:lnTo>
                  <a:pt x="41448" y="49"/>
                </a:lnTo>
                <a:lnTo>
                  <a:pt x="19992" y="0"/>
                </a:lnTo>
                <a:close/>
              </a:path>
              <a:path w="102870" h="57784">
                <a:moveTo>
                  <a:pt x="48933" y="43967"/>
                </a:moveTo>
                <a:lnTo>
                  <a:pt x="37553" y="45885"/>
                </a:lnTo>
                <a:lnTo>
                  <a:pt x="60350" y="45885"/>
                </a:lnTo>
                <a:lnTo>
                  <a:pt x="48933" y="4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572223" y="5045196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91155" y="11531"/>
                </a:moveTo>
                <a:lnTo>
                  <a:pt x="65074" y="11531"/>
                </a:lnTo>
                <a:lnTo>
                  <a:pt x="65379" y="17335"/>
                </a:lnTo>
                <a:lnTo>
                  <a:pt x="0" y="17335"/>
                </a:lnTo>
                <a:lnTo>
                  <a:pt x="16578" y="55561"/>
                </a:lnTo>
                <a:lnTo>
                  <a:pt x="61167" y="57403"/>
                </a:lnTo>
                <a:lnTo>
                  <a:pt x="82623" y="57451"/>
                </a:lnTo>
                <a:lnTo>
                  <a:pt x="97224" y="57257"/>
                </a:lnTo>
                <a:lnTo>
                  <a:pt x="102616" y="57124"/>
                </a:lnTo>
                <a:lnTo>
                  <a:pt x="102616" y="17018"/>
                </a:lnTo>
                <a:lnTo>
                  <a:pt x="91155" y="11531"/>
                </a:lnTo>
                <a:close/>
              </a:path>
              <a:path w="102870" h="57784">
                <a:moveTo>
                  <a:pt x="67068" y="0"/>
                </a:moveTo>
                <a:lnTo>
                  <a:pt x="37896" y="0"/>
                </a:lnTo>
                <a:lnTo>
                  <a:pt x="32537" y="6413"/>
                </a:lnTo>
                <a:lnTo>
                  <a:pt x="42252" y="11531"/>
                </a:lnTo>
                <a:lnTo>
                  <a:pt x="53644" y="13474"/>
                </a:lnTo>
                <a:lnTo>
                  <a:pt x="65074" y="11531"/>
                </a:lnTo>
                <a:lnTo>
                  <a:pt x="91155" y="11531"/>
                </a:lnTo>
                <a:lnTo>
                  <a:pt x="67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546257" y="5140423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64719" y="0"/>
                </a:moveTo>
                <a:lnTo>
                  <a:pt x="35547" y="0"/>
                </a:lnTo>
                <a:lnTo>
                  <a:pt x="0" y="17017"/>
                </a:lnTo>
                <a:lnTo>
                  <a:pt x="0" y="57149"/>
                </a:lnTo>
                <a:lnTo>
                  <a:pt x="5391" y="57278"/>
                </a:lnTo>
                <a:lnTo>
                  <a:pt x="19992" y="57464"/>
                </a:lnTo>
                <a:lnTo>
                  <a:pt x="41448" y="57407"/>
                </a:lnTo>
                <a:lnTo>
                  <a:pt x="86022" y="55554"/>
                </a:lnTo>
                <a:lnTo>
                  <a:pt x="102616" y="17360"/>
                </a:lnTo>
                <a:lnTo>
                  <a:pt x="37211" y="17360"/>
                </a:lnTo>
                <a:lnTo>
                  <a:pt x="37553" y="11582"/>
                </a:lnTo>
                <a:lnTo>
                  <a:pt x="60350" y="11582"/>
                </a:lnTo>
                <a:lnTo>
                  <a:pt x="70078" y="6438"/>
                </a:lnTo>
                <a:lnTo>
                  <a:pt x="64719" y="0"/>
                </a:lnTo>
                <a:close/>
              </a:path>
              <a:path w="102870" h="57784">
                <a:moveTo>
                  <a:pt x="60350" y="11582"/>
                </a:moveTo>
                <a:lnTo>
                  <a:pt x="37553" y="11582"/>
                </a:lnTo>
                <a:lnTo>
                  <a:pt x="48933" y="13487"/>
                </a:lnTo>
                <a:lnTo>
                  <a:pt x="60350" y="11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572223" y="5103770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82623" y="0"/>
                </a:moveTo>
                <a:lnTo>
                  <a:pt x="35217" y="635"/>
                </a:lnTo>
                <a:lnTo>
                  <a:pt x="0" y="40132"/>
                </a:lnTo>
                <a:lnTo>
                  <a:pt x="65379" y="40132"/>
                </a:lnTo>
                <a:lnTo>
                  <a:pt x="65074" y="45885"/>
                </a:lnTo>
                <a:lnTo>
                  <a:pt x="42252" y="45885"/>
                </a:lnTo>
                <a:lnTo>
                  <a:pt x="32537" y="51028"/>
                </a:lnTo>
                <a:lnTo>
                  <a:pt x="37896" y="57442"/>
                </a:lnTo>
                <a:lnTo>
                  <a:pt x="67068" y="57442"/>
                </a:lnTo>
                <a:lnTo>
                  <a:pt x="91209" y="45885"/>
                </a:lnTo>
                <a:lnTo>
                  <a:pt x="65074" y="45885"/>
                </a:lnTo>
                <a:lnTo>
                  <a:pt x="53644" y="43967"/>
                </a:lnTo>
                <a:lnTo>
                  <a:pt x="95214" y="43967"/>
                </a:lnTo>
                <a:lnTo>
                  <a:pt x="102616" y="40424"/>
                </a:lnTo>
                <a:lnTo>
                  <a:pt x="102616" y="317"/>
                </a:lnTo>
                <a:lnTo>
                  <a:pt x="97224" y="188"/>
                </a:lnTo>
                <a:lnTo>
                  <a:pt x="82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455864" y="5008540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82653" y="0"/>
                </a:moveTo>
                <a:lnTo>
                  <a:pt x="35242" y="635"/>
                </a:lnTo>
                <a:lnTo>
                  <a:pt x="0" y="40106"/>
                </a:lnTo>
                <a:lnTo>
                  <a:pt x="65404" y="40106"/>
                </a:lnTo>
                <a:lnTo>
                  <a:pt x="65074" y="45885"/>
                </a:lnTo>
                <a:lnTo>
                  <a:pt x="42252" y="45885"/>
                </a:lnTo>
                <a:lnTo>
                  <a:pt x="32537" y="51028"/>
                </a:lnTo>
                <a:lnTo>
                  <a:pt x="37909" y="57442"/>
                </a:lnTo>
                <a:lnTo>
                  <a:pt x="67081" y="57442"/>
                </a:lnTo>
                <a:lnTo>
                  <a:pt x="91230" y="45885"/>
                </a:lnTo>
                <a:lnTo>
                  <a:pt x="65074" y="45885"/>
                </a:lnTo>
                <a:lnTo>
                  <a:pt x="53682" y="43967"/>
                </a:lnTo>
                <a:lnTo>
                  <a:pt x="95237" y="43967"/>
                </a:lnTo>
                <a:lnTo>
                  <a:pt x="102641" y="40424"/>
                </a:lnTo>
                <a:lnTo>
                  <a:pt x="102641" y="317"/>
                </a:lnTo>
                <a:lnTo>
                  <a:pt x="97252" y="188"/>
                </a:lnTo>
                <a:lnTo>
                  <a:pt x="82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429913" y="5045196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64719" y="0"/>
                </a:moveTo>
                <a:lnTo>
                  <a:pt x="35547" y="0"/>
                </a:lnTo>
                <a:lnTo>
                  <a:pt x="0" y="17018"/>
                </a:lnTo>
                <a:lnTo>
                  <a:pt x="0" y="57124"/>
                </a:lnTo>
                <a:lnTo>
                  <a:pt x="5392" y="57257"/>
                </a:lnTo>
                <a:lnTo>
                  <a:pt x="19997" y="57451"/>
                </a:lnTo>
                <a:lnTo>
                  <a:pt x="41453" y="57403"/>
                </a:lnTo>
                <a:lnTo>
                  <a:pt x="86022" y="55561"/>
                </a:lnTo>
                <a:lnTo>
                  <a:pt x="102616" y="17335"/>
                </a:lnTo>
                <a:lnTo>
                  <a:pt x="37223" y="17335"/>
                </a:lnTo>
                <a:lnTo>
                  <a:pt x="37553" y="11531"/>
                </a:lnTo>
                <a:lnTo>
                  <a:pt x="60375" y="11531"/>
                </a:lnTo>
                <a:lnTo>
                  <a:pt x="70116" y="6413"/>
                </a:lnTo>
                <a:lnTo>
                  <a:pt x="64719" y="0"/>
                </a:lnTo>
                <a:close/>
              </a:path>
              <a:path w="102870" h="57784">
                <a:moveTo>
                  <a:pt x="60375" y="11531"/>
                </a:moveTo>
                <a:lnTo>
                  <a:pt x="37553" y="11531"/>
                </a:lnTo>
                <a:lnTo>
                  <a:pt x="48971" y="13474"/>
                </a:lnTo>
                <a:lnTo>
                  <a:pt x="60375" y="115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455864" y="5140423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91283" y="11582"/>
                </a:moveTo>
                <a:lnTo>
                  <a:pt x="65074" y="11582"/>
                </a:lnTo>
                <a:lnTo>
                  <a:pt x="65404" y="17360"/>
                </a:lnTo>
                <a:lnTo>
                  <a:pt x="0" y="17360"/>
                </a:lnTo>
                <a:lnTo>
                  <a:pt x="16603" y="55554"/>
                </a:lnTo>
                <a:lnTo>
                  <a:pt x="61198" y="57407"/>
                </a:lnTo>
                <a:lnTo>
                  <a:pt x="82653" y="57464"/>
                </a:lnTo>
                <a:lnTo>
                  <a:pt x="97252" y="57278"/>
                </a:lnTo>
                <a:lnTo>
                  <a:pt x="102641" y="57149"/>
                </a:lnTo>
                <a:lnTo>
                  <a:pt x="102641" y="17017"/>
                </a:lnTo>
                <a:lnTo>
                  <a:pt x="91283" y="11582"/>
                </a:lnTo>
                <a:close/>
              </a:path>
              <a:path w="102870" h="57784">
                <a:moveTo>
                  <a:pt x="67081" y="0"/>
                </a:moveTo>
                <a:lnTo>
                  <a:pt x="37909" y="0"/>
                </a:lnTo>
                <a:lnTo>
                  <a:pt x="32537" y="6438"/>
                </a:lnTo>
                <a:lnTo>
                  <a:pt x="42252" y="11582"/>
                </a:lnTo>
                <a:lnTo>
                  <a:pt x="53682" y="13487"/>
                </a:lnTo>
                <a:lnTo>
                  <a:pt x="65074" y="11582"/>
                </a:lnTo>
                <a:lnTo>
                  <a:pt x="91283" y="11582"/>
                </a:lnTo>
                <a:lnTo>
                  <a:pt x="67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429913" y="5103770"/>
            <a:ext cx="81817" cy="45958"/>
          </a:xfrm>
          <a:custGeom>
            <a:avLst/>
            <a:gdLst/>
            <a:ahLst/>
            <a:cxnLst/>
            <a:rect l="l" t="t" r="r" b="b"/>
            <a:pathLst>
              <a:path w="102870" h="57784">
                <a:moveTo>
                  <a:pt x="19997" y="0"/>
                </a:moveTo>
                <a:lnTo>
                  <a:pt x="5392" y="188"/>
                </a:lnTo>
                <a:lnTo>
                  <a:pt x="0" y="317"/>
                </a:lnTo>
                <a:lnTo>
                  <a:pt x="0" y="40424"/>
                </a:lnTo>
                <a:lnTo>
                  <a:pt x="35547" y="57442"/>
                </a:lnTo>
                <a:lnTo>
                  <a:pt x="64719" y="57442"/>
                </a:lnTo>
                <a:lnTo>
                  <a:pt x="70116" y="51028"/>
                </a:lnTo>
                <a:lnTo>
                  <a:pt x="60375" y="45885"/>
                </a:lnTo>
                <a:lnTo>
                  <a:pt x="37553" y="45885"/>
                </a:lnTo>
                <a:lnTo>
                  <a:pt x="37223" y="40132"/>
                </a:lnTo>
                <a:lnTo>
                  <a:pt x="102616" y="40132"/>
                </a:lnTo>
                <a:lnTo>
                  <a:pt x="100329" y="17947"/>
                </a:lnTo>
                <a:lnTo>
                  <a:pt x="95899" y="6438"/>
                </a:lnTo>
                <a:lnTo>
                  <a:pt x="86022" y="1902"/>
                </a:lnTo>
                <a:lnTo>
                  <a:pt x="67398" y="635"/>
                </a:lnTo>
                <a:lnTo>
                  <a:pt x="41453" y="49"/>
                </a:lnTo>
                <a:lnTo>
                  <a:pt x="19997" y="0"/>
                </a:lnTo>
                <a:close/>
              </a:path>
              <a:path w="102870" h="57784">
                <a:moveTo>
                  <a:pt x="48971" y="43967"/>
                </a:moveTo>
                <a:lnTo>
                  <a:pt x="37553" y="45885"/>
                </a:lnTo>
                <a:lnTo>
                  <a:pt x="60375" y="45885"/>
                </a:lnTo>
                <a:lnTo>
                  <a:pt x="48971" y="4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78" name="object 78"/>
          <p:cNvSpPr/>
          <p:nvPr/>
        </p:nvSpPr>
        <p:spPr>
          <a:xfrm flipH="1">
            <a:off x="6688156" y="1711506"/>
            <a:ext cx="1030761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pPr defTabSz="363636">
              <a:defRPr/>
            </a:pPr>
            <a:endParaRPr sz="1431">
              <a:latin typeface="Helvetica Neue Medium"/>
            </a:endParaRPr>
          </a:p>
        </p:txBody>
      </p:sp>
      <p:sp>
        <p:nvSpPr>
          <p:cNvPr id="70" name="object 75"/>
          <p:cNvSpPr/>
          <p:nvPr/>
        </p:nvSpPr>
        <p:spPr>
          <a:xfrm>
            <a:off x="6956947" y="821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pPr defTabSz="329745"/>
            <a:endParaRPr sz="1298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83" name="object 80"/>
          <p:cNvSpPr/>
          <p:nvPr/>
        </p:nvSpPr>
        <p:spPr>
          <a:xfrm>
            <a:off x="148872" y="242084"/>
            <a:ext cx="10483373" cy="6646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0101" algn="ctr">
              <a:defRPr/>
            </a:pPr>
            <a:r>
              <a:rPr lang="en-GB" sz="1200" b="1">
                <a:latin typeface="Helvetica Neue Medium"/>
                <a:cs typeface="Helvetica Neue Medium"/>
              </a:rPr>
              <a:t>Executive </a:t>
            </a:r>
            <a:r>
              <a:rPr lang="en-GB" sz="1200" b="1" spc="-4">
                <a:latin typeface="Helvetica Neue Medium"/>
                <a:cs typeface="Helvetica Neue Medium"/>
              </a:rPr>
              <a:t>Director</a:t>
            </a:r>
            <a:r>
              <a:rPr lang="en-GB" sz="1200" b="1">
                <a:latin typeface="Helvetica Neue Medium"/>
                <a:cs typeface="Helvetica Neue Medium"/>
              </a:rPr>
              <a:t> Supporting</a:t>
            </a:r>
            <a:r>
              <a:rPr lang="en-GB" sz="1200" b="1" spc="-64">
                <a:latin typeface="Helvetica Neue Medium"/>
                <a:cs typeface="Helvetica Neue Medium"/>
              </a:rPr>
              <a:t> </a:t>
            </a:r>
            <a:r>
              <a:rPr lang="en-GB" sz="1200" b="1">
                <a:latin typeface="Helvetica Neue Medium"/>
                <a:cs typeface="Helvetica Neue Medium"/>
              </a:rPr>
              <a:t>Communities</a:t>
            </a:r>
          </a:p>
          <a:p>
            <a:pPr marL="10101" algn="ctr">
              <a:defRPr/>
            </a:pPr>
            <a:r>
              <a:rPr lang="en-GB" sz="1200">
                <a:latin typeface="Helvetica Neue Medium"/>
                <a:cs typeface="Helvetica Neue Medium"/>
              </a:rPr>
              <a:t>Gillian Marston</a:t>
            </a:r>
            <a:endParaRPr lang="en-GB" sz="1050">
              <a:latin typeface="Helvetica Neue Medium"/>
              <a:cs typeface="Helvetica Neue Medium"/>
            </a:endParaRPr>
          </a:p>
        </p:txBody>
      </p:sp>
      <p:sp>
        <p:nvSpPr>
          <p:cNvPr id="95" name="object 4"/>
          <p:cNvSpPr/>
          <p:nvPr/>
        </p:nvSpPr>
        <p:spPr>
          <a:xfrm>
            <a:off x="6308858" y="1079723"/>
            <a:ext cx="1222490" cy="7818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74"/>
              </a:lnSpc>
              <a:defRPr/>
            </a:pPr>
            <a:r>
              <a:rPr lang="en-GB" sz="1000" b="1" spc="-4">
                <a:latin typeface="Helvetica Neue Medium"/>
                <a:cs typeface="Helvetica Neue Medium"/>
              </a:rPr>
              <a:t>Director </a:t>
            </a:r>
            <a:r>
              <a:rPr lang="en-GB" sz="1000" b="1">
                <a:latin typeface="Helvetica Neue Medium"/>
                <a:cs typeface="Helvetica Neue Medium"/>
              </a:rPr>
              <a:t>of Housing  </a:t>
            </a:r>
            <a:endParaRPr lang="en-US">
              <a:latin typeface="Calibri"/>
              <a:cs typeface="Calibri"/>
            </a:endParaRPr>
          </a:p>
          <a:p>
            <a:pPr marL="9525" marR="3810" algn="ctr">
              <a:lnSpc>
                <a:spcPts val="874"/>
              </a:lnSpc>
              <a:defRPr/>
            </a:pPr>
            <a:r>
              <a:rPr lang="en-GB" sz="1100">
                <a:latin typeface="Helvetica Neue Medium"/>
                <a:cs typeface="Calibri"/>
              </a:rPr>
              <a:t>Glendine Shepherd</a:t>
            </a:r>
          </a:p>
        </p:txBody>
      </p:sp>
      <p:sp>
        <p:nvSpPr>
          <p:cNvPr id="97" name="object 6"/>
          <p:cNvSpPr/>
          <p:nvPr/>
        </p:nvSpPr>
        <p:spPr>
          <a:xfrm>
            <a:off x="2891472" y="1091106"/>
            <a:ext cx="1167502" cy="7894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10101" marR="4041" indent="-505" algn="ctr">
              <a:lnSpc>
                <a:spcPts val="874"/>
              </a:lnSpc>
              <a:defRPr/>
            </a:pPr>
            <a:r>
              <a:rPr lang="en-GB" sz="1000" b="1" spc="-4">
                <a:latin typeface="Helvetica Neue Medium"/>
                <a:cs typeface="Helvetica Neue Medium"/>
              </a:rPr>
              <a:t>Director </a:t>
            </a:r>
            <a:r>
              <a:rPr lang="en-GB" sz="1000" b="1">
                <a:latin typeface="Helvetica Neue Medium"/>
                <a:cs typeface="Helvetica Neue Medium"/>
              </a:rPr>
              <a:t>of  Development</a:t>
            </a:r>
            <a:endParaRPr lang="en-GB" sz="1000" b="1" spc="-4">
              <a:latin typeface="Helvetica Neue Medium"/>
              <a:cs typeface="Helvetica Neue Medium"/>
            </a:endParaRPr>
          </a:p>
          <a:p>
            <a:pPr marL="10101" marR="4041" indent="-505" algn="ctr">
              <a:lnSpc>
                <a:spcPts val="874"/>
              </a:lnSpc>
              <a:defRPr/>
            </a:pPr>
            <a:r>
              <a:rPr lang="en-GB" sz="1000">
                <a:latin typeface="Helvetica Neue Medium"/>
              </a:rPr>
              <a:t>Neil Vokes</a:t>
            </a:r>
          </a:p>
        </p:txBody>
      </p:sp>
      <p:sp>
        <p:nvSpPr>
          <p:cNvPr id="98" name="object 8"/>
          <p:cNvSpPr/>
          <p:nvPr/>
        </p:nvSpPr>
        <p:spPr>
          <a:xfrm>
            <a:off x="7713332" y="981016"/>
            <a:ext cx="1312773" cy="7450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8890" marR="3175" algn="ctr" defTabSz="329745">
              <a:lnSpc>
                <a:spcPts val="793"/>
              </a:lnSpc>
            </a:pPr>
            <a:r>
              <a:rPr lang="en-GB" sz="1000" b="1">
                <a:latin typeface="Helvetica Neue Medium"/>
                <a:cs typeface="Helvetica Neue Medium"/>
              </a:rPr>
              <a:t>Director of Environment and Sustainability</a:t>
            </a:r>
            <a:endParaRPr lang="en-GB" sz="1000" b="1">
              <a:latin typeface="Helvetica Neue Medium"/>
            </a:endParaRPr>
          </a:p>
          <a:p>
            <a:pPr marL="8890" marR="3175" algn="ctr" defTabSz="329745">
              <a:lnSpc>
                <a:spcPts val="793"/>
              </a:lnSpc>
            </a:pPr>
            <a:r>
              <a:rPr lang="en-GB" sz="1000">
                <a:latin typeface="Helvetica Neue Medium"/>
                <a:cs typeface="Helvetica Neue Medium"/>
              </a:rPr>
              <a:t>Richard Bradbury</a:t>
            </a:r>
            <a:endParaRPr lang="en-GB"/>
          </a:p>
        </p:txBody>
      </p:sp>
      <p:sp>
        <p:nvSpPr>
          <p:cNvPr id="99" name="object 10"/>
          <p:cNvSpPr/>
          <p:nvPr/>
        </p:nvSpPr>
        <p:spPr>
          <a:xfrm>
            <a:off x="4331980" y="1127953"/>
            <a:ext cx="1236995" cy="7704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74"/>
              </a:lnSpc>
              <a:defRPr/>
            </a:pPr>
            <a:r>
              <a:rPr lang="en-GB" sz="1000" b="1" spc="-4">
                <a:latin typeface="Helvetica Neue Medium"/>
                <a:cs typeface="Helvetica Neue Medium"/>
              </a:rPr>
              <a:t> Director of </a:t>
            </a:r>
            <a:r>
              <a:rPr lang="en-GB" sz="1000" b="1">
                <a:latin typeface="Helvetica Neue Medium"/>
                <a:cs typeface="Helvetica Neue Medium"/>
              </a:rPr>
              <a:t>Recreation and Public Safety</a:t>
            </a:r>
            <a:endParaRPr lang="en-GB" sz="1000" err="1">
              <a:latin typeface="Helvetica Neue Medium"/>
            </a:endParaRPr>
          </a:p>
          <a:p>
            <a:pPr marL="9525" marR="3810" algn="ctr">
              <a:lnSpc>
                <a:spcPts val="874"/>
              </a:lnSpc>
              <a:defRPr/>
            </a:pPr>
            <a:r>
              <a:rPr lang="en-GB" sz="1000">
                <a:latin typeface="Helvetica Neue Medium"/>
                <a:cs typeface="Helvetica Neue Medium"/>
              </a:rPr>
              <a:t>Oliver Jones</a:t>
            </a:r>
          </a:p>
          <a:p>
            <a:pPr marL="9525" marR="3810" algn="ctr">
              <a:lnSpc>
                <a:spcPts val="874"/>
              </a:lnSpc>
              <a:defRPr/>
            </a:pPr>
            <a:endParaRPr lang="en-GB" sz="1000">
              <a:latin typeface="Helvetica Neue Medium"/>
              <a:cs typeface="Helvetica Neue Medium"/>
            </a:endParaRPr>
          </a:p>
        </p:txBody>
      </p:sp>
      <p:sp>
        <p:nvSpPr>
          <p:cNvPr id="100" name="object 12"/>
          <p:cNvSpPr/>
          <p:nvPr/>
        </p:nvSpPr>
        <p:spPr>
          <a:xfrm>
            <a:off x="1588878" y="1098060"/>
            <a:ext cx="1181629" cy="7999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R="3810" algn="ctr">
              <a:lnSpc>
                <a:spcPts val="874"/>
              </a:lnSpc>
              <a:defRPr/>
            </a:pPr>
            <a:r>
              <a:rPr lang="en-GB" sz="1000" b="1" spc="-4">
                <a:latin typeface="Helvetica Neue Medium"/>
                <a:cs typeface="Helvetica Neue Medium"/>
              </a:rPr>
              <a:t>Director </a:t>
            </a:r>
            <a:r>
              <a:rPr lang="en-GB" sz="1000" b="1">
                <a:latin typeface="Helvetica Neue Medium"/>
                <a:cs typeface="Helvetica Neue Medium"/>
              </a:rPr>
              <a:t>of</a:t>
            </a:r>
            <a:r>
              <a:rPr lang="en-GB" sz="1000" b="1" spc="-44">
                <a:latin typeface="Helvetica Neue Medium"/>
                <a:cs typeface="Helvetica Neue Medium"/>
              </a:rPr>
              <a:t> </a:t>
            </a:r>
            <a:r>
              <a:rPr lang="en-GB" sz="1000" b="1" spc="-4">
                <a:latin typeface="Helvetica Neue Medium"/>
                <a:cs typeface="Helvetica Neue Medium"/>
              </a:rPr>
              <a:t>Property  </a:t>
            </a:r>
            <a:r>
              <a:rPr lang="en-GB" sz="1000" b="1">
                <a:latin typeface="Helvetica Neue Medium"/>
                <a:cs typeface="Helvetica Neue Medium"/>
              </a:rPr>
              <a:t>Management</a:t>
            </a:r>
            <a:endParaRPr lang="en-US"/>
          </a:p>
          <a:p>
            <a:pPr marR="3810" algn="ctr">
              <a:lnSpc>
                <a:spcPts val="874"/>
              </a:lnSpc>
              <a:defRPr/>
            </a:pPr>
            <a:r>
              <a:rPr lang="en-GB" sz="1000">
                <a:latin typeface="Helvetica Neue Medium"/>
              </a:rPr>
              <a:t>Gavin Haynes</a:t>
            </a:r>
          </a:p>
        </p:txBody>
      </p:sp>
      <p:sp>
        <p:nvSpPr>
          <p:cNvPr id="102" name="object 22"/>
          <p:cNvSpPr/>
          <p:nvPr/>
        </p:nvSpPr>
        <p:spPr>
          <a:xfrm>
            <a:off x="7712878" y="1942663"/>
            <a:ext cx="1311665" cy="473625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latin typeface="Helvetica Neue Medium"/>
              </a:rPr>
              <a:t>Environment </a:t>
            </a:r>
          </a:p>
          <a:p>
            <a:pPr lvl="0" algn="ctr">
              <a:defRPr/>
            </a:pPr>
            <a:r>
              <a:rPr lang="en-GB" sz="900" b="1">
                <a:latin typeface="Helvetica Neue Medium"/>
              </a:rPr>
              <a:t>Services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Rachel Bailey </a:t>
            </a: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9" name="object 44"/>
          <p:cNvSpPr/>
          <p:nvPr/>
        </p:nvSpPr>
        <p:spPr>
          <a:xfrm>
            <a:off x="7691669" y="3320414"/>
            <a:ext cx="1311514" cy="582371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latin typeface="Helvetica Neue Medium"/>
              </a:rPr>
              <a:t>Engineering Service and Building Control</a:t>
            </a:r>
            <a:br>
              <a:rPr lang="en-GB" sz="900" b="1">
                <a:solidFill>
                  <a:prstClr val="black"/>
                </a:solidFill>
                <a:latin typeface="Helvetica Neue Medium"/>
              </a:rPr>
            </a:br>
            <a:r>
              <a:rPr lang="en-GB" sz="900">
                <a:latin typeface="Helvetica Neue Medium"/>
              </a:rPr>
              <a:t>George </a:t>
            </a:r>
            <a:r>
              <a:rPr lang="en-GB" sz="900" err="1">
                <a:latin typeface="Helvetica Neue Medium"/>
              </a:rPr>
              <a:t>Loureda</a:t>
            </a:r>
            <a:endParaRPr lang="en-GB" err="1"/>
          </a:p>
          <a:p>
            <a:pPr algn="ctr" defTabSz="329745"/>
            <a:endParaRPr lang="en-GB" sz="721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2" name="object 54"/>
          <p:cNvSpPr/>
          <p:nvPr/>
        </p:nvSpPr>
        <p:spPr>
          <a:xfrm>
            <a:off x="4347626" y="3221896"/>
            <a:ext cx="1198373" cy="553103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 dirty="0">
                <a:latin typeface="Helvetica Neue Medium"/>
              </a:rPr>
              <a:t>Head of  Green Spaces </a:t>
            </a:r>
            <a:endParaRPr lang="en-GB" sz="900" b="1" dirty="0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 dirty="0">
                <a:latin typeface="Helvetica Neue Medium"/>
              </a:rPr>
              <a:t>Darrell Abercrombie</a:t>
            </a:r>
          </a:p>
          <a:p>
            <a:pPr algn="ctr">
              <a:defRPr/>
            </a:pPr>
            <a:r>
              <a:rPr lang="en-GB" sz="900" dirty="0">
                <a:latin typeface="Helvetica Neue Medium"/>
              </a:rPr>
              <a:t>Avid Houghton</a:t>
            </a:r>
          </a:p>
        </p:txBody>
      </p:sp>
      <p:sp>
        <p:nvSpPr>
          <p:cNvPr id="113" name="object 79"/>
          <p:cNvSpPr/>
          <p:nvPr/>
        </p:nvSpPr>
        <p:spPr>
          <a:xfrm>
            <a:off x="5988834" y="2086554"/>
            <a:ext cx="929778" cy="571202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 defTabSz="329745"/>
            <a:endParaRPr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19" name="object 6"/>
          <p:cNvSpPr/>
          <p:nvPr/>
        </p:nvSpPr>
        <p:spPr>
          <a:xfrm>
            <a:off x="177154" y="1082445"/>
            <a:ext cx="1320647" cy="795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74"/>
              </a:lnSpc>
              <a:defRPr/>
            </a:pPr>
            <a:r>
              <a:rPr lang="en-GB" sz="1000" b="1">
                <a:latin typeface="Helvetica Neue Medium"/>
              </a:rPr>
              <a:t>Director of Economy, Regeneration &amp; Investment</a:t>
            </a:r>
            <a:endParaRPr lang="en-US">
              <a:latin typeface="Helvetica Neue Medium"/>
            </a:endParaRPr>
          </a:p>
          <a:p>
            <a:pPr marL="9525" marR="3810" algn="ctr">
              <a:lnSpc>
                <a:spcPts val="874"/>
              </a:lnSpc>
              <a:defRPr/>
            </a:pPr>
            <a:r>
              <a:rPr lang="en-GB" sz="1000">
                <a:latin typeface="Helvetica Neue Medium"/>
                <a:cs typeface="Helvetica Neue Medium"/>
              </a:rPr>
              <a:t>David Burns</a:t>
            </a:r>
          </a:p>
        </p:txBody>
      </p:sp>
      <p:sp>
        <p:nvSpPr>
          <p:cNvPr id="120" name="object 24"/>
          <p:cNvSpPr/>
          <p:nvPr/>
        </p:nvSpPr>
        <p:spPr>
          <a:xfrm>
            <a:off x="156603" y="1970601"/>
            <a:ext cx="1322656" cy="483126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Inclusive Economy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Kate Gibbs</a:t>
            </a:r>
          </a:p>
          <a:p>
            <a:pPr lvl="0" algn="ctr">
              <a:defRPr/>
            </a:pPr>
            <a:endParaRPr lang="en-GB" sz="900">
              <a:latin typeface="Helvetica Neue Medium"/>
            </a:endParaRPr>
          </a:p>
        </p:txBody>
      </p:sp>
      <p:sp>
        <p:nvSpPr>
          <p:cNvPr id="121" name="object 36"/>
          <p:cNvSpPr/>
          <p:nvPr/>
        </p:nvSpPr>
        <p:spPr>
          <a:xfrm>
            <a:off x="156083" y="6448572"/>
            <a:ext cx="1271312" cy="546186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Development Management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Beth Cullen</a:t>
            </a:r>
          </a:p>
          <a:p>
            <a:pPr lvl="0" algn="ctr">
              <a:defRPr/>
            </a:pPr>
            <a:endParaRPr lang="en-GB" sz="716">
              <a:solidFill>
                <a:prstClr val="black"/>
              </a:solidFill>
              <a:latin typeface="Helvetica Neue Medium"/>
            </a:endParaRP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6" name="object 34"/>
          <p:cNvSpPr/>
          <p:nvPr/>
        </p:nvSpPr>
        <p:spPr>
          <a:xfrm>
            <a:off x="1584908" y="2516374"/>
            <a:ext cx="1150134" cy="682298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Repairs &amp; Operations</a:t>
            </a:r>
          </a:p>
          <a:p>
            <a:pPr algn="ctr">
              <a:defRPr/>
            </a:pPr>
            <a:r>
              <a:rPr lang="en-GB" sz="800">
                <a:latin typeface="Helvetica Neue Medium"/>
              </a:rPr>
              <a:t>Tony Castle</a:t>
            </a:r>
            <a:endParaRPr lang="en-GB"/>
          </a:p>
        </p:txBody>
      </p:sp>
      <p:sp>
        <p:nvSpPr>
          <p:cNvPr id="127" name="object 56"/>
          <p:cNvSpPr/>
          <p:nvPr/>
        </p:nvSpPr>
        <p:spPr>
          <a:xfrm>
            <a:off x="2918242" y="4885438"/>
            <a:ext cx="1153474" cy="588649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Facilities Management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Steve Harris</a:t>
            </a:r>
          </a:p>
        </p:txBody>
      </p:sp>
      <p:sp>
        <p:nvSpPr>
          <p:cNvPr id="128" name="object 83"/>
          <p:cNvSpPr/>
          <p:nvPr/>
        </p:nvSpPr>
        <p:spPr>
          <a:xfrm>
            <a:off x="1581622" y="1973322"/>
            <a:ext cx="1153419" cy="473625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Capital Works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Suzanne Afra</a:t>
            </a:r>
          </a:p>
        </p:txBody>
      </p:sp>
      <p:sp>
        <p:nvSpPr>
          <p:cNvPr id="65" name="object 36"/>
          <p:cNvSpPr/>
          <p:nvPr/>
        </p:nvSpPr>
        <p:spPr>
          <a:xfrm>
            <a:off x="1628772" y="5777074"/>
            <a:ext cx="1142461" cy="495941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Resident Safety Engagement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Melissa Dillon</a:t>
            </a: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2883904" y="1961092"/>
            <a:ext cx="1176423" cy="637871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latin typeface="Helvetica Neue Medium"/>
              </a:rPr>
              <a:t>CIP Development</a:t>
            </a:r>
          </a:p>
          <a:p>
            <a:pPr lvl="0" algn="ctr">
              <a:defRPr/>
            </a:pPr>
            <a:r>
              <a:rPr lang="en-GB" sz="900">
                <a:latin typeface="Helvetica Neue Medium"/>
              </a:rPr>
              <a:t>Kate Cornwall-Jones</a:t>
            </a:r>
          </a:p>
          <a:p>
            <a:pPr lvl="0" algn="ctr">
              <a:defRPr/>
            </a:pPr>
            <a:r>
              <a:rPr lang="en-GB" sz="900">
                <a:latin typeface="Helvetica Neue Medium"/>
              </a:rPr>
              <a:t>Steve Downes</a:t>
            </a:r>
          </a:p>
          <a:p>
            <a:pPr algn="ctr" defTabSz="329745">
              <a:defRPr/>
            </a:pPr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7" name="object 24"/>
          <p:cNvSpPr/>
          <p:nvPr/>
        </p:nvSpPr>
        <p:spPr>
          <a:xfrm>
            <a:off x="4355568" y="1986064"/>
            <a:ext cx="1219239" cy="473625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>
                <a:solidFill>
                  <a:prstClr val="black"/>
                </a:solidFill>
                <a:ea typeface="+mn-lt"/>
                <a:cs typeface="+mn-lt"/>
              </a:rPr>
              <a:t>Head of Leisure</a:t>
            </a:r>
            <a:endParaRPr lang="en-US" b="1">
              <a:solidFill>
                <a:prstClr val="black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Katy Knight</a:t>
            </a:r>
          </a:p>
        </p:txBody>
      </p:sp>
      <p:sp>
        <p:nvSpPr>
          <p:cNvPr id="68" name="object 24"/>
          <p:cNvSpPr/>
          <p:nvPr/>
        </p:nvSpPr>
        <p:spPr>
          <a:xfrm>
            <a:off x="2880905" y="2710142"/>
            <a:ext cx="1176421" cy="631451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74"/>
              </a:lnSpc>
              <a:defRPr/>
            </a:pPr>
            <a:endParaRPr lang="en-GB" sz="716" b="1" spc="-4">
              <a:solidFill>
                <a:srgbClr val="231F20"/>
              </a:solidFill>
              <a:latin typeface="Helvetica Neue Medium"/>
              <a:cs typeface="HelveticaNeue-Roman"/>
            </a:endParaRPr>
          </a:p>
          <a:p>
            <a:pPr marL="9525" marR="3810" algn="ctr">
              <a:lnSpc>
                <a:spcPts val="874"/>
              </a:lnSpc>
              <a:defRPr/>
            </a:pPr>
            <a:r>
              <a:rPr lang="en-GB" sz="900" b="1" spc="-4">
                <a:solidFill>
                  <a:srgbClr val="231F20"/>
                </a:solidFill>
                <a:latin typeface="Helvetica Neue Medium"/>
                <a:cs typeface="HelveticaNeue-Roman"/>
              </a:rPr>
              <a:t>CIP Programme Office</a:t>
            </a:r>
          </a:p>
          <a:p>
            <a:pPr marL="9525" marR="3810" algn="ctr">
              <a:lnSpc>
                <a:spcPts val="874"/>
              </a:lnSpc>
              <a:defRPr/>
            </a:pPr>
            <a:r>
              <a:rPr lang="en-GB" sz="900" spc="-4">
                <a:solidFill>
                  <a:srgbClr val="231F20"/>
                </a:solidFill>
                <a:ea typeface="+mn-lt"/>
                <a:cs typeface="+mn-lt"/>
              </a:rPr>
              <a:t>Noe </a:t>
            </a:r>
            <a:r>
              <a:rPr lang="en-GB" sz="900" spc="-4" err="1">
                <a:solidFill>
                  <a:srgbClr val="231F20"/>
                </a:solidFill>
                <a:ea typeface="+mn-lt"/>
                <a:cs typeface="+mn-lt"/>
              </a:rPr>
              <a:t>Ardanaz</a:t>
            </a:r>
            <a:r>
              <a:rPr lang="en-GB" sz="900" spc="-4">
                <a:solidFill>
                  <a:srgbClr val="231F20"/>
                </a:solidFill>
                <a:ea typeface="+mn-lt"/>
                <a:cs typeface="+mn-lt"/>
              </a:rPr>
              <a:t> Ugalde</a:t>
            </a:r>
            <a:endParaRPr lang="en-GB">
              <a:ea typeface="+mn-lt"/>
              <a:cs typeface="+mn-lt"/>
            </a:endParaRPr>
          </a:p>
          <a:p>
            <a:pPr algn="ctr" defTabSz="329745">
              <a:defRPr/>
            </a:pPr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9" name="object 24"/>
          <p:cNvSpPr/>
          <p:nvPr/>
        </p:nvSpPr>
        <p:spPr>
          <a:xfrm>
            <a:off x="2890402" y="3446575"/>
            <a:ext cx="1176422" cy="569478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solidFill>
                  <a:prstClr val="black"/>
                </a:solidFill>
                <a:ea typeface="+mn-lt"/>
                <a:cs typeface="+mn-lt"/>
              </a:rPr>
              <a:t>Head of Property</a:t>
            </a:r>
            <a:endParaRPr lang="en-GB" b="1">
              <a:solidFill>
                <a:prstClr val="black"/>
              </a:solidFill>
              <a:ea typeface="+mn-lt"/>
              <a:cs typeface="+mn-lt"/>
            </a:endParaRP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Martin </a:t>
            </a:r>
            <a:r>
              <a:rPr lang="en-GB" sz="900" err="1">
                <a:solidFill>
                  <a:prstClr val="black"/>
                </a:solidFill>
                <a:latin typeface="Helvetica Neue Medium"/>
              </a:rPr>
              <a:t>Olomofe</a:t>
            </a:r>
          </a:p>
          <a:p>
            <a:pPr algn="ctr" defTabSz="329745">
              <a:defRPr/>
            </a:pPr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74" name="object 24"/>
          <p:cNvSpPr/>
          <p:nvPr/>
        </p:nvSpPr>
        <p:spPr>
          <a:xfrm>
            <a:off x="4380159" y="2559362"/>
            <a:ext cx="1198373" cy="614091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>
                <a:latin typeface="Helvetica Neue Medium"/>
              </a:rPr>
              <a:t>Head of Libraries,</a:t>
            </a:r>
            <a:endParaRPr lang="en-US"/>
          </a:p>
          <a:p>
            <a:pPr algn="ctr">
              <a:defRPr/>
            </a:pPr>
            <a:r>
              <a:rPr lang="en-GB" sz="900">
                <a:latin typeface="Helvetica Neue Medium"/>
              </a:rPr>
              <a:t>Fiona Tarn</a:t>
            </a:r>
            <a:endParaRPr lang="en-GB" sz="716">
              <a:latin typeface="Helvetica Neue Medium"/>
            </a:endParaRPr>
          </a:p>
        </p:txBody>
      </p:sp>
      <p:sp>
        <p:nvSpPr>
          <p:cNvPr id="75" name="object 24"/>
          <p:cNvSpPr/>
          <p:nvPr/>
        </p:nvSpPr>
        <p:spPr>
          <a:xfrm>
            <a:off x="152698" y="2547276"/>
            <a:ext cx="1326318" cy="444593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HS2 Programme Delivery</a:t>
            </a:r>
          </a:p>
          <a:p>
            <a:pPr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Ashleigh Watkins</a:t>
            </a:r>
          </a:p>
        </p:txBody>
      </p:sp>
      <p:sp>
        <p:nvSpPr>
          <p:cNvPr id="80" name="object 22"/>
          <p:cNvSpPr/>
          <p:nvPr/>
        </p:nvSpPr>
        <p:spPr>
          <a:xfrm>
            <a:off x="7700357" y="2563322"/>
            <a:ext cx="1311218" cy="671063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Sustainability, </a:t>
            </a: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Air Quality &amp; Energy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Harold Garner</a:t>
            </a: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53" name="object 44">
            <a:extLst>
              <a:ext uri="{FF2B5EF4-FFF2-40B4-BE49-F238E27FC236}">
                <a16:creationId xmlns:a16="http://schemas.microsoft.com/office/drawing/2014/main" id="{46BA3B73-664A-46C8-A12E-184A96BCCF8E}"/>
              </a:ext>
            </a:extLst>
          </p:cNvPr>
          <p:cNvSpPr/>
          <p:nvPr/>
        </p:nvSpPr>
        <p:spPr>
          <a:xfrm>
            <a:off x="2880905" y="4117841"/>
            <a:ext cx="1168458" cy="584277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>
                <a:solidFill>
                  <a:prstClr val="black"/>
                </a:solidFill>
                <a:ea typeface="+mn-lt"/>
                <a:cs typeface="+mn-lt"/>
              </a:rPr>
              <a:t>H</a:t>
            </a:r>
            <a:r>
              <a:rPr lang="en-GB" sz="900" b="1">
                <a:solidFill>
                  <a:prstClr val="black"/>
                </a:solidFill>
                <a:ea typeface="+mn-lt"/>
                <a:cs typeface="+mn-lt"/>
              </a:rPr>
              <a:t>ead of CIP Technical Design</a:t>
            </a:r>
            <a:endParaRPr lang="en-GB" b="1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Michelle Christensen</a:t>
            </a:r>
          </a:p>
          <a:p>
            <a:pPr algn="ctr" defTabSz="329745"/>
            <a:endParaRPr lang="en-GB" sz="721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54" name="object 44">
            <a:extLst>
              <a:ext uri="{FF2B5EF4-FFF2-40B4-BE49-F238E27FC236}">
                <a16:creationId xmlns:a16="http://schemas.microsoft.com/office/drawing/2014/main" id="{BB534DAA-B752-4A4B-9CE0-E08BE46AFEEE}"/>
              </a:ext>
            </a:extLst>
          </p:cNvPr>
          <p:cNvSpPr/>
          <p:nvPr/>
        </p:nvSpPr>
        <p:spPr>
          <a:xfrm>
            <a:off x="7713027" y="4042514"/>
            <a:ext cx="1313479" cy="660884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latin typeface="Helvetica Neue Medium"/>
              </a:rPr>
              <a:t>Strategic Lead -  Transport Planning </a:t>
            </a:r>
          </a:p>
          <a:p>
            <a:pPr lvl="0" algn="ctr">
              <a:defRPr/>
            </a:pPr>
            <a:r>
              <a:rPr lang="en-GB" sz="900">
                <a:latin typeface="Helvetica Neue Medium"/>
              </a:rPr>
              <a:t>Sam Margolis</a:t>
            </a:r>
          </a:p>
          <a:p>
            <a:pPr algn="ctr" defTabSz="329745"/>
            <a:endParaRPr lang="en-GB" sz="721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55" name="object 42">
            <a:extLst>
              <a:ext uri="{FF2B5EF4-FFF2-40B4-BE49-F238E27FC236}">
                <a16:creationId xmlns:a16="http://schemas.microsoft.com/office/drawing/2014/main" id="{4C734044-67BB-483E-86A5-0D49B8B8C906}"/>
              </a:ext>
            </a:extLst>
          </p:cNvPr>
          <p:cNvSpPr/>
          <p:nvPr/>
        </p:nvSpPr>
        <p:spPr>
          <a:xfrm>
            <a:off x="6313247" y="2000096"/>
            <a:ext cx="1178628" cy="558508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>
                <a:latin typeface="Helvetica Neue Medium"/>
              </a:rPr>
              <a:t>Leaseholder Services &amp; Housing Income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Sean Scott  </a:t>
            </a:r>
            <a:endParaRPr lang="en-GB" sz="716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99C546-1852-4871-A62F-922249EE2D85}"/>
              </a:ext>
            </a:extLst>
          </p:cNvPr>
          <p:cNvGrpSpPr/>
          <p:nvPr/>
        </p:nvGrpSpPr>
        <p:grpSpPr>
          <a:xfrm>
            <a:off x="0" y="6861069"/>
            <a:ext cx="10692130" cy="699126"/>
            <a:chOff x="0" y="6861069"/>
            <a:chExt cx="10692130" cy="699126"/>
          </a:xfrm>
        </p:grpSpPr>
        <p:sp>
          <p:nvSpPr>
            <p:cNvPr id="57" name="object 79">
              <a:extLst>
                <a:ext uri="{FF2B5EF4-FFF2-40B4-BE49-F238E27FC236}">
                  <a16:creationId xmlns:a16="http://schemas.microsoft.com/office/drawing/2014/main" id="{14A66EC2-9622-45A6-BD30-25EF586DF4D6}"/>
                </a:ext>
              </a:extLst>
            </p:cNvPr>
            <p:cNvSpPr/>
            <p:nvPr/>
          </p:nvSpPr>
          <p:spPr>
            <a:xfrm>
              <a:off x="0" y="7056005"/>
              <a:ext cx="10692130" cy="504190"/>
            </a:xfrm>
            <a:custGeom>
              <a:avLst/>
              <a:gdLst/>
              <a:ahLst/>
              <a:cxnLst/>
              <a:rect l="l" t="t" r="r" b="b"/>
              <a:pathLst>
                <a:path w="10692130" h="504190">
                  <a:moveTo>
                    <a:pt x="0" y="503999"/>
                  </a:moveTo>
                  <a:lnTo>
                    <a:pt x="10692003" y="50399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4C5A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8" name="object 80">
              <a:extLst>
                <a:ext uri="{FF2B5EF4-FFF2-40B4-BE49-F238E27FC236}">
                  <a16:creationId xmlns:a16="http://schemas.microsoft.com/office/drawing/2014/main" id="{15999A58-A842-44F1-B380-648A023E82F5}"/>
                </a:ext>
              </a:extLst>
            </p:cNvPr>
            <p:cNvSpPr/>
            <p:nvPr/>
          </p:nvSpPr>
          <p:spPr>
            <a:xfrm>
              <a:off x="9641936" y="7242643"/>
              <a:ext cx="787400" cy="140970"/>
            </a:xfrm>
            <a:custGeom>
              <a:avLst/>
              <a:gdLst/>
              <a:ahLst/>
              <a:cxnLst/>
              <a:rect l="l" t="t" r="r" b="b"/>
              <a:pathLst>
                <a:path w="787400" h="140970">
                  <a:moveTo>
                    <a:pt x="71348" y="393"/>
                  </a:moveTo>
                  <a:lnTo>
                    <a:pt x="41362" y="5974"/>
                  </a:lnTo>
                  <a:lnTo>
                    <a:pt x="18929" y="21121"/>
                  </a:lnTo>
                  <a:lnTo>
                    <a:pt x="4868" y="43443"/>
                  </a:lnTo>
                  <a:lnTo>
                    <a:pt x="0" y="70548"/>
                  </a:lnTo>
                  <a:lnTo>
                    <a:pt x="4868" y="97653"/>
                  </a:lnTo>
                  <a:lnTo>
                    <a:pt x="18929" y="119975"/>
                  </a:lnTo>
                  <a:lnTo>
                    <a:pt x="41362" y="135122"/>
                  </a:lnTo>
                  <a:lnTo>
                    <a:pt x="71348" y="140703"/>
                  </a:lnTo>
                  <a:lnTo>
                    <a:pt x="96187" y="136743"/>
                  </a:lnTo>
                  <a:lnTo>
                    <a:pt x="115809" y="125623"/>
                  </a:lnTo>
                  <a:lnTo>
                    <a:pt x="118937" y="121577"/>
                  </a:lnTo>
                  <a:lnTo>
                    <a:pt x="71348" y="121577"/>
                  </a:lnTo>
                  <a:lnTo>
                    <a:pt x="50806" y="117216"/>
                  </a:lnTo>
                  <a:lnTo>
                    <a:pt x="36744" y="105697"/>
                  </a:lnTo>
                  <a:lnTo>
                    <a:pt x="28668" y="89360"/>
                  </a:lnTo>
                  <a:lnTo>
                    <a:pt x="26085" y="70548"/>
                  </a:lnTo>
                  <a:lnTo>
                    <a:pt x="28668" y="51725"/>
                  </a:lnTo>
                  <a:lnTo>
                    <a:pt x="36744" y="35390"/>
                  </a:lnTo>
                  <a:lnTo>
                    <a:pt x="50806" y="23876"/>
                  </a:lnTo>
                  <a:lnTo>
                    <a:pt x="71348" y="19519"/>
                  </a:lnTo>
                  <a:lnTo>
                    <a:pt x="121069" y="19519"/>
                  </a:lnTo>
                  <a:lnTo>
                    <a:pt x="114373" y="12520"/>
                  </a:lnTo>
                  <a:lnTo>
                    <a:pt x="94951" y="3568"/>
                  </a:lnTo>
                  <a:lnTo>
                    <a:pt x="71348" y="393"/>
                  </a:lnTo>
                  <a:close/>
                </a:path>
                <a:path w="787400" h="140970">
                  <a:moveTo>
                    <a:pt x="134772" y="86474"/>
                  </a:moveTo>
                  <a:lnTo>
                    <a:pt x="109308" y="86474"/>
                  </a:lnTo>
                  <a:lnTo>
                    <a:pt x="105760" y="100199"/>
                  </a:lnTo>
                  <a:lnTo>
                    <a:pt x="98234" y="111350"/>
                  </a:lnTo>
                  <a:lnTo>
                    <a:pt x="86756" y="118839"/>
                  </a:lnTo>
                  <a:lnTo>
                    <a:pt x="71348" y="121577"/>
                  </a:lnTo>
                  <a:lnTo>
                    <a:pt x="118937" y="121577"/>
                  </a:lnTo>
                  <a:lnTo>
                    <a:pt x="129057" y="108486"/>
                  </a:lnTo>
                  <a:lnTo>
                    <a:pt x="134772" y="86474"/>
                  </a:lnTo>
                  <a:close/>
                </a:path>
                <a:path w="787400" h="140970">
                  <a:moveTo>
                    <a:pt x="121069" y="19519"/>
                  </a:moveTo>
                  <a:lnTo>
                    <a:pt x="71348" y="19519"/>
                  </a:lnTo>
                  <a:lnTo>
                    <a:pt x="85685" y="21518"/>
                  </a:lnTo>
                  <a:lnTo>
                    <a:pt x="96405" y="27070"/>
                  </a:lnTo>
                  <a:lnTo>
                    <a:pt x="103877" y="35507"/>
                  </a:lnTo>
                  <a:lnTo>
                    <a:pt x="108470" y="46164"/>
                  </a:lnTo>
                  <a:lnTo>
                    <a:pt x="134556" y="46164"/>
                  </a:lnTo>
                  <a:lnTo>
                    <a:pt x="128084" y="26852"/>
                  </a:lnTo>
                  <a:lnTo>
                    <a:pt x="121069" y="19519"/>
                  </a:lnTo>
                  <a:close/>
                </a:path>
                <a:path w="787400" h="140970">
                  <a:moveTo>
                    <a:pt x="239046" y="52565"/>
                  </a:moveTo>
                  <a:lnTo>
                    <a:pt x="196557" y="52565"/>
                  </a:lnTo>
                  <a:lnTo>
                    <a:pt x="204295" y="53074"/>
                  </a:lnTo>
                  <a:lnTo>
                    <a:pt x="211709" y="55044"/>
                  </a:lnTo>
                  <a:lnTo>
                    <a:pt x="217274" y="59144"/>
                  </a:lnTo>
                  <a:lnTo>
                    <a:pt x="219468" y="66040"/>
                  </a:lnTo>
                  <a:lnTo>
                    <a:pt x="216749" y="73275"/>
                  </a:lnTo>
                  <a:lnTo>
                    <a:pt x="209449" y="76830"/>
                  </a:lnTo>
                  <a:lnTo>
                    <a:pt x="198857" y="78511"/>
                  </a:lnTo>
                  <a:lnTo>
                    <a:pt x="186258" y="80124"/>
                  </a:lnTo>
                  <a:lnTo>
                    <a:pt x="170931" y="82367"/>
                  </a:lnTo>
                  <a:lnTo>
                    <a:pt x="157248" y="87098"/>
                  </a:lnTo>
                  <a:lnTo>
                    <a:pt x="147417" y="96088"/>
                  </a:lnTo>
                  <a:lnTo>
                    <a:pt x="143649" y="111112"/>
                  </a:lnTo>
                  <a:lnTo>
                    <a:pt x="146768" y="123866"/>
                  </a:lnTo>
                  <a:lnTo>
                    <a:pt x="155125" y="132956"/>
                  </a:lnTo>
                  <a:lnTo>
                    <a:pt x="167218" y="138397"/>
                  </a:lnTo>
                  <a:lnTo>
                    <a:pt x="181546" y="140208"/>
                  </a:lnTo>
                  <a:lnTo>
                    <a:pt x="191697" y="139501"/>
                  </a:lnTo>
                  <a:lnTo>
                    <a:pt x="202010" y="137312"/>
                  </a:lnTo>
                  <a:lnTo>
                    <a:pt x="211684" y="133532"/>
                  </a:lnTo>
                  <a:lnTo>
                    <a:pt x="219913" y="128054"/>
                  </a:lnTo>
                  <a:lnTo>
                    <a:pt x="254190" y="128054"/>
                  </a:lnTo>
                  <a:lnTo>
                    <a:pt x="254190" y="122847"/>
                  </a:lnTo>
                  <a:lnTo>
                    <a:pt x="190563" y="122847"/>
                  </a:lnTo>
                  <a:lnTo>
                    <a:pt x="183425" y="122247"/>
                  </a:lnTo>
                  <a:lnTo>
                    <a:pt x="176091" y="120189"/>
                  </a:lnTo>
                  <a:lnTo>
                    <a:pt x="170368" y="116289"/>
                  </a:lnTo>
                  <a:lnTo>
                    <a:pt x="168059" y="110159"/>
                  </a:lnTo>
                  <a:lnTo>
                    <a:pt x="169695" y="102912"/>
                  </a:lnTo>
                  <a:lnTo>
                    <a:pt x="204189" y="91617"/>
                  </a:lnTo>
                  <a:lnTo>
                    <a:pt x="211631" y="90182"/>
                  </a:lnTo>
                  <a:lnTo>
                    <a:pt x="217970" y="87630"/>
                  </a:lnTo>
                  <a:lnTo>
                    <a:pt x="242404" y="87630"/>
                  </a:lnTo>
                  <a:lnTo>
                    <a:pt x="242404" y="64109"/>
                  </a:lnTo>
                  <a:lnTo>
                    <a:pt x="239046" y="52565"/>
                  </a:lnTo>
                  <a:close/>
                </a:path>
                <a:path w="787400" h="140970">
                  <a:moveTo>
                    <a:pt x="254190" y="128054"/>
                  </a:moveTo>
                  <a:lnTo>
                    <a:pt x="219913" y="128054"/>
                  </a:lnTo>
                  <a:lnTo>
                    <a:pt x="221818" y="137109"/>
                  </a:lnTo>
                  <a:lnTo>
                    <a:pt x="228904" y="140208"/>
                  </a:lnTo>
                  <a:lnTo>
                    <a:pt x="242824" y="140208"/>
                  </a:lnTo>
                  <a:lnTo>
                    <a:pt x="250532" y="138836"/>
                  </a:lnTo>
                  <a:lnTo>
                    <a:pt x="254190" y="137680"/>
                  </a:lnTo>
                  <a:lnTo>
                    <a:pt x="254190" y="128054"/>
                  </a:lnTo>
                  <a:close/>
                </a:path>
                <a:path w="787400" h="140970">
                  <a:moveTo>
                    <a:pt x="242404" y="87630"/>
                  </a:moveTo>
                  <a:lnTo>
                    <a:pt x="217970" y="87630"/>
                  </a:lnTo>
                  <a:lnTo>
                    <a:pt x="217970" y="103987"/>
                  </a:lnTo>
                  <a:lnTo>
                    <a:pt x="215195" y="112779"/>
                  </a:lnTo>
                  <a:lnTo>
                    <a:pt x="208286" y="118613"/>
                  </a:lnTo>
                  <a:lnTo>
                    <a:pt x="199367" y="121848"/>
                  </a:lnTo>
                  <a:lnTo>
                    <a:pt x="190563" y="122847"/>
                  </a:lnTo>
                  <a:lnTo>
                    <a:pt x="243700" y="122847"/>
                  </a:lnTo>
                  <a:lnTo>
                    <a:pt x="242404" y="120764"/>
                  </a:lnTo>
                  <a:lnTo>
                    <a:pt x="242404" y="87630"/>
                  </a:lnTo>
                  <a:close/>
                </a:path>
                <a:path w="787400" h="140970">
                  <a:moveTo>
                    <a:pt x="254190" y="122491"/>
                  </a:moveTo>
                  <a:lnTo>
                    <a:pt x="251599" y="122847"/>
                  </a:lnTo>
                  <a:lnTo>
                    <a:pt x="254190" y="122847"/>
                  </a:lnTo>
                  <a:lnTo>
                    <a:pt x="254190" y="122491"/>
                  </a:lnTo>
                  <a:close/>
                </a:path>
                <a:path w="787400" h="140970">
                  <a:moveTo>
                    <a:pt x="198031" y="35242"/>
                  </a:moveTo>
                  <a:lnTo>
                    <a:pt x="180115" y="36814"/>
                  </a:lnTo>
                  <a:lnTo>
                    <a:pt x="164361" y="42195"/>
                  </a:lnTo>
                  <a:lnTo>
                    <a:pt x="152862" y="52387"/>
                  </a:lnTo>
                  <a:lnTo>
                    <a:pt x="147713" y="68389"/>
                  </a:lnTo>
                  <a:lnTo>
                    <a:pt x="172135" y="68389"/>
                  </a:lnTo>
                  <a:lnTo>
                    <a:pt x="174472" y="61368"/>
                  </a:lnTo>
                  <a:lnTo>
                    <a:pt x="179603" y="56434"/>
                  </a:lnTo>
                  <a:lnTo>
                    <a:pt x="187105" y="53521"/>
                  </a:lnTo>
                  <a:lnTo>
                    <a:pt x="196557" y="52565"/>
                  </a:lnTo>
                  <a:lnTo>
                    <a:pt x="239046" y="52565"/>
                  </a:lnTo>
                  <a:lnTo>
                    <a:pt x="238518" y="50748"/>
                  </a:lnTo>
                  <a:lnTo>
                    <a:pt x="228342" y="41808"/>
                  </a:lnTo>
                  <a:lnTo>
                    <a:pt x="214104" y="36802"/>
                  </a:lnTo>
                  <a:lnTo>
                    <a:pt x="198031" y="35242"/>
                  </a:lnTo>
                  <a:close/>
                </a:path>
                <a:path w="787400" h="140970">
                  <a:moveTo>
                    <a:pt x="294030" y="37947"/>
                  </a:moveTo>
                  <a:lnTo>
                    <a:pt x="270916" y="37947"/>
                  </a:lnTo>
                  <a:lnTo>
                    <a:pt x="270916" y="137490"/>
                  </a:lnTo>
                  <a:lnTo>
                    <a:pt x="295338" y="137490"/>
                  </a:lnTo>
                  <a:lnTo>
                    <a:pt x="295338" y="78397"/>
                  </a:lnTo>
                  <a:lnTo>
                    <a:pt x="297341" y="67363"/>
                  </a:lnTo>
                  <a:lnTo>
                    <a:pt x="302694" y="59261"/>
                  </a:lnTo>
                  <a:lnTo>
                    <a:pt x="310415" y="54269"/>
                  </a:lnTo>
                  <a:lnTo>
                    <a:pt x="319519" y="52565"/>
                  </a:lnTo>
                  <a:lnTo>
                    <a:pt x="428554" y="52565"/>
                  </a:lnTo>
                  <a:lnTo>
                    <a:pt x="428012" y="51790"/>
                  </a:lnTo>
                  <a:lnTo>
                    <a:pt x="294030" y="51790"/>
                  </a:lnTo>
                  <a:lnTo>
                    <a:pt x="294030" y="37947"/>
                  </a:lnTo>
                  <a:close/>
                </a:path>
                <a:path w="787400" h="140970">
                  <a:moveTo>
                    <a:pt x="386994" y="52565"/>
                  </a:moveTo>
                  <a:lnTo>
                    <a:pt x="319519" y="52565"/>
                  </a:lnTo>
                  <a:lnTo>
                    <a:pt x="328798" y="53925"/>
                  </a:lnTo>
                  <a:lnTo>
                    <a:pt x="334811" y="57940"/>
                  </a:lnTo>
                  <a:lnTo>
                    <a:pt x="338055" y="64513"/>
                  </a:lnTo>
                  <a:lnTo>
                    <a:pt x="339026" y="73545"/>
                  </a:lnTo>
                  <a:lnTo>
                    <a:pt x="339026" y="137490"/>
                  </a:lnTo>
                  <a:lnTo>
                    <a:pt x="363448" y="137490"/>
                  </a:lnTo>
                  <a:lnTo>
                    <a:pt x="363542" y="78397"/>
                  </a:lnTo>
                  <a:lnTo>
                    <a:pt x="364809" y="67931"/>
                  </a:lnTo>
                  <a:lnTo>
                    <a:pt x="369039" y="59572"/>
                  </a:lnTo>
                  <a:lnTo>
                    <a:pt x="376360" y="54361"/>
                  </a:lnTo>
                  <a:lnTo>
                    <a:pt x="386994" y="52565"/>
                  </a:lnTo>
                  <a:close/>
                </a:path>
                <a:path w="787400" h="140970">
                  <a:moveTo>
                    <a:pt x="428554" y="52565"/>
                  </a:moveTo>
                  <a:lnTo>
                    <a:pt x="386994" y="52565"/>
                  </a:lnTo>
                  <a:lnTo>
                    <a:pt x="398189" y="54526"/>
                  </a:lnTo>
                  <a:lnTo>
                    <a:pt x="404233" y="60028"/>
                  </a:lnTo>
                  <a:lnTo>
                    <a:pt x="406702" y="68494"/>
                  </a:lnTo>
                  <a:lnTo>
                    <a:pt x="407133" y="78397"/>
                  </a:lnTo>
                  <a:lnTo>
                    <a:pt x="407174" y="137490"/>
                  </a:lnTo>
                  <a:lnTo>
                    <a:pt x="431558" y="137490"/>
                  </a:lnTo>
                  <a:lnTo>
                    <a:pt x="431516" y="68494"/>
                  </a:lnTo>
                  <a:lnTo>
                    <a:pt x="429052" y="53276"/>
                  </a:lnTo>
                  <a:lnTo>
                    <a:pt x="428554" y="52565"/>
                  </a:lnTo>
                  <a:close/>
                </a:path>
                <a:path w="787400" h="140970">
                  <a:moveTo>
                    <a:pt x="328739" y="35242"/>
                  </a:moveTo>
                  <a:lnTo>
                    <a:pt x="317032" y="36447"/>
                  </a:lnTo>
                  <a:lnTo>
                    <a:pt x="307854" y="39835"/>
                  </a:lnTo>
                  <a:lnTo>
                    <a:pt x="300600" y="45063"/>
                  </a:lnTo>
                  <a:lnTo>
                    <a:pt x="294665" y="51790"/>
                  </a:lnTo>
                  <a:lnTo>
                    <a:pt x="359791" y="51790"/>
                  </a:lnTo>
                  <a:lnTo>
                    <a:pt x="354758" y="44409"/>
                  </a:lnTo>
                  <a:lnTo>
                    <a:pt x="347479" y="39254"/>
                  </a:lnTo>
                  <a:lnTo>
                    <a:pt x="338593" y="36229"/>
                  </a:lnTo>
                  <a:lnTo>
                    <a:pt x="328739" y="35242"/>
                  </a:lnTo>
                  <a:close/>
                </a:path>
                <a:path w="787400" h="140970">
                  <a:moveTo>
                    <a:pt x="394500" y="35242"/>
                  </a:moveTo>
                  <a:lnTo>
                    <a:pt x="383454" y="36394"/>
                  </a:lnTo>
                  <a:lnTo>
                    <a:pt x="374183" y="39692"/>
                  </a:lnTo>
                  <a:lnTo>
                    <a:pt x="366393" y="44902"/>
                  </a:lnTo>
                  <a:lnTo>
                    <a:pt x="359791" y="51790"/>
                  </a:lnTo>
                  <a:lnTo>
                    <a:pt x="428012" y="51790"/>
                  </a:lnTo>
                  <a:lnTo>
                    <a:pt x="421787" y="42894"/>
                  </a:lnTo>
                  <a:lnTo>
                    <a:pt x="410143" y="37064"/>
                  </a:lnTo>
                  <a:lnTo>
                    <a:pt x="394500" y="35242"/>
                  </a:lnTo>
                  <a:close/>
                </a:path>
                <a:path w="787400" h="140970">
                  <a:moveTo>
                    <a:pt x="492810" y="35242"/>
                  </a:moveTo>
                  <a:lnTo>
                    <a:pt x="475091" y="38271"/>
                  </a:lnTo>
                  <a:lnTo>
                    <a:pt x="459733" y="47636"/>
                  </a:lnTo>
                  <a:lnTo>
                    <a:pt x="448919" y="63751"/>
                  </a:lnTo>
                  <a:lnTo>
                    <a:pt x="444830" y="87033"/>
                  </a:lnTo>
                  <a:lnTo>
                    <a:pt x="448018" y="107937"/>
                  </a:lnTo>
                  <a:lnTo>
                    <a:pt x="457652" y="124817"/>
                  </a:lnTo>
                  <a:lnTo>
                    <a:pt x="473832" y="136098"/>
                  </a:lnTo>
                  <a:lnTo>
                    <a:pt x="496658" y="140208"/>
                  </a:lnTo>
                  <a:lnTo>
                    <a:pt x="506992" y="139276"/>
                  </a:lnTo>
                  <a:lnTo>
                    <a:pt x="516612" y="136375"/>
                  </a:lnTo>
                  <a:lnTo>
                    <a:pt x="524824" y="131346"/>
                  </a:lnTo>
                  <a:lnTo>
                    <a:pt x="530936" y="124028"/>
                  </a:lnTo>
                  <a:lnTo>
                    <a:pt x="554482" y="124028"/>
                  </a:lnTo>
                  <a:lnTo>
                    <a:pt x="554482" y="122847"/>
                  </a:lnTo>
                  <a:lnTo>
                    <a:pt x="499872" y="122847"/>
                  </a:lnTo>
                  <a:lnTo>
                    <a:pt x="486147" y="119934"/>
                  </a:lnTo>
                  <a:lnTo>
                    <a:pt x="476619" y="112239"/>
                  </a:lnTo>
                  <a:lnTo>
                    <a:pt x="471066" y="101330"/>
                  </a:lnTo>
                  <a:lnTo>
                    <a:pt x="469265" y="88773"/>
                  </a:lnTo>
                  <a:lnTo>
                    <a:pt x="470887" y="75561"/>
                  </a:lnTo>
                  <a:lnTo>
                    <a:pt x="476180" y="63954"/>
                  </a:lnTo>
                  <a:lnTo>
                    <a:pt x="485777" y="55704"/>
                  </a:lnTo>
                  <a:lnTo>
                    <a:pt x="500316" y="52565"/>
                  </a:lnTo>
                  <a:lnTo>
                    <a:pt x="554482" y="52565"/>
                  </a:lnTo>
                  <a:lnTo>
                    <a:pt x="554482" y="50850"/>
                  </a:lnTo>
                  <a:lnTo>
                    <a:pt x="529666" y="50850"/>
                  </a:lnTo>
                  <a:lnTo>
                    <a:pt x="522700" y="43777"/>
                  </a:lnTo>
                  <a:lnTo>
                    <a:pt x="513648" y="38927"/>
                  </a:lnTo>
                  <a:lnTo>
                    <a:pt x="503391" y="36136"/>
                  </a:lnTo>
                  <a:lnTo>
                    <a:pt x="492810" y="35242"/>
                  </a:lnTo>
                  <a:close/>
                </a:path>
                <a:path w="787400" h="140970">
                  <a:moveTo>
                    <a:pt x="554482" y="124028"/>
                  </a:moveTo>
                  <a:lnTo>
                    <a:pt x="531368" y="124028"/>
                  </a:lnTo>
                  <a:lnTo>
                    <a:pt x="531368" y="137490"/>
                  </a:lnTo>
                  <a:lnTo>
                    <a:pt x="554482" y="137490"/>
                  </a:lnTo>
                  <a:lnTo>
                    <a:pt x="554482" y="124028"/>
                  </a:lnTo>
                  <a:close/>
                </a:path>
                <a:path w="787400" h="140970">
                  <a:moveTo>
                    <a:pt x="554482" y="52565"/>
                  </a:moveTo>
                  <a:lnTo>
                    <a:pt x="500316" y="52565"/>
                  </a:lnTo>
                  <a:lnTo>
                    <a:pt x="513057" y="54954"/>
                  </a:lnTo>
                  <a:lnTo>
                    <a:pt x="522698" y="61858"/>
                  </a:lnTo>
                  <a:lnTo>
                    <a:pt x="528803" y="72882"/>
                  </a:lnTo>
                  <a:lnTo>
                    <a:pt x="530936" y="87630"/>
                  </a:lnTo>
                  <a:lnTo>
                    <a:pt x="529154" y="100435"/>
                  </a:lnTo>
                  <a:lnTo>
                    <a:pt x="523595" y="111729"/>
                  </a:lnTo>
                  <a:lnTo>
                    <a:pt x="513941" y="119778"/>
                  </a:lnTo>
                  <a:lnTo>
                    <a:pt x="499872" y="122847"/>
                  </a:lnTo>
                  <a:lnTo>
                    <a:pt x="554482" y="122847"/>
                  </a:lnTo>
                  <a:lnTo>
                    <a:pt x="554482" y="52565"/>
                  </a:lnTo>
                  <a:close/>
                </a:path>
                <a:path w="787400" h="140970">
                  <a:moveTo>
                    <a:pt x="554482" y="0"/>
                  </a:moveTo>
                  <a:lnTo>
                    <a:pt x="530098" y="0"/>
                  </a:lnTo>
                  <a:lnTo>
                    <a:pt x="530098" y="50850"/>
                  </a:lnTo>
                  <a:lnTo>
                    <a:pt x="554482" y="50850"/>
                  </a:lnTo>
                  <a:lnTo>
                    <a:pt x="554482" y="0"/>
                  </a:lnTo>
                  <a:close/>
                </a:path>
                <a:path w="787400" h="140970">
                  <a:moveTo>
                    <a:pt x="622731" y="35242"/>
                  </a:moveTo>
                  <a:lnTo>
                    <a:pt x="600436" y="39476"/>
                  </a:lnTo>
                  <a:lnTo>
                    <a:pt x="583569" y="50915"/>
                  </a:lnTo>
                  <a:lnTo>
                    <a:pt x="572891" y="67662"/>
                  </a:lnTo>
                  <a:lnTo>
                    <a:pt x="569163" y="87820"/>
                  </a:lnTo>
                  <a:lnTo>
                    <a:pt x="572751" y="108918"/>
                  </a:lnTo>
                  <a:lnTo>
                    <a:pt x="583249" y="125491"/>
                  </a:lnTo>
                  <a:lnTo>
                    <a:pt x="600254" y="136326"/>
                  </a:lnTo>
                  <a:lnTo>
                    <a:pt x="623366" y="140208"/>
                  </a:lnTo>
                  <a:lnTo>
                    <a:pt x="640650" y="137969"/>
                  </a:lnTo>
                  <a:lnTo>
                    <a:pt x="655496" y="131413"/>
                  </a:lnTo>
                  <a:lnTo>
                    <a:pt x="664607" y="122847"/>
                  </a:lnTo>
                  <a:lnTo>
                    <a:pt x="623366" y="122847"/>
                  </a:lnTo>
                  <a:lnTo>
                    <a:pt x="610135" y="120438"/>
                  </a:lnTo>
                  <a:lnTo>
                    <a:pt x="600851" y="113971"/>
                  </a:lnTo>
                  <a:lnTo>
                    <a:pt x="595379" y="104582"/>
                  </a:lnTo>
                  <a:lnTo>
                    <a:pt x="593585" y="93408"/>
                  </a:lnTo>
                  <a:lnTo>
                    <a:pt x="674992" y="93408"/>
                  </a:lnTo>
                  <a:lnTo>
                    <a:pt x="673971" y="78943"/>
                  </a:lnTo>
                  <a:lnTo>
                    <a:pt x="593585" y="78943"/>
                  </a:lnTo>
                  <a:lnTo>
                    <a:pt x="596044" y="68563"/>
                  </a:lnTo>
                  <a:lnTo>
                    <a:pt x="602067" y="60191"/>
                  </a:lnTo>
                  <a:lnTo>
                    <a:pt x="611135" y="54600"/>
                  </a:lnTo>
                  <a:lnTo>
                    <a:pt x="622731" y="52565"/>
                  </a:lnTo>
                  <a:lnTo>
                    <a:pt x="662744" y="52565"/>
                  </a:lnTo>
                  <a:lnTo>
                    <a:pt x="646201" y="40130"/>
                  </a:lnTo>
                  <a:lnTo>
                    <a:pt x="622731" y="35242"/>
                  </a:lnTo>
                  <a:close/>
                </a:path>
                <a:path w="787400" h="140970">
                  <a:moveTo>
                    <a:pt x="673481" y="106311"/>
                  </a:moveTo>
                  <a:lnTo>
                    <a:pt x="650367" y="106311"/>
                  </a:lnTo>
                  <a:lnTo>
                    <a:pt x="646330" y="113519"/>
                  </a:lnTo>
                  <a:lnTo>
                    <a:pt x="640562" y="118689"/>
                  </a:lnTo>
                  <a:lnTo>
                    <a:pt x="632946" y="121804"/>
                  </a:lnTo>
                  <a:lnTo>
                    <a:pt x="623366" y="122847"/>
                  </a:lnTo>
                  <a:lnTo>
                    <a:pt x="664607" y="122847"/>
                  </a:lnTo>
                  <a:lnTo>
                    <a:pt x="666806" y="120780"/>
                  </a:lnTo>
                  <a:lnTo>
                    <a:pt x="673481" y="106311"/>
                  </a:lnTo>
                  <a:close/>
                </a:path>
                <a:path w="787400" h="140970">
                  <a:moveTo>
                    <a:pt x="662744" y="52565"/>
                  </a:moveTo>
                  <a:lnTo>
                    <a:pt x="622731" y="52565"/>
                  </a:lnTo>
                  <a:lnTo>
                    <a:pt x="633934" y="54734"/>
                  </a:lnTo>
                  <a:lnTo>
                    <a:pt x="642532" y="60548"/>
                  </a:lnTo>
                  <a:lnTo>
                    <a:pt x="648190" y="68965"/>
                  </a:lnTo>
                  <a:lnTo>
                    <a:pt x="650570" y="78943"/>
                  </a:lnTo>
                  <a:lnTo>
                    <a:pt x="673971" y="78943"/>
                  </a:lnTo>
                  <a:lnTo>
                    <a:pt x="673461" y="71718"/>
                  </a:lnTo>
                  <a:lnTo>
                    <a:pt x="663487" y="53124"/>
                  </a:lnTo>
                  <a:lnTo>
                    <a:pt x="662744" y="52565"/>
                  </a:lnTo>
                  <a:close/>
                </a:path>
                <a:path w="787400" h="140970">
                  <a:moveTo>
                    <a:pt x="713117" y="37947"/>
                  </a:moveTo>
                  <a:lnTo>
                    <a:pt x="689965" y="37947"/>
                  </a:lnTo>
                  <a:lnTo>
                    <a:pt x="689965" y="137490"/>
                  </a:lnTo>
                  <a:lnTo>
                    <a:pt x="714387" y="137490"/>
                  </a:lnTo>
                  <a:lnTo>
                    <a:pt x="714387" y="78765"/>
                  </a:lnTo>
                  <a:lnTo>
                    <a:pt x="716287" y="68488"/>
                  </a:lnTo>
                  <a:lnTo>
                    <a:pt x="721687" y="60169"/>
                  </a:lnTo>
                  <a:lnTo>
                    <a:pt x="730139" y="54598"/>
                  </a:lnTo>
                  <a:lnTo>
                    <a:pt x="739055" y="52959"/>
                  </a:lnTo>
                  <a:lnTo>
                    <a:pt x="713549" y="52959"/>
                  </a:lnTo>
                  <a:lnTo>
                    <a:pt x="713117" y="52565"/>
                  </a:lnTo>
                  <a:lnTo>
                    <a:pt x="713117" y="37947"/>
                  </a:lnTo>
                  <a:close/>
                </a:path>
                <a:path w="787400" h="140970">
                  <a:moveTo>
                    <a:pt x="783091" y="52565"/>
                  </a:moveTo>
                  <a:lnTo>
                    <a:pt x="741197" y="52565"/>
                  </a:lnTo>
                  <a:lnTo>
                    <a:pt x="750566" y="53862"/>
                  </a:lnTo>
                  <a:lnTo>
                    <a:pt x="757227" y="57885"/>
                  </a:lnTo>
                  <a:lnTo>
                    <a:pt x="761274" y="64829"/>
                  </a:lnTo>
                  <a:lnTo>
                    <a:pt x="762800" y="74891"/>
                  </a:lnTo>
                  <a:lnTo>
                    <a:pt x="762800" y="137490"/>
                  </a:lnTo>
                  <a:lnTo>
                    <a:pt x="787222" y="137490"/>
                  </a:lnTo>
                  <a:lnTo>
                    <a:pt x="787096" y="68488"/>
                  </a:lnTo>
                  <a:lnTo>
                    <a:pt x="784470" y="54428"/>
                  </a:lnTo>
                  <a:lnTo>
                    <a:pt x="783091" y="52565"/>
                  </a:lnTo>
                  <a:close/>
                </a:path>
                <a:path w="787400" h="140970">
                  <a:moveTo>
                    <a:pt x="748030" y="35242"/>
                  </a:moveTo>
                  <a:lnTo>
                    <a:pt x="737531" y="36465"/>
                  </a:lnTo>
                  <a:lnTo>
                    <a:pt x="728065" y="39981"/>
                  </a:lnTo>
                  <a:lnTo>
                    <a:pt x="719962" y="45556"/>
                  </a:lnTo>
                  <a:lnTo>
                    <a:pt x="713549" y="52959"/>
                  </a:lnTo>
                  <a:lnTo>
                    <a:pt x="739055" y="52959"/>
                  </a:lnTo>
                  <a:lnTo>
                    <a:pt x="741197" y="52565"/>
                  </a:lnTo>
                  <a:lnTo>
                    <a:pt x="783091" y="52565"/>
                  </a:lnTo>
                  <a:lnTo>
                    <a:pt x="776617" y="43816"/>
                  </a:lnTo>
                  <a:lnTo>
                    <a:pt x="764269" y="37397"/>
                  </a:lnTo>
                  <a:lnTo>
                    <a:pt x="748030" y="35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9" name="object 81">
              <a:extLst>
                <a:ext uri="{FF2B5EF4-FFF2-40B4-BE49-F238E27FC236}">
                  <a16:creationId xmlns:a16="http://schemas.microsoft.com/office/drawing/2014/main" id="{234DC1D5-32F4-4A72-9805-B79EC90D9DB2}"/>
                </a:ext>
              </a:extLst>
            </p:cNvPr>
            <p:cNvSpPr/>
            <p:nvPr/>
          </p:nvSpPr>
          <p:spPr>
            <a:xfrm>
              <a:off x="9465400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2" y="0"/>
                  </a:moveTo>
                  <a:lnTo>
                    <a:pt x="5391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078" y="51028"/>
                  </a:lnTo>
                  <a:lnTo>
                    <a:pt x="60350" y="45885"/>
                  </a:lnTo>
                  <a:lnTo>
                    <a:pt x="37553" y="45885"/>
                  </a:lnTo>
                  <a:lnTo>
                    <a:pt x="37211" y="40106"/>
                  </a:lnTo>
                  <a:lnTo>
                    <a:pt x="102616" y="40106"/>
                  </a:lnTo>
                  <a:lnTo>
                    <a:pt x="100329" y="17915"/>
                  </a:lnTo>
                  <a:lnTo>
                    <a:pt x="95899" y="6407"/>
                  </a:lnTo>
                  <a:lnTo>
                    <a:pt x="86022" y="1880"/>
                  </a:lnTo>
                  <a:lnTo>
                    <a:pt x="67398" y="635"/>
                  </a:lnTo>
                  <a:lnTo>
                    <a:pt x="41448" y="49"/>
                  </a:lnTo>
                  <a:lnTo>
                    <a:pt x="19992" y="0"/>
                  </a:lnTo>
                  <a:close/>
                </a:path>
                <a:path w="102870" h="57784">
                  <a:moveTo>
                    <a:pt x="48933" y="43967"/>
                  </a:moveTo>
                  <a:lnTo>
                    <a:pt x="37553" y="45885"/>
                  </a:lnTo>
                  <a:lnTo>
                    <a:pt x="60350" y="45885"/>
                  </a:lnTo>
                  <a:lnTo>
                    <a:pt x="48933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0" name="object 82">
              <a:extLst>
                <a:ext uri="{FF2B5EF4-FFF2-40B4-BE49-F238E27FC236}">
                  <a16:creationId xmlns:a16="http://schemas.microsoft.com/office/drawing/2014/main" id="{9AB02BBC-50D5-4AE3-AD6C-636AAE3FFEE5}"/>
                </a:ext>
              </a:extLst>
            </p:cNvPr>
            <p:cNvSpPr/>
            <p:nvPr/>
          </p:nvSpPr>
          <p:spPr>
            <a:xfrm>
              <a:off x="9498048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155" y="11531"/>
                  </a:moveTo>
                  <a:lnTo>
                    <a:pt x="65074" y="11531"/>
                  </a:lnTo>
                  <a:lnTo>
                    <a:pt x="65379" y="17335"/>
                  </a:lnTo>
                  <a:lnTo>
                    <a:pt x="0" y="17335"/>
                  </a:lnTo>
                  <a:lnTo>
                    <a:pt x="16578" y="55561"/>
                  </a:lnTo>
                  <a:lnTo>
                    <a:pt x="61167" y="57403"/>
                  </a:lnTo>
                  <a:lnTo>
                    <a:pt x="82623" y="57451"/>
                  </a:lnTo>
                  <a:lnTo>
                    <a:pt x="97224" y="57257"/>
                  </a:lnTo>
                  <a:lnTo>
                    <a:pt x="102616" y="57124"/>
                  </a:lnTo>
                  <a:lnTo>
                    <a:pt x="102616" y="17018"/>
                  </a:lnTo>
                  <a:lnTo>
                    <a:pt x="91155" y="11531"/>
                  </a:lnTo>
                  <a:close/>
                </a:path>
                <a:path w="102870" h="57784">
                  <a:moveTo>
                    <a:pt x="67068" y="0"/>
                  </a:moveTo>
                  <a:lnTo>
                    <a:pt x="37896" y="0"/>
                  </a:lnTo>
                  <a:lnTo>
                    <a:pt x="32537" y="6413"/>
                  </a:lnTo>
                  <a:lnTo>
                    <a:pt x="42252" y="11531"/>
                  </a:lnTo>
                  <a:lnTo>
                    <a:pt x="53644" y="13474"/>
                  </a:lnTo>
                  <a:lnTo>
                    <a:pt x="65074" y="11531"/>
                  </a:lnTo>
                  <a:lnTo>
                    <a:pt x="91155" y="11531"/>
                  </a:lnTo>
                  <a:lnTo>
                    <a:pt x="67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2" name="object 83">
              <a:extLst>
                <a:ext uri="{FF2B5EF4-FFF2-40B4-BE49-F238E27FC236}">
                  <a16:creationId xmlns:a16="http://schemas.microsoft.com/office/drawing/2014/main" id="{CEC05312-C988-42A2-8E83-906786AC836E}"/>
                </a:ext>
              </a:extLst>
            </p:cNvPr>
            <p:cNvSpPr/>
            <p:nvPr/>
          </p:nvSpPr>
          <p:spPr>
            <a:xfrm>
              <a:off x="9465400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7"/>
                  </a:lnTo>
                  <a:lnTo>
                    <a:pt x="0" y="57149"/>
                  </a:lnTo>
                  <a:lnTo>
                    <a:pt x="5391" y="57278"/>
                  </a:lnTo>
                  <a:lnTo>
                    <a:pt x="19992" y="57464"/>
                  </a:lnTo>
                  <a:lnTo>
                    <a:pt x="41448" y="57407"/>
                  </a:lnTo>
                  <a:lnTo>
                    <a:pt x="86022" y="55554"/>
                  </a:lnTo>
                  <a:lnTo>
                    <a:pt x="102616" y="17360"/>
                  </a:lnTo>
                  <a:lnTo>
                    <a:pt x="37211" y="17360"/>
                  </a:lnTo>
                  <a:lnTo>
                    <a:pt x="37553" y="11582"/>
                  </a:lnTo>
                  <a:lnTo>
                    <a:pt x="60350" y="11582"/>
                  </a:lnTo>
                  <a:lnTo>
                    <a:pt x="70078" y="6438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50" y="11582"/>
                  </a:moveTo>
                  <a:lnTo>
                    <a:pt x="37553" y="11582"/>
                  </a:lnTo>
                  <a:lnTo>
                    <a:pt x="48933" y="13487"/>
                  </a:lnTo>
                  <a:lnTo>
                    <a:pt x="60350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6" name="object 84">
              <a:extLst>
                <a:ext uri="{FF2B5EF4-FFF2-40B4-BE49-F238E27FC236}">
                  <a16:creationId xmlns:a16="http://schemas.microsoft.com/office/drawing/2014/main" id="{18D13284-6A23-4962-989C-019913F219BD}"/>
                </a:ext>
              </a:extLst>
            </p:cNvPr>
            <p:cNvSpPr/>
            <p:nvPr/>
          </p:nvSpPr>
          <p:spPr>
            <a:xfrm>
              <a:off x="9498048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23" y="0"/>
                  </a:moveTo>
                  <a:lnTo>
                    <a:pt x="35217" y="635"/>
                  </a:lnTo>
                  <a:lnTo>
                    <a:pt x="0" y="40132"/>
                  </a:lnTo>
                  <a:lnTo>
                    <a:pt x="65379" y="40132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896" y="57442"/>
                  </a:lnTo>
                  <a:lnTo>
                    <a:pt x="67068" y="57442"/>
                  </a:lnTo>
                  <a:lnTo>
                    <a:pt x="91209" y="45885"/>
                  </a:lnTo>
                  <a:lnTo>
                    <a:pt x="65074" y="45885"/>
                  </a:lnTo>
                  <a:lnTo>
                    <a:pt x="53644" y="43967"/>
                  </a:lnTo>
                  <a:lnTo>
                    <a:pt x="95214" y="43967"/>
                  </a:lnTo>
                  <a:lnTo>
                    <a:pt x="102616" y="40424"/>
                  </a:lnTo>
                  <a:lnTo>
                    <a:pt x="102616" y="317"/>
                  </a:lnTo>
                  <a:lnTo>
                    <a:pt x="97224" y="188"/>
                  </a:lnTo>
                  <a:lnTo>
                    <a:pt x="82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7" name="object 85">
              <a:extLst>
                <a:ext uri="{FF2B5EF4-FFF2-40B4-BE49-F238E27FC236}">
                  <a16:creationId xmlns:a16="http://schemas.microsoft.com/office/drawing/2014/main" id="{9C36363A-4126-46C1-B092-3832A4B3CB69}"/>
                </a:ext>
              </a:extLst>
            </p:cNvPr>
            <p:cNvSpPr/>
            <p:nvPr/>
          </p:nvSpPr>
          <p:spPr>
            <a:xfrm>
              <a:off x="9351747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53" y="0"/>
                  </a:moveTo>
                  <a:lnTo>
                    <a:pt x="35242" y="635"/>
                  </a:lnTo>
                  <a:lnTo>
                    <a:pt x="0" y="40106"/>
                  </a:lnTo>
                  <a:lnTo>
                    <a:pt x="65404" y="40106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909" y="57442"/>
                  </a:lnTo>
                  <a:lnTo>
                    <a:pt x="67081" y="57442"/>
                  </a:lnTo>
                  <a:lnTo>
                    <a:pt x="91230" y="45885"/>
                  </a:lnTo>
                  <a:lnTo>
                    <a:pt x="65074" y="45885"/>
                  </a:lnTo>
                  <a:lnTo>
                    <a:pt x="53682" y="43967"/>
                  </a:lnTo>
                  <a:lnTo>
                    <a:pt x="95237" y="43967"/>
                  </a:lnTo>
                  <a:lnTo>
                    <a:pt x="102641" y="40424"/>
                  </a:lnTo>
                  <a:lnTo>
                    <a:pt x="102641" y="317"/>
                  </a:lnTo>
                  <a:lnTo>
                    <a:pt x="97252" y="188"/>
                  </a:lnTo>
                  <a:lnTo>
                    <a:pt x="82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9" name="object 86">
              <a:extLst>
                <a:ext uri="{FF2B5EF4-FFF2-40B4-BE49-F238E27FC236}">
                  <a16:creationId xmlns:a16="http://schemas.microsoft.com/office/drawing/2014/main" id="{ADF9220F-6686-487B-9ECF-F88D5C17149D}"/>
                </a:ext>
              </a:extLst>
            </p:cNvPr>
            <p:cNvSpPr/>
            <p:nvPr/>
          </p:nvSpPr>
          <p:spPr>
            <a:xfrm>
              <a:off x="9319117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8"/>
                  </a:lnTo>
                  <a:lnTo>
                    <a:pt x="0" y="57124"/>
                  </a:lnTo>
                  <a:lnTo>
                    <a:pt x="5392" y="57257"/>
                  </a:lnTo>
                  <a:lnTo>
                    <a:pt x="19997" y="57451"/>
                  </a:lnTo>
                  <a:lnTo>
                    <a:pt x="41453" y="57403"/>
                  </a:lnTo>
                  <a:lnTo>
                    <a:pt x="86022" y="55561"/>
                  </a:lnTo>
                  <a:lnTo>
                    <a:pt x="102616" y="17335"/>
                  </a:lnTo>
                  <a:lnTo>
                    <a:pt x="37223" y="17335"/>
                  </a:lnTo>
                  <a:lnTo>
                    <a:pt x="37553" y="11531"/>
                  </a:lnTo>
                  <a:lnTo>
                    <a:pt x="60375" y="11531"/>
                  </a:lnTo>
                  <a:lnTo>
                    <a:pt x="70116" y="6413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75" y="11531"/>
                  </a:moveTo>
                  <a:lnTo>
                    <a:pt x="37553" y="11531"/>
                  </a:lnTo>
                  <a:lnTo>
                    <a:pt x="48971" y="13474"/>
                  </a:lnTo>
                  <a:lnTo>
                    <a:pt x="60375" y="11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81" name="object 87">
              <a:extLst>
                <a:ext uri="{FF2B5EF4-FFF2-40B4-BE49-F238E27FC236}">
                  <a16:creationId xmlns:a16="http://schemas.microsoft.com/office/drawing/2014/main" id="{2D9E90FD-D7BA-4A74-BB29-FB44C00D1F49}"/>
                </a:ext>
              </a:extLst>
            </p:cNvPr>
            <p:cNvSpPr/>
            <p:nvPr/>
          </p:nvSpPr>
          <p:spPr>
            <a:xfrm>
              <a:off x="9351747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283" y="11582"/>
                  </a:moveTo>
                  <a:lnTo>
                    <a:pt x="65074" y="11582"/>
                  </a:lnTo>
                  <a:lnTo>
                    <a:pt x="65404" y="17360"/>
                  </a:lnTo>
                  <a:lnTo>
                    <a:pt x="0" y="17360"/>
                  </a:lnTo>
                  <a:lnTo>
                    <a:pt x="16603" y="55554"/>
                  </a:lnTo>
                  <a:lnTo>
                    <a:pt x="61198" y="57407"/>
                  </a:lnTo>
                  <a:lnTo>
                    <a:pt x="82653" y="57464"/>
                  </a:lnTo>
                  <a:lnTo>
                    <a:pt x="97252" y="57278"/>
                  </a:lnTo>
                  <a:lnTo>
                    <a:pt x="102641" y="57149"/>
                  </a:lnTo>
                  <a:lnTo>
                    <a:pt x="102641" y="17017"/>
                  </a:lnTo>
                  <a:lnTo>
                    <a:pt x="91283" y="11582"/>
                  </a:lnTo>
                  <a:close/>
                </a:path>
                <a:path w="102870" h="57784">
                  <a:moveTo>
                    <a:pt x="67081" y="0"/>
                  </a:moveTo>
                  <a:lnTo>
                    <a:pt x="37909" y="0"/>
                  </a:lnTo>
                  <a:lnTo>
                    <a:pt x="32537" y="6438"/>
                  </a:lnTo>
                  <a:lnTo>
                    <a:pt x="42252" y="11582"/>
                  </a:lnTo>
                  <a:lnTo>
                    <a:pt x="53682" y="13487"/>
                  </a:lnTo>
                  <a:lnTo>
                    <a:pt x="65074" y="11582"/>
                  </a:lnTo>
                  <a:lnTo>
                    <a:pt x="91283" y="11582"/>
                  </a:lnTo>
                  <a:lnTo>
                    <a:pt x="6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82" name="object 88">
              <a:extLst>
                <a:ext uri="{FF2B5EF4-FFF2-40B4-BE49-F238E27FC236}">
                  <a16:creationId xmlns:a16="http://schemas.microsoft.com/office/drawing/2014/main" id="{9619E66D-7490-4ADA-A0DE-73D012F3446A}"/>
                </a:ext>
              </a:extLst>
            </p:cNvPr>
            <p:cNvSpPr/>
            <p:nvPr/>
          </p:nvSpPr>
          <p:spPr>
            <a:xfrm>
              <a:off x="9319117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7" y="0"/>
                  </a:moveTo>
                  <a:lnTo>
                    <a:pt x="5392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116" y="51028"/>
                  </a:lnTo>
                  <a:lnTo>
                    <a:pt x="60375" y="45885"/>
                  </a:lnTo>
                  <a:lnTo>
                    <a:pt x="37553" y="45885"/>
                  </a:lnTo>
                  <a:lnTo>
                    <a:pt x="37223" y="40132"/>
                  </a:lnTo>
                  <a:lnTo>
                    <a:pt x="102616" y="40132"/>
                  </a:lnTo>
                  <a:lnTo>
                    <a:pt x="100329" y="17947"/>
                  </a:lnTo>
                  <a:lnTo>
                    <a:pt x="95899" y="6438"/>
                  </a:lnTo>
                  <a:lnTo>
                    <a:pt x="86022" y="1902"/>
                  </a:lnTo>
                  <a:lnTo>
                    <a:pt x="67398" y="635"/>
                  </a:lnTo>
                  <a:lnTo>
                    <a:pt x="41453" y="49"/>
                  </a:lnTo>
                  <a:lnTo>
                    <a:pt x="19997" y="0"/>
                  </a:lnTo>
                  <a:close/>
                </a:path>
                <a:path w="102870" h="57784">
                  <a:moveTo>
                    <a:pt x="48971" y="43967"/>
                  </a:moveTo>
                  <a:lnTo>
                    <a:pt x="37553" y="45885"/>
                  </a:lnTo>
                  <a:lnTo>
                    <a:pt x="60375" y="45885"/>
                  </a:lnTo>
                  <a:lnTo>
                    <a:pt x="48971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19715AE-7ED2-47CD-98D7-51F4430A05D2}"/>
                </a:ext>
              </a:extLst>
            </p:cNvPr>
            <p:cNvSpPr/>
            <p:nvPr/>
          </p:nvSpPr>
          <p:spPr>
            <a:xfrm>
              <a:off x="9702852" y="6861069"/>
              <a:ext cx="184731" cy="21544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endParaRPr lang="en-GB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object 24">
            <a:extLst>
              <a:ext uri="{FF2B5EF4-FFF2-40B4-BE49-F238E27FC236}">
                <a16:creationId xmlns:a16="http://schemas.microsoft.com/office/drawing/2014/main" id="{CFEFD9B3-7B92-4A42-A12F-7CB143A8EB54}"/>
              </a:ext>
            </a:extLst>
          </p:cNvPr>
          <p:cNvSpPr/>
          <p:nvPr/>
        </p:nvSpPr>
        <p:spPr>
          <a:xfrm>
            <a:off x="156083" y="3086641"/>
            <a:ext cx="1323314" cy="560610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>
                <a:latin typeface="Helvetica Neue Medium"/>
              </a:rPr>
              <a:t>Euston Regeneration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Mary-Ann Lewis</a:t>
            </a: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FBCA3E34-FD24-4C61-B5A6-F65A268EBEA7}"/>
              </a:ext>
            </a:extLst>
          </p:cNvPr>
          <p:cNvSpPr/>
          <p:nvPr/>
        </p:nvSpPr>
        <p:spPr>
          <a:xfrm>
            <a:off x="6386436" y="3447791"/>
            <a:ext cx="1144895" cy="514370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10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Housing Solutions</a:t>
            </a:r>
          </a:p>
          <a:p>
            <a:pPr algn="ctr"/>
            <a:r>
              <a:rPr lang="en-GB" sz="900">
                <a:latin typeface="Helvetica Neue Medium"/>
              </a:rPr>
              <a:t>Simone Melia</a:t>
            </a:r>
          </a:p>
          <a:p>
            <a:pPr algn="ctr"/>
            <a:endParaRPr lang="en-GB" sz="1000" b="1">
              <a:latin typeface="Helvetica Neue Medium"/>
            </a:endParaRPr>
          </a:p>
        </p:txBody>
      </p:sp>
      <p:sp>
        <p:nvSpPr>
          <p:cNvPr id="110" name="object 30">
            <a:extLst>
              <a:ext uri="{FF2B5EF4-FFF2-40B4-BE49-F238E27FC236}">
                <a16:creationId xmlns:a16="http://schemas.microsoft.com/office/drawing/2014/main" id="{145E18AE-F01D-4A67-B936-D5D44C7DF7EF}"/>
              </a:ext>
            </a:extLst>
          </p:cNvPr>
          <p:cNvSpPr/>
          <p:nvPr/>
        </p:nvSpPr>
        <p:spPr>
          <a:xfrm>
            <a:off x="6355227" y="2738800"/>
            <a:ext cx="1150040" cy="563877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10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Neighbourhoods (Housing)</a:t>
            </a:r>
          </a:p>
          <a:p>
            <a:pPr algn="ctr"/>
            <a:r>
              <a:rPr lang="en-GB" sz="900">
                <a:latin typeface="Helvetica Neue Medium"/>
              </a:rPr>
              <a:t>Maria Jacobs</a:t>
            </a:r>
            <a:endParaRPr lang="en-GB"/>
          </a:p>
          <a:p>
            <a:pPr algn="ctr"/>
            <a:endParaRPr lang="en-GB" sz="1000" b="1">
              <a:latin typeface="Helvetica Neue Medium"/>
            </a:endParaRPr>
          </a:p>
        </p:txBody>
      </p:sp>
      <p:sp>
        <p:nvSpPr>
          <p:cNvPr id="111" name="object 42">
            <a:extLst>
              <a:ext uri="{FF2B5EF4-FFF2-40B4-BE49-F238E27FC236}">
                <a16:creationId xmlns:a16="http://schemas.microsoft.com/office/drawing/2014/main" id="{935C9AD2-C7AA-4C5A-A64D-18982B94DD40}"/>
              </a:ext>
            </a:extLst>
          </p:cNvPr>
          <p:cNvSpPr/>
          <p:nvPr/>
        </p:nvSpPr>
        <p:spPr>
          <a:xfrm>
            <a:off x="7683090" y="4778675"/>
            <a:ext cx="1315427" cy="724105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10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Camden Accessible</a:t>
            </a:r>
          </a:p>
          <a:p>
            <a:pPr algn="ctr"/>
            <a:r>
              <a:rPr lang="en-GB" sz="900" b="1">
                <a:latin typeface="Helvetica Neue Medium"/>
              </a:rPr>
              <a:t>Transport Solutions </a:t>
            </a:r>
          </a:p>
          <a:p>
            <a:pPr algn="ctr"/>
            <a:r>
              <a:rPr lang="en-GB" sz="900" b="1">
                <a:latin typeface="Helvetica Neue Medium"/>
              </a:rPr>
              <a:t>(CATS)</a:t>
            </a:r>
            <a:br>
              <a:rPr lang="en-GB" sz="900">
                <a:latin typeface="Helvetica Neue Medium"/>
              </a:rPr>
            </a:br>
            <a:r>
              <a:rPr lang="en-GB" sz="900">
                <a:latin typeface="Helvetica Neue Medium"/>
              </a:rPr>
              <a:t>Sam Pandya</a:t>
            </a:r>
          </a:p>
          <a:p>
            <a:pPr algn="ctr"/>
            <a:endParaRPr lang="en-GB" sz="1000" b="1">
              <a:latin typeface="Helvetica Neue Medium"/>
            </a:endParaRPr>
          </a:p>
        </p:txBody>
      </p:sp>
      <p:sp>
        <p:nvSpPr>
          <p:cNvPr id="114" name="object 52">
            <a:extLst>
              <a:ext uri="{FF2B5EF4-FFF2-40B4-BE49-F238E27FC236}">
                <a16:creationId xmlns:a16="http://schemas.microsoft.com/office/drawing/2014/main" id="{EC85FB50-1843-451A-9F12-B9F2D1E77D9A}"/>
              </a:ext>
            </a:extLst>
          </p:cNvPr>
          <p:cNvSpPr/>
          <p:nvPr/>
        </p:nvSpPr>
        <p:spPr>
          <a:xfrm>
            <a:off x="6309963" y="4088777"/>
            <a:ext cx="1144895" cy="617241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10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Allocations, Lettings &amp; Private Housing Services</a:t>
            </a:r>
          </a:p>
          <a:p>
            <a:pPr algn="ctr"/>
            <a:r>
              <a:rPr lang="en-GB" sz="900">
                <a:latin typeface="Helvetica Neue Medium"/>
              </a:rPr>
              <a:t>Gerry Crowley</a:t>
            </a:r>
          </a:p>
          <a:p>
            <a:pPr algn="ctr"/>
            <a:endParaRPr lang="en-GB" sz="1000" b="1">
              <a:latin typeface="Helvetica Neue Medium"/>
            </a:endParaRPr>
          </a:p>
        </p:txBody>
      </p:sp>
      <p:sp>
        <p:nvSpPr>
          <p:cNvPr id="115" name="object 36">
            <a:extLst>
              <a:ext uri="{FF2B5EF4-FFF2-40B4-BE49-F238E27FC236}">
                <a16:creationId xmlns:a16="http://schemas.microsoft.com/office/drawing/2014/main" id="{52F57A70-36F5-4D13-BC95-375311882C6B}"/>
              </a:ext>
            </a:extLst>
          </p:cNvPr>
          <p:cNvSpPr/>
          <p:nvPr/>
        </p:nvSpPr>
        <p:spPr>
          <a:xfrm>
            <a:off x="162423" y="5637150"/>
            <a:ext cx="1324825" cy="521158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algn="ctr">
              <a:defRPr/>
            </a:pPr>
            <a:endParaRPr lang="en-GB" sz="900" b="1">
              <a:latin typeface="Helvetica Neue Medium"/>
            </a:endParaRPr>
          </a:p>
          <a:p>
            <a:pPr algn="ctr">
              <a:defRPr/>
            </a:pPr>
            <a:r>
              <a:rPr lang="en-GB" sz="900" b="1">
                <a:latin typeface="Helvetica Neue Medium"/>
              </a:rPr>
              <a:t>Chief Planning Officer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>
                <a:latin typeface="Helvetica Neue Medium"/>
              </a:rPr>
              <a:t>Daniel Pope</a:t>
            </a:r>
          </a:p>
          <a:p>
            <a:pPr lvl="0" algn="ctr">
              <a:defRPr/>
            </a:pPr>
            <a:endParaRPr lang="en-GB" sz="716">
              <a:solidFill>
                <a:prstClr val="black"/>
              </a:solidFill>
              <a:latin typeface="Helvetica Neue Medium"/>
            </a:endParaRP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  <a:p>
            <a:pPr algn="ctr" defTabSz="329745"/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cxnSp>
        <p:nvCxnSpPr>
          <p:cNvPr id="124" name="Elbow Connector 6">
            <a:extLst>
              <a:ext uri="{FF2B5EF4-FFF2-40B4-BE49-F238E27FC236}">
                <a16:creationId xmlns:a16="http://schemas.microsoft.com/office/drawing/2014/main" id="{EA8D7F77-1F57-47E0-88EA-1E1518309D4A}"/>
              </a:ext>
            </a:extLst>
          </p:cNvPr>
          <p:cNvCxnSpPr>
            <a:cxnSpLocks/>
          </p:cNvCxnSpPr>
          <p:nvPr/>
        </p:nvCxnSpPr>
        <p:spPr>
          <a:xfrm rot="5400000">
            <a:off x="538061" y="6183718"/>
            <a:ext cx="295303" cy="2120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bject 56">
            <a:extLst>
              <a:ext uri="{FF2B5EF4-FFF2-40B4-BE49-F238E27FC236}">
                <a16:creationId xmlns:a16="http://schemas.microsoft.com/office/drawing/2014/main" id="{4DBA9F60-C229-4493-8CEB-0FADC9A4C4CC}"/>
              </a:ext>
            </a:extLst>
          </p:cNvPr>
          <p:cNvSpPr/>
          <p:nvPr/>
        </p:nvSpPr>
        <p:spPr>
          <a:xfrm>
            <a:off x="1626709" y="3376235"/>
            <a:ext cx="1153418" cy="71725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Strategic Asset Management and Compliance</a:t>
            </a:r>
          </a:p>
          <a:p>
            <a:pPr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Sinead Burke</a:t>
            </a:r>
          </a:p>
          <a:p>
            <a:pPr algn="ctr" defTabSz="329745">
              <a:defRPr/>
            </a:pPr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2" name="object 56">
            <a:extLst>
              <a:ext uri="{FF2B5EF4-FFF2-40B4-BE49-F238E27FC236}">
                <a16:creationId xmlns:a16="http://schemas.microsoft.com/office/drawing/2014/main" id="{A3E436DB-B4FE-4DC1-9098-73B7DDACC557}"/>
              </a:ext>
            </a:extLst>
          </p:cNvPr>
          <p:cNvSpPr/>
          <p:nvPr/>
        </p:nvSpPr>
        <p:spPr>
          <a:xfrm>
            <a:off x="1625467" y="4418034"/>
            <a:ext cx="1153418" cy="65732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endParaRPr lang="en-GB" sz="716" b="1">
              <a:solidFill>
                <a:prstClr val="black"/>
              </a:solidFill>
              <a:latin typeface="Helvetica Neue Medium"/>
            </a:endParaRPr>
          </a:p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Property Customer Services &amp; Engagement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Scot Reid</a:t>
            </a:r>
          </a:p>
          <a:p>
            <a:pPr algn="ctr" defTabSz="329745">
              <a:defRPr/>
            </a:pPr>
            <a:endParaRPr lang="en-GB" sz="72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23" name="object 56">
            <a:extLst>
              <a:ext uri="{FF2B5EF4-FFF2-40B4-BE49-F238E27FC236}">
                <a16:creationId xmlns:a16="http://schemas.microsoft.com/office/drawing/2014/main" id="{AD3A5022-6509-4F30-877C-C4B5457947A1}"/>
              </a:ext>
            </a:extLst>
          </p:cNvPr>
          <p:cNvSpPr/>
          <p:nvPr/>
        </p:nvSpPr>
        <p:spPr>
          <a:xfrm>
            <a:off x="1625467" y="5178956"/>
            <a:ext cx="1153474" cy="47362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Safer Homes</a:t>
            </a:r>
          </a:p>
          <a:p>
            <a:pPr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Michal Jankowski</a:t>
            </a:r>
          </a:p>
        </p:txBody>
      </p:sp>
      <p:sp>
        <p:nvSpPr>
          <p:cNvPr id="125" name="object 56">
            <a:extLst>
              <a:ext uri="{FF2B5EF4-FFF2-40B4-BE49-F238E27FC236}">
                <a16:creationId xmlns:a16="http://schemas.microsoft.com/office/drawing/2014/main" id="{BF5786A4-6AF1-4CCD-A3B1-397131E9B969}"/>
              </a:ext>
            </a:extLst>
          </p:cNvPr>
          <p:cNvSpPr/>
          <p:nvPr/>
        </p:nvSpPr>
        <p:spPr>
          <a:xfrm>
            <a:off x="1626994" y="6349892"/>
            <a:ext cx="1153474" cy="43083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lvl="0" algn="ctr">
              <a:defRPr/>
            </a:pPr>
            <a:r>
              <a:rPr lang="en-GB" sz="900" b="1">
                <a:solidFill>
                  <a:prstClr val="black"/>
                </a:solidFill>
                <a:latin typeface="Helvetica Neue Medium"/>
              </a:rPr>
              <a:t>Chalcots</a:t>
            </a:r>
          </a:p>
          <a:p>
            <a:pPr lvl="0" algn="ctr">
              <a:defRPr/>
            </a:pPr>
            <a:r>
              <a:rPr lang="en-GB" sz="900">
                <a:solidFill>
                  <a:prstClr val="black"/>
                </a:solidFill>
                <a:latin typeface="Helvetica Neue Medium"/>
              </a:rPr>
              <a:t>Astrid Kjellberg-Obst</a:t>
            </a: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24823361-D810-491A-912D-C8D5C805F846}"/>
              </a:ext>
            </a:extLst>
          </p:cNvPr>
          <p:cNvSpPr/>
          <p:nvPr/>
        </p:nvSpPr>
        <p:spPr>
          <a:xfrm>
            <a:off x="9479319" y="1982905"/>
            <a:ext cx="1152924" cy="579254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10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Strategy Supporting Communities</a:t>
            </a:r>
          </a:p>
          <a:p>
            <a:pPr algn="ctr"/>
            <a:r>
              <a:rPr lang="en-GB" sz="900" b="1">
                <a:latin typeface="Helvetica Neue Medium"/>
              </a:rPr>
              <a:t>Julien </a:t>
            </a:r>
            <a:r>
              <a:rPr lang="en-GB" sz="900" b="1" err="1">
                <a:latin typeface="Helvetica Neue Medium"/>
              </a:rPr>
              <a:t>Danero</a:t>
            </a:r>
            <a:r>
              <a:rPr lang="en-GB" sz="900" b="1">
                <a:latin typeface="Helvetica Neue Medium"/>
              </a:rPr>
              <a:t> Iglesias</a:t>
            </a:r>
          </a:p>
          <a:p>
            <a:pPr algn="ctr"/>
            <a:endParaRPr lang="en-GB" sz="900">
              <a:latin typeface="Helvetica Neue Medium"/>
            </a:endParaRPr>
          </a:p>
          <a:p>
            <a:pPr algn="ctr"/>
            <a:endParaRPr lang="en-GB" sz="1000" b="1">
              <a:latin typeface="Helvetica Neue Medium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F7ECCB-1A8C-F3F2-2E7D-B36428010725}"/>
              </a:ext>
            </a:extLst>
          </p:cNvPr>
          <p:cNvCxnSpPr/>
          <p:nvPr/>
        </p:nvCxnSpPr>
        <p:spPr>
          <a:xfrm flipH="1">
            <a:off x="10108514" y="985839"/>
            <a:ext cx="0" cy="96149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2">
            <a:extLst>
              <a:ext uri="{FF2B5EF4-FFF2-40B4-BE49-F238E27FC236}">
                <a16:creationId xmlns:a16="http://schemas.microsoft.com/office/drawing/2014/main" id="{9551C2D1-5A11-86E9-D3A8-94CDA67BC32E}"/>
              </a:ext>
            </a:extLst>
          </p:cNvPr>
          <p:cNvSpPr/>
          <p:nvPr/>
        </p:nvSpPr>
        <p:spPr>
          <a:xfrm>
            <a:off x="146926" y="3754629"/>
            <a:ext cx="1317435" cy="508494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en-GB" sz="900" b="1">
                <a:latin typeface="Helvetica Neue Medium"/>
              </a:rPr>
              <a:t>Culture </a:t>
            </a:r>
          </a:p>
          <a:p>
            <a:pPr algn="ctr">
              <a:defRPr/>
            </a:pPr>
            <a:r>
              <a:rPr lang="en-GB" sz="900" err="1">
                <a:latin typeface="Helvetica Neue Medium"/>
              </a:rPr>
              <a:t>Zerritha</a:t>
            </a:r>
            <a:r>
              <a:rPr lang="en-GB" sz="900">
                <a:latin typeface="Helvetica Neue Medium"/>
              </a:rPr>
              <a:t> Brown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58BB80D2-0CB2-27BB-55C2-580C7FE9A3F4}"/>
              </a:ext>
            </a:extLst>
          </p:cNvPr>
          <p:cNvSpPr/>
          <p:nvPr/>
        </p:nvSpPr>
        <p:spPr>
          <a:xfrm>
            <a:off x="4383589" y="3973424"/>
            <a:ext cx="1195155" cy="587975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>
                <a:latin typeface="Helvetica Neue Medium"/>
              </a:rPr>
              <a:t>Community Safety </a:t>
            </a:r>
            <a:endParaRPr lang="en-US"/>
          </a:p>
          <a:p>
            <a:pPr algn="ctr">
              <a:defRPr/>
            </a:pPr>
            <a:r>
              <a:rPr lang="en-GB" sz="900">
                <a:latin typeface="Helvetica Neue Medium"/>
              </a:rPr>
              <a:t>Pat Coulson</a:t>
            </a:r>
            <a:endParaRPr lang="en-GB">
              <a:cs typeface="Calibri"/>
            </a:endParaRPr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C89F949D-76DE-6977-C974-20E1D337E9B3}"/>
              </a:ext>
            </a:extLst>
          </p:cNvPr>
          <p:cNvSpPr/>
          <p:nvPr/>
        </p:nvSpPr>
        <p:spPr>
          <a:xfrm>
            <a:off x="4383390" y="4639394"/>
            <a:ext cx="1195155" cy="581862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>
                <a:latin typeface="Helvetica Neue Medium"/>
              </a:rPr>
              <a:t>Environmental Health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Rebecca Whitehouse</a:t>
            </a:r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id="{7C721F07-A3E9-EF72-EC94-539193C565C3}"/>
              </a:ext>
            </a:extLst>
          </p:cNvPr>
          <p:cNvSpPr/>
          <p:nvPr/>
        </p:nvSpPr>
        <p:spPr>
          <a:xfrm>
            <a:off x="4383191" y="5349041"/>
            <a:ext cx="1201269" cy="594089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>
                <a:latin typeface="Helvetica Neue Medium"/>
              </a:rPr>
              <a:t>Public Protection &amp; Licensing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William Sasu</a:t>
            </a:r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E8E55D75-1F5E-79B6-8904-79CFC2F6D2F5}"/>
              </a:ext>
            </a:extLst>
          </p:cNvPr>
          <p:cNvSpPr/>
          <p:nvPr/>
        </p:nvSpPr>
        <p:spPr>
          <a:xfrm>
            <a:off x="4332311" y="6040790"/>
            <a:ext cx="1201269" cy="606314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>
                <a:ea typeface="+mn-lt"/>
                <a:cs typeface="+mn-lt"/>
              </a:rPr>
              <a:t>Coronial Services and Business Development Manager</a:t>
            </a:r>
            <a:endParaRPr lang="en-US"/>
          </a:p>
          <a:p>
            <a:pPr algn="ctr">
              <a:defRPr/>
            </a:pPr>
            <a:r>
              <a:rPr lang="en-GB" sz="900">
                <a:latin typeface="Helvetica Neue Medium"/>
              </a:rPr>
              <a:t>Leon Livermore</a:t>
            </a:r>
          </a:p>
        </p:txBody>
      </p:sp>
      <p:sp>
        <p:nvSpPr>
          <p:cNvPr id="12" name="object 32">
            <a:extLst>
              <a:ext uri="{FF2B5EF4-FFF2-40B4-BE49-F238E27FC236}">
                <a16:creationId xmlns:a16="http://schemas.microsoft.com/office/drawing/2014/main" id="{ED33EC17-4C10-63F6-CECB-6652D32A125D}"/>
              </a:ext>
            </a:extLst>
          </p:cNvPr>
          <p:cNvSpPr/>
          <p:nvPr/>
        </p:nvSpPr>
        <p:spPr>
          <a:xfrm>
            <a:off x="5675123" y="5969368"/>
            <a:ext cx="1201269" cy="673568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>
                <a:latin typeface="Helvetica Neue Medium"/>
              </a:rPr>
              <a:t>Resilience &amp; Public Security</a:t>
            </a:r>
          </a:p>
          <a:p>
            <a:pPr algn="ctr">
              <a:defRPr/>
            </a:pPr>
            <a:r>
              <a:rPr lang="en-GB" sz="900">
                <a:latin typeface="Helvetica Neue Medium"/>
              </a:rPr>
              <a:t>Michael Hrycak</a:t>
            </a:r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B2652EF9-2C39-2777-E8CD-116733009808}"/>
              </a:ext>
            </a:extLst>
          </p:cNvPr>
          <p:cNvSpPr/>
          <p:nvPr/>
        </p:nvSpPr>
        <p:spPr>
          <a:xfrm>
            <a:off x="7712371" y="5739087"/>
            <a:ext cx="1290812" cy="565200"/>
          </a:xfrm>
          <a:custGeom>
            <a:avLst/>
            <a:gdLst/>
            <a:ahLst/>
            <a:cxnLst/>
            <a:rect l="l" t="t" r="r" b="b"/>
            <a:pathLst>
              <a:path w="1415415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 defTabSz="414589"/>
            <a:endParaRPr lang="en-GB" sz="907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endParaRPr lang="en-GB" sz="900" b="1">
              <a:latin typeface="Helvetica Neue Medium"/>
            </a:endParaRPr>
          </a:p>
          <a:p>
            <a:pPr algn="ctr" defTabSz="414589"/>
            <a:r>
              <a:rPr lang="en-GB" sz="900" b="1">
                <a:latin typeface="Helvetica Neue Medium"/>
              </a:rPr>
              <a:t>Parking Operations</a:t>
            </a:r>
            <a:endParaRPr lang="en-GB" sz="900"/>
          </a:p>
          <a:p>
            <a:pPr algn="ctr" defTabSz="414589"/>
            <a:r>
              <a:rPr lang="en-GB" sz="900">
                <a:latin typeface="Helvetica Neue Medium"/>
              </a:rPr>
              <a:t>Peter Mardell</a:t>
            </a:r>
          </a:p>
          <a:p>
            <a:pPr algn="ctr" defTabSz="414589"/>
            <a:endParaRPr lang="en-GB" sz="907" b="1">
              <a:solidFill>
                <a:prstClr val="black"/>
              </a:solidFill>
              <a:latin typeface="Helvetica Neue Medium"/>
            </a:endParaRPr>
          </a:p>
          <a:p>
            <a:pPr algn="ctr" defTabSz="414589"/>
            <a:endParaRPr lang="en-GB" sz="907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7" name="object 42">
            <a:extLst>
              <a:ext uri="{FF2B5EF4-FFF2-40B4-BE49-F238E27FC236}">
                <a16:creationId xmlns:a16="http://schemas.microsoft.com/office/drawing/2014/main" id="{B1F6CABA-3321-3CBD-986B-0D8683A1CC8D}"/>
              </a:ext>
            </a:extLst>
          </p:cNvPr>
          <p:cNvSpPr/>
          <p:nvPr/>
        </p:nvSpPr>
        <p:spPr>
          <a:xfrm>
            <a:off x="180903" y="4358661"/>
            <a:ext cx="1302265" cy="56520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 defTabSz="414589"/>
            <a:r>
              <a:rPr lang="en-GB" sz="900" b="1">
                <a:solidFill>
                  <a:prstClr val="black"/>
                </a:solidFill>
                <a:latin typeface="Helvetica Neue Medium"/>
              </a:rPr>
              <a:t>Procurement &amp; Social Value</a:t>
            </a:r>
          </a:p>
          <a:p>
            <a:pPr algn="ctr" defTabSz="414589"/>
            <a:r>
              <a:rPr lang="en-GB" sz="900">
                <a:latin typeface="Helvetica Neue Medium"/>
              </a:rPr>
              <a:t>Nicole Penn</a:t>
            </a:r>
            <a:endParaRPr lang="en-GB" sz="900" b="1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" name="object 42">
            <a:extLst>
              <a:ext uri="{FF2B5EF4-FFF2-40B4-BE49-F238E27FC236}">
                <a16:creationId xmlns:a16="http://schemas.microsoft.com/office/drawing/2014/main" id="{EDD87515-707E-37BE-25E4-718FF0641914}"/>
              </a:ext>
            </a:extLst>
          </p:cNvPr>
          <p:cNvSpPr/>
          <p:nvPr/>
        </p:nvSpPr>
        <p:spPr>
          <a:xfrm>
            <a:off x="155517" y="4890720"/>
            <a:ext cx="1302265" cy="590536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 defTabSz="414589"/>
            <a:r>
              <a:rPr lang="en-GB" sz="900">
                <a:solidFill>
                  <a:prstClr val="black"/>
                </a:solidFill>
                <a:ea typeface="+mn-lt"/>
                <a:cs typeface="+mn-lt"/>
              </a:rPr>
              <a:t>C</a:t>
            </a:r>
            <a:r>
              <a:rPr lang="en-GB" sz="900" b="1">
                <a:solidFill>
                  <a:prstClr val="black"/>
                </a:solidFill>
                <a:ea typeface="+mn-lt"/>
                <a:cs typeface="+mn-lt"/>
              </a:rPr>
              <a:t>hief Investment Officer – Community Wealth Fund</a:t>
            </a:r>
          </a:p>
          <a:p>
            <a:pPr algn="ctr" defTabSz="414589"/>
            <a:r>
              <a:rPr lang="en-GB" sz="900">
                <a:solidFill>
                  <a:prstClr val="black"/>
                </a:solidFill>
                <a:ea typeface="+mn-lt"/>
                <a:cs typeface="+mn-lt"/>
              </a:rPr>
              <a:t>Mathu </a:t>
            </a:r>
            <a:r>
              <a:rPr lang="en-GB" sz="900" err="1">
                <a:solidFill>
                  <a:prstClr val="black"/>
                </a:solidFill>
                <a:ea typeface="+mn-lt"/>
                <a:cs typeface="+mn-lt"/>
              </a:rPr>
              <a:t>Jeyaloganathan</a:t>
            </a:r>
            <a:endParaRPr lang="en-GB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99C546-1852-4871-A62F-922249EE2D85}"/>
              </a:ext>
            </a:extLst>
          </p:cNvPr>
          <p:cNvGrpSpPr/>
          <p:nvPr/>
        </p:nvGrpSpPr>
        <p:grpSpPr>
          <a:xfrm>
            <a:off x="0" y="6861069"/>
            <a:ext cx="10692130" cy="699126"/>
            <a:chOff x="0" y="6861069"/>
            <a:chExt cx="10692130" cy="699126"/>
          </a:xfrm>
        </p:grpSpPr>
        <p:sp>
          <p:nvSpPr>
            <p:cNvPr id="57" name="object 79">
              <a:extLst>
                <a:ext uri="{FF2B5EF4-FFF2-40B4-BE49-F238E27FC236}">
                  <a16:creationId xmlns:a16="http://schemas.microsoft.com/office/drawing/2014/main" id="{14A66EC2-9622-45A6-BD30-25EF586DF4D6}"/>
                </a:ext>
              </a:extLst>
            </p:cNvPr>
            <p:cNvSpPr/>
            <p:nvPr/>
          </p:nvSpPr>
          <p:spPr>
            <a:xfrm>
              <a:off x="0" y="7056005"/>
              <a:ext cx="10692130" cy="504190"/>
            </a:xfrm>
            <a:custGeom>
              <a:avLst/>
              <a:gdLst/>
              <a:ahLst/>
              <a:cxnLst/>
              <a:rect l="l" t="t" r="r" b="b"/>
              <a:pathLst>
                <a:path w="10692130" h="504190">
                  <a:moveTo>
                    <a:pt x="0" y="503999"/>
                  </a:moveTo>
                  <a:lnTo>
                    <a:pt x="10692003" y="50399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solidFill>
              <a:srgbClr val="4C5A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8" name="object 80">
              <a:extLst>
                <a:ext uri="{FF2B5EF4-FFF2-40B4-BE49-F238E27FC236}">
                  <a16:creationId xmlns:a16="http://schemas.microsoft.com/office/drawing/2014/main" id="{15999A58-A842-44F1-B380-648A023E82F5}"/>
                </a:ext>
              </a:extLst>
            </p:cNvPr>
            <p:cNvSpPr/>
            <p:nvPr/>
          </p:nvSpPr>
          <p:spPr>
            <a:xfrm>
              <a:off x="9641936" y="7242643"/>
              <a:ext cx="787400" cy="140970"/>
            </a:xfrm>
            <a:custGeom>
              <a:avLst/>
              <a:gdLst/>
              <a:ahLst/>
              <a:cxnLst/>
              <a:rect l="l" t="t" r="r" b="b"/>
              <a:pathLst>
                <a:path w="787400" h="140970">
                  <a:moveTo>
                    <a:pt x="71348" y="393"/>
                  </a:moveTo>
                  <a:lnTo>
                    <a:pt x="41362" y="5974"/>
                  </a:lnTo>
                  <a:lnTo>
                    <a:pt x="18929" y="21121"/>
                  </a:lnTo>
                  <a:lnTo>
                    <a:pt x="4868" y="43443"/>
                  </a:lnTo>
                  <a:lnTo>
                    <a:pt x="0" y="70548"/>
                  </a:lnTo>
                  <a:lnTo>
                    <a:pt x="4868" y="97653"/>
                  </a:lnTo>
                  <a:lnTo>
                    <a:pt x="18929" y="119975"/>
                  </a:lnTo>
                  <a:lnTo>
                    <a:pt x="41362" y="135122"/>
                  </a:lnTo>
                  <a:lnTo>
                    <a:pt x="71348" y="140703"/>
                  </a:lnTo>
                  <a:lnTo>
                    <a:pt x="96187" y="136743"/>
                  </a:lnTo>
                  <a:lnTo>
                    <a:pt x="115809" y="125623"/>
                  </a:lnTo>
                  <a:lnTo>
                    <a:pt x="118937" y="121577"/>
                  </a:lnTo>
                  <a:lnTo>
                    <a:pt x="71348" y="121577"/>
                  </a:lnTo>
                  <a:lnTo>
                    <a:pt x="50806" y="117216"/>
                  </a:lnTo>
                  <a:lnTo>
                    <a:pt x="36744" y="105697"/>
                  </a:lnTo>
                  <a:lnTo>
                    <a:pt x="28668" y="89360"/>
                  </a:lnTo>
                  <a:lnTo>
                    <a:pt x="26085" y="70548"/>
                  </a:lnTo>
                  <a:lnTo>
                    <a:pt x="28668" y="51725"/>
                  </a:lnTo>
                  <a:lnTo>
                    <a:pt x="36744" y="35390"/>
                  </a:lnTo>
                  <a:lnTo>
                    <a:pt x="50806" y="23876"/>
                  </a:lnTo>
                  <a:lnTo>
                    <a:pt x="71348" y="19519"/>
                  </a:lnTo>
                  <a:lnTo>
                    <a:pt x="121069" y="19519"/>
                  </a:lnTo>
                  <a:lnTo>
                    <a:pt x="114373" y="12520"/>
                  </a:lnTo>
                  <a:lnTo>
                    <a:pt x="94951" y="3568"/>
                  </a:lnTo>
                  <a:lnTo>
                    <a:pt x="71348" y="393"/>
                  </a:lnTo>
                  <a:close/>
                </a:path>
                <a:path w="787400" h="140970">
                  <a:moveTo>
                    <a:pt x="134772" y="86474"/>
                  </a:moveTo>
                  <a:lnTo>
                    <a:pt x="109308" y="86474"/>
                  </a:lnTo>
                  <a:lnTo>
                    <a:pt x="105760" y="100199"/>
                  </a:lnTo>
                  <a:lnTo>
                    <a:pt x="98234" y="111350"/>
                  </a:lnTo>
                  <a:lnTo>
                    <a:pt x="86756" y="118839"/>
                  </a:lnTo>
                  <a:lnTo>
                    <a:pt x="71348" y="121577"/>
                  </a:lnTo>
                  <a:lnTo>
                    <a:pt x="118937" y="121577"/>
                  </a:lnTo>
                  <a:lnTo>
                    <a:pt x="129057" y="108486"/>
                  </a:lnTo>
                  <a:lnTo>
                    <a:pt x="134772" y="86474"/>
                  </a:lnTo>
                  <a:close/>
                </a:path>
                <a:path w="787400" h="140970">
                  <a:moveTo>
                    <a:pt x="121069" y="19519"/>
                  </a:moveTo>
                  <a:lnTo>
                    <a:pt x="71348" y="19519"/>
                  </a:lnTo>
                  <a:lnTo>
                    <a:pt x="85685" y="21518"/>
                  </a:lnTo>
                  <a:lnTo>
                    <a:pt x="96405" y="27070"/>
                  </a:lnTo>
                  <a:lnTo>
                    <a:pt x="103877" y="35507"/>
                  </a:lnTo>
                  <a:lnTo>
                    <a:pt x="108470" y="46164"/>
                  </a:lnTo>
                  <a:lnTo>
                    <a:pt x="134556" y="46164"/>
                  </a:lnTo>
                  <a:lnTo>
                    <a:pt x="128084" y="26852"/>
                  </a:lnTo>
                  <a:lnTo>
                    <a:pt x="121069" y="19519"/>
                  </a:lnTo>
                  <a:close/>
                </a:path>
                <a:path w="787400" h="140970">
                  <a:moveTo>
                    <a:pt x="239046" y="52565"/>
                  </a:moveTo>
                  <a:lnTo>
                    <a:pt x="196557" y="52565"/>
                  </a:lnTo>
                  <a:lnTo>
                    <a:pt x="204295" y="53074"/>
                  </a:lnTo>
                  <a:lnTo>
                    <a:pt x="211709" y="55044"/>
                  </a:lnTo>
                  <a:lnTo>
                    <a:pt x="217274" y="59144"/>
                  </a:lnTo>
                  <a:lnTo>
                    <a:pt x="219468" y="66040"/>
                  </a:lnTo>
                  <a:lnTo>
                    <a:pt x="216749" y="73275"/>
                  </a:lnTo>
                  <a:lnTo>
                    <a:pt x="209449" y="76830"/>
                  </a:lnTo>
                  <a:lnTo>
                    <a:pt x="198857" y="78511"/>
                  </a:lnTo>
                  <a:lnTo>
                    <a:pt x="186258" y="80124"/>
                  </a:lnTo>
                  <a:lnTo>
                    <a:pt x="170931" y="82367"/>
                  </a:lnTo>
                  <a:lnTo>
                    <a:pt x="157248" y="87098"/>
                  </a:lnTo>
                  <a:lnTo>
                    <a:pt x="147417" y="96088"/>
                  </a:lnTo>
                  <a:lnTo>
                    <a:pt x="143649" y="111112"/>
                  </a:lnTo>
                  <a:lnTo>
                    <a:pt x="146768" y="123866"/>
                  </a:lnTo>
                  <a:lnTo>
                    <a:pt x="155125" y="132956"/>
                  </a:lnTo>
                  <a:lnTo>
                    <a:pt x="167218" y="138397"/>
                  </a:lnTo>
                  <a:lnTo>
                    <a:pt x="181546" y="140208"/>
                  </a:lnTo>
                  <a:lnTo>
                    <a:pt x="191697" y="139501"/>
                  </a:lnTo>
                  <a:lnTo>
                    <a:pt x="202010" y="137312"/>
                  </a:lnTo>
                  <a:lnTo>
                    <a:pt x="211684" y="133532"/>
                  </a:lnTo>
                  <a:lnTo>
                    <a:pt x="219913" y="128054"/>
                  </a:lnTo>
                  <a:lnTo>
                    <a:pt x="254190" y="128054"/>
                  </a:lnTo>
                  <a:lnTo>
                    <a:pt x="254190" y="122847"/>
                  </a:lnTo>
                  <a:lnTo>
                    <a:pt x="190563" y="122847"/>
                  </a:lnTo>
                  <a:lnTo>
                    <a:pt x="183425" y="122247"/>
                  </a:lnTo>
                  <a:lnTo>
                    <a:pt x="176091" y="120189"/>
                  </a:lnTo>
                  <a:lnTo>
                    <a:pt x="170368" y="116289"/>
                  </a:lnTo>
                  <a:lnTo>
                    <a:pt x="168059" y="110159"/>
                  </a:lnTo>
                  <a:lnTo>
                    <a:pt x="169695" y="102912"/>
                  </a:lnTo>
                  <a:lnTo>
                    <a:pt x="204189" y="91617"/>
                  </a:lnTo>
                  <a:lnTo>
                    <a:pt x="211631" y="90182"/>
                  </a:lnTo>
                  <a:lnTo>
                    <a:pt x="217970" y="87630"/>
                  </a:lnTo>
                  <a:lnTo>
                    <a:pt x="242404" y="87630"/>
                  </a:lnTo>
                  <a:lnTo>
                    <a:pt x="242404" y="64109"/>
                  </a:lnTo>
                  <a:lnTo>
                    <a:pt x="239046" y="52565"/>
                  </a:lnTo>
                  <a:close/>
                </a:path>
                <a:path w="787400" h="140970">
                  <a:moveTo>
                    <a:pt x="254190" y="128054"/>
                  </a:moveTo>
                  <a:lnTo>
                    <a:pt x="219913" y="128054"/>
                  </a:lnTo>
                  <a:lnTo>
                    <a:pt x="221818" y="137109"/>
                  </a:lnTo>
                  <a:lnTo>
                    <a:pt x="228904" y="140208"/>
                  </a:lnTo>
                  <a:lnTo>
                    <a:pt x="242824" y="140208"/>
                  </a:lnTo>
                  <a:lnTo>
                    <a:pt x="250532" y="138836"/>
                  </a:lnTo>
                  <a:lnTo>
                    <a:pt x="254190" y="137680"/>
                  </a:lnTo>
                  <a:lnTo>
                    <a:pt x="254190" y="128054"/>
                  </a:lnTo>
                  <a:close/>
                </a:path>
                <a:path w="787400" h="140970">
                  <a:moveTo>
                    <a:pt x="242404" y="87630"/>
                  </a:moveTo>
                  <a:lnTo>
                    <a:pt x="217970" y="87630"/>
                  </a:lnTo>
                  <a:lnTo>
                    <a:pt x="217970" y="103987"/>
                  </a:lnTo>
                  <a:lnTo>
                    <a:pt x="215195" y="112779"/>
                  </a:lnTo>
                  <a:lnTo>
                    <a:pt x="208286" y="118613"/>
                  </a:lnTo>
                  <a:lnTo>
                    <a:pt x="199367" y="121848"/>
                  </a:lnTo>
                  <a:lnTo>
                    <a:pt x="190563" y="122847"/>
                  </a:lnTo>
                  <a:lnTo>
                    <a:pt x="243700" y="122847"/>
                  </a:lnTo>
                  <a:lnTo>
                    <a:pt x="242404" y="120764"/>
                  </a:lnTo>
                  <a:lnTo>
                    <a:pt x="242404" y="87630"/>
                  </a:lnTo>
                  <a:close/>
                </a:path>
                <a:path w="787400" h="140970">
                  <a:moveTo>
                    <a:pt x="254190" y="122491"/>
                  </a:moveTo>
                  <a:lnTo>
                    <a:pt x="251599" y="122847"/>
                  </a:lnTo>
                  <a:lnTo>
                    <a:pt x="254190" y="122847"/>
                  </a:lnTo>
                  <a:lnTo>
                    <a:pt x="254190" y="122491"/>
                  </a:lnTo>
                  <a:close/>
                </a:path>
                <a:path w="787400" h="140970">
                  <a:moveTo>
                    <a:pt x="198031" y="35242"/>
                  </a:moveTo>
                  <a:lnTo>
                    <a:pt x="180115" y="36814"/>
                  </a:lnTo>
                  <a:lnTo>
                    <a:pt x="164361" y="42195"/>
                  </a:lnTo>
                  <a:lnTo>
                    <a:pt x="152862" y="52387"/>
                  </a:lnTo>
                  <a:lnTo>
                    <a:pt x="147713" y="68389"/>
                  </a:lnTo>
                  <a:lnTo>
                    <a:pt x="172135" y="68389"/>
                  </a:lnTo>
                  <a:lnTo>
                    <a:pt x="174472" y="61368"/>
                  </a:lnTo>
                  <a:lnTo>
                    <a:pt x="179603" y="56434"/>
                  </a:lnTo>
                  <a:lnTo>
                    <a:pt x="187105" y="53521"/>
                  </a:lnTo>
                  <a:lnTo>
                    <a:pt x="196557" y="52565"/>
                  </a:lnTo>
                  <a:lnTo>
                    <a:pt x="239046" y="52565"/>
                  </a:lnTo>
                  <a:lnTo>
                    <a:pt x="238518" y="50748"/>
                  </a:lnTo>
                  <a:lnTo>
                    <a:pt x="228342" y="41808"/>
                  </a:lnTo>
                  <a:lnTo>
                    <a:pt x="214104" y="36802"/>
                  </a:lnTo>
                  <a:lnTo>
                    <a:pt x="198031" y="35242"/>
                  </a:lnTo>
                  <a:close/>
                </a:path>
                <a:path w="787400" h="140970">
                  <a:moveTo>
                    <a:pt x="294030" y="37947"/>
                  </a:moveTo>
                  <a:lnTo>
                    <a:pt x="270916" y="37947"/>
                  </a:lnTo>
                  <a:lnTo>
                    <a:pt x="270916" y="137490"/>
                  </a:lnTo>
                  <a:lnTo>
                    <a:pt x="295338" y="137490"/>
                  </a:lnTo>
                  <a:lnTo>
                    <a:pt x="295338" y="78397"/>
                  </a:lnTo>
                  <a:lnTo>
                    <a:pt x="297341" y="67363"/>
                  </a:lnTo>
                  <a:lnTo>
                    <a:pt x="302694" y="59261"/>
                  </a:lnTo>
                  <a:lnTo>
                    <a:pt x="310415" y="54269"/>
                  </a:lnTo>
                  <a:lnTo>
                    <a:pt x="319519" y="52565"/>
                  </a:lnTo>
                  <a:lnTo>
                    <a:pt x="428554" y="52565"/>
                  </a:lnTo>
                  <a:lnTo>
                    <a:pt x="428012" y="51790"/>
                  </a:lnTo>
                  <a:lnTo>
                    <a:pt x="294030" y="51790"/>
                  </a:lnTo>
                  <a:lnTo>
                    <a:pt x="294030" y="37947"/>
                  </a:lnTo>
                  <a:close/>
                </a:path>
                <a:path w="787400" h="140970">
                  <a:moveTo>
                    <a:pt x="386994" y="52565"/>
                  </a:moveTo>
                  <a:lnTo>
                    <a:pt x="319519" y="52565"/>
                  </a:lnTo>
                  <a:lnTo>
                    <a:pt x="328798" y="53925"/>
                  </a:lnTo>
                  <a:lnTo>
                    <a:pt x="334811" y="57940"/>
                  </a:lnTo>
                  <a:lnTo>
                    <a:pt x="338055" y="64513"/>
                  </a:lnTo>
                  <a:lnTo>
                    <a:pt x="339026" y="73545"/>
                  </a:lnTo>
                  <a:lnTo>
                    <a:pt x="339026" y="137490"/>
                  </a:lnTo>
                  <a:lnTo>
                    <a:pt x="363448" y="137490"/>
                  </a:lnTo>
                  <a:lnTo>
                    <a:pt x="363542" y="78397"/>
                  </a:lnTo>
                  <a:lnTo>
                    <a:pt x="364809" y="67931"/>
                  </a:lnTo>
                  <a:lnTo>
                    <a:pt x="369039" y="59572"/>
                  </a:lnTo>
                  <a:lnTo>
                    <a:pt x="376360" y="54361"/>
                  </a:lnTo>
                  <a:lnTo>
                    <a:pt x="386994" y="52565"/>
                  </a:lnTo>
                  <a:close/>
                </a:path>
                <a:path w="787400" h="140970">
                  <a:moveTo>
                    <a:pt x="428554" y="52565"/>
                  </a:moveTo>
                  <a:lnTo>
                    <a:pt x="386994" y="52565"/>
                  </a:lnTo>
                  <a:lnTo>
                    <a:pt x="398189" y="54526"/>
                  </a:lnTo>
                  <a:lnTo>
                    <a:pt x="404233" y="60028"/>
                  </a:lnTo>
                  <a:lnTo>
                    <a:pt x="406702" y="68494"/>
                  </a:lnTo>
                  <a:lnTo>
                    <a:pt x="407133" y="78397"/>
                  </a:lnTo>
                  <a:lnTo>
                    <a:pt x="407174" y="137490"/>
                  </a:lnTo>
                  <a:lnTo>
                    <a:pt x="431558" y="137490"/>
                  </a:lnTo>
                  <a:lnTo>
                    <a:pt x="431516" y="68494"/>
                  </a:lnTo>
                  <a:lnTo>
                    <a:pt x="429052" y="53276"/>
                  </a:lnTo>
                  <a:lnTo>
                    <a:pt x="428554" y="52565"/>
                  </a:lnTo>
                  <a:close/>
                </a:path>
                <a:path w="787400" h="140970">
                  <a:moveTo>
                    <a:pt x="328739" y="35242"/>
                  </a:moveTo>
                  <a:lnTo>
                    <a:pt x="317032" y="36447"/>
                  </a:lnTo>
                  <a:lnTo>
                    <a:pt x="307854" y="39835"/>
                  </a:lnTo>
                  <a:lnTo>
                    <a:pt x="300600" y="45063"/>
                  </a:lnTo>
                  <a:lnTo>
                    <a:pt x="294665" y="51790"/>
                  </a:lnTo>
                  <a:lnTo>
                    <a:pt x="359791" y="51790"/>
                  </a:lnTo>
                  <a:lnTo>
                    <a:pt x="354758" y="44409"/>
                  </a:lnTo>
                  <a:lnTo>
                    <a:pt x="347479" y="39254"/>
                  </a:lnTo>
                  <a:lnTo>
                    <a:pt x="338593" y="36229"/>
                  </a:lnTo>
                  <a:lnTo>
                    <a:pt x="328739" y="35242"/>
                  </a:lnTo>
                  <a:close/>
                </a:path>
                <a:path w="787400" h="140970">
                  <a:moveTo>
                    <a:pt x="394500" y="35242"/>
                  </a:moveTo>
                  <a:lnTo>
                    <a:pt x="383454" y="36394"/>
                  </a:lnTo>
                  <a:lnTo>
                    <a:pt x="374183" y="39692"/>
                  </a:lnTo>
                  <a:lnTo>
                    <a:pt x="366393" y="44902"/>
                  </a:lnTo>
                  <a:lnTo>
                    <a:pt x="359791" y="51790"/>
                  </a:lnTo>
                  <a:lnTo>
                    <a:pt x="428012" y="51790"/>
                  </a:lnTo>
                  <a:lnTo>
                    <a:pt x="421787" y="42894"/>
                  </a:lnTo>
                  <a:lnTo>
                    <a:pt x="410143" y="37064"/>
                  </a:lnTo>
                  <a:lnTo>
                    <a:pt x="394500" y="35242"/>
                  </a:lnTo>
                  <a:close/>
                </a:path>
                <a:path w="787400" h="140970">
                  <a:moveTo>
                    <a:pt x="492810" y="35242"/>
                  </a:moveTo>
                  <a:lnTo>
                    <a:pt x="475091" y="38271"/>
                  </a:lnTo>
                  <a:lnTo>
                    <a:pt x="459733" y="47636"/>
                  </a:lnTo>
                  <a:lnTo>
                    <a:pt x="448919" y="63751"/>
                  </a:lnTo>
                  <a:lnTo>
                    <a:pt x="444830" y="87033"/>
                  </a:lnTo>
                  <a:lnTo>
                    <a:pt x="448018" y="107937"/>
                  </a:lnTo>
                  <a:lnTo>
                    <a:pt x="457652" y="124817"/>
                  </a:lnTo>
                  <a:lnTo>
                    <a:pt x="473832" y="136098"/>
                  </a:lnTo>
                  <a:lnTo>
                    <a:pt x="496658" y="140208"/>
                  </a:lnTo>
                  <a:lnTo>
                    <a:pt x="506992" y="139276"/>
                  </a:lnTo>
                  <a:lnTo>
                    <a:pt x="516612" y="136375"/>
                  </a:lnTo>
                  <a:lnTo>
                    <a:pt x="524824" y="131346"/>
                  </a:lnTo>
                  <a:lnTo>
                    <a:pt x="530936" y="124028"/>
                  </a:lnTo>
                  <a:lnTo>
                    <a:pt x="554482" y="124028"/>
                  </a:lnTo>
                  <a:lnTo>
                    <a:pt x="554482" y="122847"/>
                  </a:lnTo>
                  <a:lnTo>
                    <a:pt x="499872" y="122847"/>
                  </a:lnTo>
                  <a:lnTo>
                    <a:pt x="486147" y="119934"/>
                  </a:lnTo>
                  <a:lnTo>
                    <a:pt x="476619" y="112239"/>
                  </a:lnTo>
                  <a:lnTo>
                    <a:pt x="471066" y="101330"/>
                  </a:lnTo>
                  <a:lnTo>
                    <a:pt x="469265" y="88773"/>
                  </a:lnTo>
                  <a:lnTo>
                    <a:pt x="470887" y="75561"/>
                  </a:lnTo>
                  <a:lnTo>
                    <a:pt x="476180" y="63954"/>
                  </a:lnTo>
                  <a:lnTo>
                    <a:pt x="485777" y="55704"/>
                  </a:lnTo>
                  <a:lnTo>
                    <a:pt x="500316" y="52565"/>
                  </a:lnTo>
                  <a:lnTo>
                    <a:pt x="554482" y="52565"/>
                  </a:lnTo>
                  <a:lnTo>
                    <a:pt x="554482" y="50850"/>
                  </a:lnTo>
                  <a:lnTo>
                    <a:pt x="529666" y="50850"/>
                  </a:lnTo>
                  <a:lnTo>
                    <a:pt x="522700" y="43777"/>
                  </a:lnTo>
                  <a:lnTo>
                    <a:pt x="513648" y="38927"/>
                  </a:lnTo>
                  <a:lnTo>
                    <a:pt x="503391" y="36136"/>
                  </a:lnTo>
                  <a:lnTo>
                    <a:pt x="492810" y="35242"/>
                  </a:lnTo>
                  <a:close/>
                </a:path>
                <a:path w="787400" h="140970">
                  <a:moveTo>
                    <a:pt x="554482" y="124028"/>
                  </a:moveTo>
                  <a:lnTo>
                    <a:pt x="531368" y="124028"/>
                  </a:lnTo>
                  <a:lnTo>
                    <a:pt x="531368" y="137490"/>
                  </a:lnTo>
                  <a:lnTo>
                    <a:pt x="554482" y="137490"/>
                  </a:lnTo>
                  <a:lnTo>
                    <a:pt x="554482" y="124028"/>
                  </a:lnTo>
                  <a:close/>
                </a:path>
                <a:path w="787400" h="140970">
                  <a:moveTo>
                    <a:pt x="554482" y="52565"/>
                  </a:moveTo>
                  <a:lnTo>
                    <a:pt x="500316" y="52565"/>
                  </a:lnTo>
                  <a:lnTo>
                    <a:pt x="513057" y="54954"/>
                  </a:lnTo>
                  <a:lnTo>
                    <a:pt x="522698" y="61858"/>
                  </a:lnTo>
                  <a:lnTo>
                    <a:pt x="528803" y="72882"/>
                  </a:lnTo>
                  <a:lnTo>
                    <a:pt x="530936" y="87630"/>
                  </a:lnTo>
                  <a:lnTo>
                    <a:pt x="529154" y="100435"/>
                  </a:lnTo>
                  <a:lnTo>
                    <a:pt x="523595" y="111729"/>
                  </a:lnTo>
                  <a:lnTo>
                    <a:pt x="513941" y="119778"/>
                  </a:lnTo>
                  <a:lnTo>
                    <a:pt x="499872" y="122847"/>
                  </a:lnTo>
                  <a:lnTo>
                    <a:pt x="554482" y="122847"/>
                  </a:lnTo>
                  <a:lnTo>
                    <a:pt x="554482" y="52565"/>
                  </a:lnTo>
                  <a:close/>
                </a:path>
                <a:path w="787400" h="140970">
                  <a:moveTo>
                    <a:pt x="554482" y="0"/>
                  </a:moveTo>
                  <a:lnTo>
                    <a:pt x="530098" y="0"/>
                  </a:lnTo>
                  <a:lnTo>
                    <a:pt x="530098" y="50850"/>
                  </a:lnTo>
                  <a:lnTo>
                    <a:pt x="554482" y="50850"/>
                  </a:lnTo>
                  <a:lnTo>
                    <a:pt x="554482" y="0"/>
                  </a:lnTo>
                  <a:close/>
                </a:path>
                <a:path w="787400" h="140970">
                  <a:moveTo>
                    <a:pt x="622731" y="35242"/>
                  </a:moveTo>
                  <a:lnTo>
                    <a:pt x="600436" y="39476"/>
                  </a:lnTo>
                  <a:lnTo>
                    <a:pt x="583569" y="50915"/>
                  </a:lnTo>
                  <a:lnTo>
                    <a:pt x="572891" y="67662"/>
                  </a:lnTo>
                  <a:lnTo>
                    <a:pt x="569163" y="87820"/>
                  </a:lnTo>
                  <a:lnTo>
                    <a:pt x="572751" y="108918"/>
                  </a:lnTo>
                  <a:lnTo>
                    <a:pt x="583249" y="125491"/>
                  </a:lnTo>
                  <a:lnTo>
                    <a:pt x="600254" y="136326"/>
                  </a:lnTo>
                  <a:lnTo>
                    <a:pt x="623366" y="140208"/>
                  </a:lnTo>
                  <a:lnTo>
                    <a:pt x="640650" y="137969"/>
                  </a:lnTo>
                  <a:lnTo>
                    <a:pt x="655496" y="131413"/>
                  </a:lnTo>
                  <a:lnTo>
                    <a:pt x="664607" y="122847"/>
                  </a:lnTo>
                  <a:lnTo>
                    <a:pt x="623366" y="122847"/>
                  </a:lnTo>
                  <a:lnTo>
                    <a:pt x="610135" y="120438"/>
                  </a:lnTo>
                  <a:lnTo>
                    <a:pt x="600851" y="113971"/>
                  </a:lnTo>
                  <a:lnTo>
                    <a:pt x="595379" y="104582"/>
                  </a:lnTo>
                  <a:lnTo>
                    <a:pt x="593585" y="93408"/>
                  </a:lnTo>
                  <a:lnTo>
                    <a:pt x="674992" y="93408"/>
                  </a:lnTo>
                  <a:lnTo>
                    <a:pt x="673971" y="78943"/>
                  </a:lnTo>
                  <a:lnTo>
                    <a:pt x="593585" y="78943"/>
                  </a:lnTo>
                  <a:lnTo>
                    <a:pt x="596044" y="68563"/>
                  </a:lnTo>
                  <a:lnTo>
                    <a:pt x="602067" y="60191"/>
                  </a:lnTo>
                  <a:lnTo>
                    <a:pt x="611135" y="54600"/>
                  </a:lnTo>
                  <a:lnTo>
                    <a:pt x="622731" y="52565"/>
                  </a:lnTo>
                  <a:lnTo>
                    <a:pt x="662744" y="52565"/>
                  </a:lnTo>
                  <a:lnTo>
                    <a:pt x="646201" y="40130"/>
                  </a:lnTo>
                  <a:lnTo>
                    <a:pt x="622731" y="35242"/>
                  </a:lnTo>
                  <a:close/>
                </a:path>
                <a:path w="787400" h="140970">
                  <a:moveTo>
                    <a:pt x="673481" y="106311"/>
                  </a:moveTo>
                  <a:lnTo>
                    <a:pt x="650367" y="106311"/>
                  </a:lnTo>
                  <a:lnTo>
                    <a:pt x="646330" y="113519"/>
                  </a:lnTo>
                  <a:lnTo>
                    <a:pt x="640562" y="118689"/>
                  </a:lnTo>
                  <a:lnTo>
                    <a:pt x="632946" y="121804"/>
                  </a:lnTo>
                  <a:lnTo>
                    <a:pt x="623366" y="122847"/>
                  </a:lnTo>
                  <a:lnTo>
                    <a:pt x="664607" y="122847"/>
                  </a:lnTo>
                  <a:lnTo>
                    <a:pt x="666806" y="120780"/>
                  </a:lnTo>
                  <a:lnTo>
                    <a:pt x="673481" y="106311"/>
                  </a:lnTo>
                  <a:close/>
                </a:path>
                <a:path w="787400" h="140970">
                  <a:moveTo>
                    <a:pt x="662744" y="52565"/>
                  </a:moveTo>
                  <a:lnTo>
                    <a:pt x="622731" y="52565"/>
                  </a:lnTo>
                  <a:lnTo>
                    <a:pt x="633934" y="54734"/>
                  </a:lnTo>
                  <a:lnTo>
                    <a:pt x="642532" y="60548"/>
                  </a:lnTo>
                  <a:lnTo>
                    <a:pt x="648190" y="68965"/>
                  </a:lnTo>
                  <a:lnTo>
                    <a:pt x="650570" y="78943"/>
                  </a:lnTo>
                  <a:lnTo>
                    <a:pt x="673971" y="78943"/>
                  </a:lnTo>
                  <a:lnTo>
                    <a:pt x="673461" y="71718"/>
                  </a:lnTo>
                  <a:lnTo>
                    <a:pt x="663487" y="53124"/>
                  </a:lnTo>
                  <a:lnTo>
                    <a:pt x="662744" y="52565"/>
                  </a:lnTo>
                  <a:close/>
                </a:path>
                <a:path w="787400" h="140970">
                  <a:moveTo>
                    <a:pt x="713117" y="37947"/>
                  </a:moveTo>
                  <a:lnTo>
                    <a:pt x="689965" y="37947"/>
                  </a:lnTo>
                  <a:lnTo>
                    <a:pt x="689965" y="137490"/>
                  </a:lnTo>
                  <a:lnTo>
                    <a:pt x="714387" y="137490"/>
                  </a:lnTo>
                  <a:lnTo>
                    <a:pt x="714387" y="78765"/>
                  </a:lnTo>
                  <a:lnTo>
                    <a:pt x="716287" y="68488"/>
                  </a:lnTo>
                  <a:lnTo>
                    <a:pt x="721687" y="60169"/>
                  </a:lnTo>
                  <a:lnTo>
                    <a:pt x="730139" y="54598"/>
                  </a:lnTo>
                  <a:lnTo>
                    <a:pt x="739055" y="52959"/>
                  </a:lnTo>
                  <a:lnTo>
                    <a:pt x="713549" y="52959"/>
                  </a:lnTo>
                  <a:lnTo>
                    <a:pt x="713117" y="52565"/>
                  </a:lnTo>
                  <a:lnTo>
                    <a:pt x="713117" y="37947"/>
                  </a:lnTo>
                  <a:close/>
                </a:path>
                <a:path w="787400" h="140970">
                  <a:moveTo>
                    <a:pt x="783091" y="52565"/>
                  </a:moveTo>
                  <a:lnTo>
                    <a:pt x="741197" y="52565"/>
                  </a:lnTo>
                  <a:lnTo>
                    <a:pt x="750566" y="53862"/>
                  </a:lnTo>
                  <a:lnTo>
                    <a:pt x="757227" y="57885"/>
                  </a:lnTo>
                  <a:lnTo>
                    <a:pt x="761274" y="64829"/>
                  </a:lnTo>
                  <a:lnTo>
                    <a:pt x="762800" y="74891"/>
                  </a:lnTo>
                  <a:lnTo>
                    <a:pt x="762800" y="137490"/>
                  </a:lnTo>
                  <a:lnTo>
                    <a:pt x="787222" y="137490"/>
                  </a:lnTo>
                  <a:lnTo>
                    <a:pt x="787096" y="68488"/>
                  </a:lnTo>
                  <a:lnTo>
                    <a:pt x="784470" y="54428"/>
                  </a:lnTo>
                  <a:lnTo>
                    <a:pt x="783091" y="52565"/>
                  </a:lnTo>
                  <a:close/>
                </a:path>
                <a:path w="787400" h="140970">
                  <a:moveTo>
                    <a:pt x="748030" y="35242"/>
                  </a:moveTo>
                  <a:lnTo>
                    <a:pt x="737531" y="36465"/>
                  </a:lnTo>
                  <a:lnTo>
                    <a:pt x="728065" y="39981"/>
                  </a:lnTo>
                  <a:lnTo>
                    <a:pt x="719962" y="45556"/>
                  </a:lnTo>
                  <a:lnTo>
                    <a:pt x="713549" y="52959"/>
                  </a:lnTo>
                  <a:lnTo>
                    <a:pt x="739055" y="52959"/>
                  </a:lnTo>
                  <a:lnTo>
                    <a:pt x="741197" y="52565"/>
                  </a:lnTo>
                  <a:lnTo>
                    <a:pt x="783091" y="52565"/>
                  </a:lnTo>
                  <a:lnTo>
                    <a:pt x="776617" y="43816"/>
                  </a:lnTo>
                  <a:lnTo>
                    <a:pt x="764269" y="37397"/>
                  </a:lnTo>
                  <a:lnTo>
                    <a:pt x="748030" y="35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59" name="object 81">
              <a:extLst>
                <a:ext uri="{FF2B5EF4-FFF2-40B4-BE49-F238E27FC236}">
                  <a16:creationId xmlns:a16="http://schemas.microsoft.com/office/drawing/2014/main" id="{234DC1D5-32F4-4A72-9805-B79EC90D9DB2}"/>
                </a:ext>
              </a:extLst>
            </p:cNvPr>
            <p:cNvSpPr/>
            <p:nvPr/>
          </p:nvSpPr>
          <p:spPr>
            <a:xfrm>
              <a:off x="9465400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2" y="0"/>
                  </a:moveTo>
                  <a:lnTo>
                    <a:pt x="5391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078" y="51028"/>
                  </a:lnTo>
                  <a:lnTo>
                    <a:pt x="60350" y="45885"/>
                  </a:lnTo>
                  <a:lnTo>
                    <a:pt x="37553" y="45885"/>
                  </a:lnTo>
                  <a:lnTo>
                    <a:pt x="37211" y="40106"/>
                  </a:lnTo>
                  <a:lnTo>
                    <a:pt x="102616" y="40106"/>
                  </a:lnTo>
                  <a:lnTo>
                    <a:pt x="100329" y="17915"/>
                  </a:lnTo>
                  <a:lnTo>
                    <a:pt x="95899" y="6407"/>
                  </a:lnTo>
                  <a:lnTo>
                    <a:pt x="86022" y="1880"/>
                  </a:lnTo>
                  <a:lnTo>
                    <a:pt x="67398" y="635"/>
                  </a:lnTo>
                  <a:lnTo>
                    <a:pt x="41448" y="49"/>
                  </a:lnTo>
                  <a:lnTo>
                    <a:pt x="19992" y="0"/>
                  </a:lnTo>
                  <a:close/>
                </a:path>
                <a:path w="102870" h="57784">
                  <a:moveTo>
                    <a:pt x="48933" y="43967"/>
                  </a:moveTo>
                  <a:lnTo>
                    <a:pt x="37553" y="45885"/>
                  </a:lnTo>
                  <a:lnTo>
                    <a:pt x="60350" y="45885"/>
                  </a:lnTo>
                  <a:lnTo>
                    <a:pt x="48933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0" name="object 82">
              <a:extLst>
                <a:ext uri="{FF2B5EF4-FFF2-40B4-BE49-F238E27FC236}">
                  <a16:creationId xmlns:a16="http://schemas.microsoft.com/office/drawing/2014/main" id="{9AB02BBC-50D5-4AE3-AD6C-636AAE3FFEE5}"/>
                </a:ext>
              </a:extLst>
            </p:cNvPr>
            <p:cNvSpPr/>
            <p:nvPr/>
          </p:nvSpPr>
          <p:spPr>
            <a:xfrm>
              <a:off x="9498048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155" y="11531"/>
                  </a:moveTo>
                  <a:lnTo>
                    <a:pt x="65074" y="11531"/>
                  </a:lnTo>
                  <a:lnTo>
                    <a:pt x="65379" y="17335"/>
                  </a:lnTo>
                  <a:lnTo>
                    <a:pt x="0" y="17335"/>
                  </a:lnTo>
                  <a:lnTo>
                    <a:pt x="16578" y="55561"/>
                  </a:lnTo>
                  <a:lnTo>
                    <a:pt x="61167" y="57403"/>
                  </a:lnTo>
                  <a:lnTo>
                    <a:pt x="82623" y="57451"/>
                  </a:lnTo>
                  <a:lnTo>
                    <a:pt x="97224" y="57257"/>
                  </a:lnTo>
                  <a:lnTo>
                    <a:pt x="102616" y="57124"/>
                  </a:lnTo>
                  <a:lnTo>
                    <a:pt x="102616" y="17018"/>
                  </a:lnTo>
                  <a:lnTo>
                    <a:pt x="91155" y="11531"/>
                  </a:lnTo>
                  <a:close/>
                </a:path>
                <a:path w="102870" h="57784">
                  <a:moveTo>
                    <a:pt x="67068" y="0"/>
                  </a:moveTo>
                  <a:lnTo>
                    <a:pt x="37896" y="0"/>
                  </a:lnTo>
                  <a:lnTo>
                    <a:pt x="32537" y="6413"/>
                  </a:lnTo>
                  <a:lnTo>
                    <a:pt x="42252" y="11531"/>
                  </a:lnTo>
                  <a:lnTo>
                    <a:pt x="53644" y="13474"/>
                  </a:lnTo>
                  <a:lnTo>
                    <a:pt x="65074" y="11531"/>
                  </a:lnTo>
                  <a:lnTo>
                    <a:pt x="91155" y="11531"/>
                  </a:lnTo>
                  <a:lnTo>
                    <a:pt x="67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62" name="object 83">
              <a:extLst>
                <a:ext uri="{FF2B5EF4-FFF2-40B4-BE49-F238E27FC236}">
                  <a16:creationId xmlns:a16="http://schemas.microsoft.com/office/drawing/2014/main" id="{CEC05312-C988-42A2-8E83-906786AC836E}"/>
                </a:ext>
              </a:extLst>
            </p:cNvPr>
            <p:cNvSpPr/>
            <p:nvPr/>
          </p:nvSpPr>
          <p:spPr>
            <a:xfrm>
              <a:off x="9465400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7"/>
                  </a:lnTo>
                  <a:lnTo>
                    <a:pt x="0" y="57149"/>
                  </a:lnTo>
                  <a:lnTo>
                    <a:pt x="5391" y="57278"/>
                  </a:lnTo>
                  <a:lnTo>
                    <a:pt x="19992" y="57464"/>
                  </a:lnTo>
                  <a:lnTo>
                    <a:pt x="41448" y="57407"/>
                  </a:lnTo>
                  <a:lnTo>
                    <a:pt x="86022" y="55554"/>
                  </a:lnTo>
                  <a:lnTo>
                    <a:pt x="102616" y="17360"/>
                  </a:lnTo>
                  <a:lnTo>
                    <a:pt x="37211" y="17360"/>
                  </a:lnTo>
                  <a:lnTo>
                    <a:pt x="37553" y="11582"/>
                  </a:lnTo>
                  <a:lnTo>
                    <a:pt x="60350" y="11582"/>
                  </a:lnTo>
                  <a:lnTo>
                    <a:pt x="70078" y="6438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50" y="11582"/>
                  </a:moveTo>
                  <a:lnTo>
                    <a:pt x="37553" y="11582"/>
                  </a:lnTo>
                  <a:lnTo>
                    <a:pt x="48933" y="13487"/>
                  </a:lnTo>
                  <a:lnTo>
                    <a:pt x="60350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6" name="object 84">
              <a:extLst>
                <a:ext uri="{FF2B5EF4-FFF2-40B4-BE49-F238E27FC236}">
                  <a16:creationId xmlns:a16="http://schemas.microsoft.com/office/drawing/2014/main" id="{18D13284-6A23-4962-989C-019913F219BD}"/>
                </a:ext>
              </a:extLst>
            </p:cNvPr>
            <p:cNvSpPr/>
            <p:nvPr/>
          </p:nvSpPr>
          <p:spPr>
            <a:xfrm>
              <a:off x="9498048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23" y="0"/>
                  </a:moveTo>
                  <a:lnTo>
                    <a:pt x="35217" y="635"/>
                  </a:lnTo>
                  <a:lnTo>
                    <a:pt x="0" y="40132"/>
                  </a:lnTo>
                  <a:lnTo>
                    <a:pt x="65379" y="40132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896" y="57442"/>
                  </a:lnTo>
                  <a:lnTo>
                    <a:pt x="67068" y="57442"/>
                  </a:lnTo>
                  <a:lnTo>
                    <a:pt x="91209" y="45885"/>
                  </a:lnTo>
                  <a:lnTo>
                    <a:pt x="65074" y="45885"/>
                  </a:lnTo>
                  <a:lnTo>
                    <a:pt x="53644" y="43967"/>
                  </a:lnTo>
                  <a:lnTo>
                    <a:pt x="95214" y="43967"/>
                  </a:lnTo>
                  <a:lnTo>
                    <a:pt x="102616" y="40424"/>
                  </a:lnTo>
                  <a:lnTo>
                    <a:pt x="102616" y="317"/>
                  </a:lnTo>
                  <a:lnTo>
                    <a:pt x="97224" y="188"/>
                  </a:lnTo>
                  <a:lnTo>
                    <a:pt x="82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7" name="object 85">
              <a:extLst>
                <a:ext uri="{FF2B5EF4-FFF2-40B4-BE49-F238E27FC236}">
                  <a16:creationId xmlns:a16="http://schemas.microsoft.com/office/drawing/2014/main" id="{9C36363A-4126-46C1-B092-3832A4B3CB69}"/>
                </a:ext>
              </a:extLst>
            </p:cNvPr>
            <p:cNvSpPr/>
            <p:nvPr/>
          </p:nvSpPr>
          <p:spPr>
            <a:xfrm>
              <a:off x="9351747" y="720003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82653" y="0"/>
                  </a:moveTo>
                  <a:lnTo>
                    <a:pt x="35242" y="635"/>
                  </a:lnTo>
                  <a:lnTo>
                    <a:pt x="0" y="40106"/>
                  </a:lnTo>
                  <a:lnTo>
                    <a:pt x="65404" y="40106"/>
                  </a:lnTo>
                  <a:lnTo>
                    <a:pt x="65074" y="45885"/>
                  </a:lnTo>
                  <a:lnTo>
                    <a:pt x="42252" y="45885"/>
                  </a:lnTo>
                  <a:lnTo>
                    <a:pt x="32537" y="51028"/>
                  </a:lnTo>
                  <a:lnTo>
                    <a:pt x="37909" y="57442"/>
                  </a:lnTo>
                  <a:lnTo>
                    <a:pt x="67081" y="57442"/>
                  </a:lnTo>
                  <a:lnTo>
                    <a:pt x="91230" y="45885"/>
                  </a:lnTo>
                  <a:lnTo>
                    <a:pt x="65074" y="45885"/>
                  </a:lnTo>
                  <a:lnTo>
                    <a:pt x="53682" y="43967"/>
                  </a:lnTo>
                  <a:lnTo>
                    <a:pt x="95237" y="43967"/>
                  </a:lnTo>
                  <a:lnTo>
                    <a:pt x="102641" y="40424"/>
                  </a:lnTo>
                  <a:lnTo>
                    <a:pt x="102641" y="317"/>
                  </a:lnTo>
                  <a:lnTo>
                    <a:pt x="97252" y="188"/>
                  </a:lnTo>
                  <a:lnTo>
                    <a:pt x="82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79" name="object 86">
              <a:extLst>
                <a:ext uri="{FF2B5EF4-FFF2-40B4-BE49-F238E27FC236}">
                  <a16:creationId xmlns:a16="http://schemas.microsoft.com/office/drawing/2014/main" id="{ADF9220F-6686-487B-9ECF-F88D5C17149D}"/>
                </a:ext>
              </a:extLst>
            </p:cNvPr>
            <p:cNvSpPr/>
            <p:nvPr/>
          </p:nvSpPr>
          <p:spPr>
            <a:xfrm>
              <a:off x="9319117" y="7246119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64719" y="0"/>
                  </a:moveTo>
                  <a:lnTo>
                    <a:pt x="35547" y="0"/>
                  </a:lnTo>
                  <a:lnTo>
                    <a:pt x="0" y="17018"/>
                  </a:lnTo>
                  <a:lnTo>
                    <a:pt x="0" y="57124"/>
                  </a:lnTo>
                  <a:lnTo>
                    <a:pt x="5392" y="57257"/>
                  </a:lnTo>
                  <a:lnTo>
                    <a:pt x="19997" y="57451"/>
                  </a:lnTo>
                  <a:lnTo>
                    <a:pt x="41453" y="57403"/>
                  </a:lnTo>
                  <a:lnTo>
                    <a:pt x="86022" y="55561"/>
                  </a:lnTo>
                  <a:lnTo>
                    <a:pt x="102616" y="17335"/>
                  </a:lnTo>
                  <a:lnTo>
                    <a:pt x="37223" y="17335"/>
                  </a:lnTo>
                  <a:lnTo>
                    <a:pt x="37553" y="11531"/>
                  </a:lnTo>
                  <a:lnTo>
                    <a:pt x="60375" y="11531"/>
                  </a:lnTo>
                  <a:lnTo>
                    <a:pt x="70116" y="6413"/>
                  </a:lnTo>
                  <a:lnTo>
                    <a:pt x="64719" y="0"/>
                  </a:lnTo>
                  <a:close/>
                </a:path>
                <a:path w="102870" h="57784">
                  <a:moveTo>
                    <a:pt x="60375" y="11531"/>
                  </a:moveTo>
                  <a:lnTo>
                    <a:pt x="37553" y="11531"/>
                  </a:lnTo>
                  <a:lnTo>
                    <a:pt x="48971" y="13474"/>
                  </a:lnTo>
                  <a:lnTo>
                    <a:pt x="60375" y="11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81" name="object 87">
              <a:extLst>
                <a:ext uri="{FF2B5EF4-FFF2-40B4-BE49-F238E27FC236}">
                  <a16:creationId xmlns:a16="http://schemas.microsoft.com/office/drawing/2014/main" id="{2D9E90FD-D7BA-4A74-BB29-FB44C00D1F49}"/>
                </a:ext>
              </a:extLst>
            </p:cNvPr>
            <p:cNvSpPr/>
            <p:nvPr/>
          </p:nvSpPr>
          <p:spPr>
            <a:xfrm>
              <a:off x="9351747" y="7365850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91283" y="11582"/>
                  </a:moveTo>
                  <a:lnTo>
                    <a:pt x="65074" y="11582"/>
                  </a:lnTo>
                  <a:lnTo>
                    <a:pt x="65404" y="17360"/>
                  </a:lnTo>
                  <a:lnTo>
                    <a:pt x="0" y="17360"/>
                  </a:lnTo>
                  <a:lnTo>
                    <a:pt x="16603" y="55554"/>
                  </a:lnTo>
                  <a:lnTo>
                    <a:pt x="61198" y="57407"/>
                  </a:lnTo>
                  <a:lnTo>
                    <a:pt x="82653" y="57464"/>
                  </a:lnTo>
                  <a:lnTo>
                    <a:pt x="97252" y="57278"/>
                  </a:lnTo>
                  <a:lnTo>
                    <a:pt x="102641" y="57149"/>
                  </a:lnTo>
                  <a:lnTo>
                    <a:pt x="102641" y="17017"/>
                  </a:lnTo>
                  <a:lnTo>
                    <a:pt x="91283" y="11582"/>
                  </a:lnTo>
                  <a:close/>
                </a:path>
                <a:path w="102870" h="57784">
                  <a:moveTo>
                    <a:pt x="67081" y="0"/>
                  </a:moveTo>
                  <a:lnTo>
                    <a:pt x="37909" y="0"/>
                  </a:lnTo>
                  <a:lnTo>
                    <a:pt x="32537" y="6438"/>
                  </a:lnTo>
                  <a:lnTo>
                    <a:pt x="42252" y="11582"/>
                  </a:lnTo>
                  <a:lnTo>
                    <a:pt x="53682" y="13487"/>
                  </a:lnTo>
                  <a:lnTo>
                    <a:pt x="65074" y="11582"/>
                  </a:lnTo>
                  <a:lnTo>
                    <a:pt x="91283" y="11582"/>
                  </a:lnTo>
                  <a:lnTo>
                    <a:pt x="67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82" name="object 88">
              <a:extLst>
                <a:ext uri="{FF2B5EF4-FFF2-40B4-BE49-F238E27FC236}">
                  <a16:creationId xmlns:a16="http://schemas.microsoft.com/office/drawing/2014/main" id="{9619E66D-7490-4ADA-A0DE-73D012F3446A}"/>
                </a:ext>
              </a:extLst>
            </p:cNvPr>
            <p:cNvSpPr/>
            <p:nvPr/>
          </p:nvSpPr>
          <p:spPr>
            <a:xfrm>
              <a:off x="9319117" y="7319765"/>
              <a:ext cx="102870" cy="57785"/>
            </a:xfrm>
            <a:custGeom>
              <a:avLst/>
              <a:gdLst/>
              <a:ahLst/>
              <a:cxnLst/>
              <a:rect l="l" t="t" r="r" b="b"/>
              <a:pathLst>
                <a:path w="102870" h="57784">
                  <a:moveTo>
                    <a:pt x="19997" y="0"/>
                  </a:moveTo>
                  <a:lnTo>
                    <a:pt x="5392" y="188"/>
                  </a:lnTo>
                  <a:lnTo>
                    <a:pt x="0" y="317"/>
                  </a:lnTo>
                  <a:lnTo>
                    <a:pt x="0" y="40424"/>
                  </a:lnTo>
                  <a:lnTo>
                    <a:pt x="35547" y="57442"/>
                  </a:lnTo>
                  <a:lnTo>
                    <a:pt x="64719" y="57442"/>
                  </a:lnTo>
                  <a:lnTo>
                    <a:pt x="70116" y="51028"/>
                  </a:lnTo>
                  <a:lnTo>
                    <a:pt x="60375" y="45885"/>
                  </a:lnTo>
                  <a:lnTo>
                    <a:pt x="37553" y="45885"/>
                  </a:lnTo>
                  <a:lnTo>
                    <a:pt x="37223" y="40132"/>
                  </a:lnTo>
                  <a:lnTo>
                    <a:pt x="102616" y="40132"/>
                  </a:lnTo>
                  <a:lnTo>
                    <a:pt x="100329" y="17947"/>
                  </a:lnTo>
                  <a:lnTo>
                    <a:pt x="95899" y="6438"/>
                  </a:lnTo>
                  <a:lnTo>
                    <a:pt x="86022" y="1902"/>
                  </a:lnTo>
                  <a:lnTo>
                    <a:pt x="67398" y="635"/>
                  </a:lnTo>
                  <a:lnTo>
                    <a:pt x="41453" y="49"/>
                  </a:lnTo>
                  <a:lnTo>
                    <a:pt x="19997" y="0"/>
                  </a:lnTo>
                  <a:close/>
                </a:path>
                <a:path w="102870" h="57784">
                  <a:moveTo>
                    <a:pt x="48971" y="43967"/>
                  </a:moveTo>
                  <a:lnTo>
                    <a:pt x="37553" y="45885"/>
                  </a:lnTo>
                  <a:lnTo>
                    <a:pt x="60375" y="45885"/>
                  </a:lnTo>
                  <a:lnTo>
                    <a:pt x="48971" y="43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19715AE-7ED2-47CD-98D7-51F4430A05D2}"/>
                </a:ext>
              </a:extLst>
            </p:cNvPr>
            <p:cNvSpPr/>
            <p:nvPr/>
          </p:nvSpPr>
          <p:spPr>
            <a:xfrm>
              <a:off x="9702852" y="6861069"/>
              <a:ext cx="184731" cy="21544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endParaRPr lang="en-GB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7265CC0E-A1BC-68B8-F752-69AABB8D17A0}"/>
              </a:ext>
            </a:extLst>
          </p:cNvPr>
          <p:cNvSpPr/>
          <p:nvPr/>
        </p:nvSpPr>
        <p:spPr>
          <a:xfrm>
            <a:off x="193232" y="877238"/>
            <a:ext cx="2000741" cy="792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12700" marR="5080" algn="ctr">
              <a:lnSpc>
                <a:spcPts val="1100"/>
              </a:lnSpc>
            </a:pPr>
            <a:r>
              <a:rPr lang="en-GB" sz="1000" b="1">
                <a:ea typeface="+mn-lt"/>
                <a:cs typeface="+mn-lt"/>
              </a:rPr>
              <a:t>Director of ASC Operations and Deputy DASS</a:t>
            </a:r>
            <a:endParaRPr lang="en-US" b="1">
              <a:ea typeface="Calibri"/>
              <a:cs typeface="Calibri"/>
            </a:endParaRPr>
          </a:p>
          <a:p>
            <a:pPr marL="12700" marR="5080" algn="ctr">
              <a:lnSpc>
                <a:spcPts val="1100"/>
              </a:lnSpc>
            </a:pPr>
            <a:r>
              <a:rPr lang="en-GB" sz="1000">
                <a:latin typeface="Helvetica Neue Medium"/>
                <a:cs typeface="Helvetica Neue Medium"/>
              </a:rPr>
              <a:t>Avril Mayhew </a:t>
            </a:r>
          </a:p>
        </p:txBody>
      </p:sp>
      <p:sp>
        <p:nvSpPr>
          <p:cNvPr id="6" name="object 54">
            <a:extLst>
              <a:ext uri="{FF2B5EF4-FFF2-40B4-BE49-F238E27FC236}">
                <a16:creationId xmlns:a16="http://schemas.microsoft.com/office/drawing/2014/main" id="{A4A59F6C-DD08-3231-C1AA-F4622BC2DC41}"/>
              </a:ext>
            </a:extLst>
          </p:cNvPr>
          <p:cNvSpPr/>
          <p:nvPr/>
        </p:nvSpPr>
        <p:spPr>
          <a:xfrm>
            <a:off x="2482657" y="1745676"/>
            <a:ext cx="1820107" cy="6287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Head of Adults Commissioning </a:t>
            </a:r>
          </a:p>
          <a:p>
            <a:pPr algn="ctr"/>
            <a:r>
              <a:rPr lang="en-GB" sz="900">
                <a:latin typeface="Helvetica Neue Medium"/>
              </a:rPr>
              <a:t>Theresa Collier/Karen Timperley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8" name="object 72">
            <a:extLst>
              <a:ext uri="{FF2B5EF4-FFF2-40B4-BE49-F238E27FC236}">
                <a16:creationId xmlns:a16="http://schemas.microsoft.com/office/drawing/2014/main" id="{3DFD9302-12E5-EE6C-11CC-9235375E9E0B}"/>
              </a:ext>
            </a:extLst>
          </p:cNvPr>
          <p:cNvSpPr/>
          <p:nvPr/>
        </p:nvSpPr>
        <p:spPr>
          <a:xfrm>
            <a:off x="1753932" y="5717644"/>
            <a:ext cx="1558800" cy="61200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900">
              <a:latin typeface="Helvetica Neue Medium"/>
            </a:endParaRPr>
          </a:p>
        </p:txBody>
      </p:sp>
      <p:sp>
        <p:nvSpPr>
          <p:cNvPr id="14" name="object 73">
            <a:extLst>
              <a:ext uri="{FF2B5EF4-FFF2-40B4-BE49-F238E27FC236}">
                <a16:creationId xmlns:a16="http://schemas.microsoft.com/office/drawing/2014/main" id="{061F6E87-0AE5-B1D4-EE0A-6ECBA5804343}"/>
              </a:ext>
            </a:extLst>
          </p:cNvPr>
          <p:cNvSpPr/>
          <p:nvPr/>
        </p:nvSpPr>
        <p:spPr>
          <a:xfrm>
            <a:off x="1753932" y="5131285"/>
            <a:ext cx="1548000" cy="61200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900">
              <a:latin typeface="Helvetica Neue Medium"/>
            </a:endParaRPr>
          </a:p>
        </p:txBody>
      </p:sp>
      <p:sp>
        <p:nvSpPr>
          <p:cNvPr id="16" name="object 75">
            <a:extLst>
              <a:ext uri="{FF2B5EF4-FFF2-40B4-BE49-F238E27FC236}">
                <a16:creationId xmlns:a16="http://schemas.microsoft.com/office/drawing/2014/main" id="{77348DC5-4933-5703-8316-4BD0A66B0435}"/>
              </a:ext>
            </a:extLst>
          </p:cNvPr>
          <p:cNvSpPr/>
          <p:nvPr/>
        </p:nvSpPr>
        <p:spPr>
          <a:xfrm>
            <a:off x="6985203" y="170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endParaRPr sz="900">
              <a:latin typeface="Helvetica Neue Medium"/>
            </a:endParaRPr>
          </a:p>
        </p:txBody>
      </p:sp>
      <p:sp>
        <p:nvSpPr>
          <p:cNvPr id="22" name="object 76">
            <a:extLst>
              <a:ext uri="{FF2B5EF4-FFF2-40B4-BE49-F238E27FC236}">
                <a16:creationId xmlns:a16="http://schemas.microsoft.com/office/drawing/2014/main" id="{2850D4B6-C37E-DFB0-6031-238B9FE06B1F}"/>
              </a:ext>
            </a:extLst>
          </p:cNvPr>
          <p:cNvSpPr/>
          <p:nvPr/>
        </p:nvSpPr>
        <p:spPr>
          <a:xfrm>
            <a:off x="5386478" y="1040395"/>
            <a:ext cx="1480927" cy="67097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t"/>
          <a:lstStyle/>
          <a:p>
            <a:pPr algn="ctr"/>
            <a:endParaRPr lang="en-US" sz="900">
              <a:latin typeface="Helvetica Neue Medium"/>
            </a:endParaRPr>
          </a:p>
        </p:txBody>
      </p:sp>
      <p:sp>
        <p:nvSpPr>
          <p:cNvPr id="45" name="object 79">
            <a:extLst>
              <a:ext uri="{FF2B5EF4-FFF2-40B4-BE49-F238E27FC236}">
                <a16:creationId xmlns:a16="http://schemas.microsoft.com/office/drawing/2014/main" id="{0EF3C227-3065-232D-B56E-92118EC66ABF}"/>
              </a:ext>
            </a:extLst>
          </p:cNvPr>
          <p:cNvSpPr/>
          <p:nvPr/>
        </p:nvSpPr>
        <p:spPr>
          <a:xfrm>
            <a:off x="5676289" y="2054000"/>
            <a:ext cx="1548000" cy="61200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900">
              <a:latin typeface="Helvetica Neue Medium"/>
            </a:endParaRPr>
          </a:p>
        </p:txBody>
      </p:sp>
      <p:sp>
        <p:nvSpPr>
          <p:cNvPr id="64" name="object 80">
            <a:extLst>
              <a:ext uri="{FF2B5EF4-FFF2-40B4-BE49-F238E27FC236}">
                <a16:creationId xmlns:a16="http://schemas.microsoft.com/office/drawing/2014/main" id="{C0E3CF90-2434-B3D2-1F1B-3A80EF181362}"/>
              </a:ext>
            </a:extLst>
          </p:cNvPr>
          <p:cNvSpPr/>
          <p:nvPr/>
        </p:nvSpPr>
        <p:spPr>
          <a:xfrm>
            <a:off x="193232" y="235705"/>
            <a:ext cx="10303948" cy="5812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</a:pPr>
            <a:r>
              <a:rPr lang="en-GB" sz="1200" b="1">
                <a:latin typeface="Helvetica Neue Medium"/>
                <a:cs typeface="Helvetica Neue Medium"/>
              </a:rPr>
              <a:t>Executive D</a:t>
            </a:r>
            <a:r>
              <a:rPr lang="en-GB" sz="1200" b="1" spc="-5">
                <a:latin typeface="Helvetica Neue Medium"/>
                <a:cs typeface="Helvetica Neue Medium"/>
              </a:rPr>
              <a:t>irector, Supporting People, Adults and Health</a:t>
            </a:r>
            <a:r>
              <a:rPr lang="en-GB" sz="1200" b="1">
                <a:latin typeface="Helvetica Neue Medium"/>
                <a:cs typeface="Helvetica Neue Medium"/>
              </a:rPr>
              <a:t> [statutory</a:t>
            </a:r>
            <a:r>
              <a:rPr lang="en-GB" sz="1200" b="1" spc="-80">
                <a:latin typeface="Helvetica Neue Medium"/>
                <a:cs typeface="Helvetica Neue Medium"/>
              </a:rPr>
              <a:t> </a:t>
            </a:r>
            <a:r>
              <a:rPr lang="en-GB" sz="1200" b="1">
                <a:latin typeface="Helvetica Neue Medium"/>
                <a:cs typeface="Helvetica Neue Medium"/>
              </a:rPr>
              <a:t>DASS]</a:t>
            </a:r>
          </a:p>
          <a:p>
            <a:pPr marL="12700" algn="ctr"/>
            <a:r>
              <a:rPr lang="en-GB" sz="1200">
                <a:latin typeface="Helvetica Neue Medium"/>
              </a:rPr>
              <a:t>Jess Mcgregor</a:t>
            </a:r>
          </a:p>
        </p:txBody>
      </p:sp>
      <p:sp>
        <p:nvSpPr>
          <p:cNvPr id="65" name="object 54">
            <a:extLst>
              <a:ext uri="{FF2B5EF4-FFF2-40B4-BE49-F238E27FC236}">
                <a16:creationId xmlns:a16="http://schemas.microsoft.com/office/drawing/2014/main" id="{65576C00-CDD7-86A6-8218-C6100128D1AB}"/>
              </a:ext>
            </a:extLst>
          </p:cNvPr>
          <p:cNvSpPr/>
          <p:nvPr/>
        </p:nvSpPr>
        <p:spPr>
          <a:xfrm>
            <a:off x="7007576" y="4319570"/>
            <a:ext cx="1622403" cy="61200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B050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900" b="1">
                <a:latin typeface="Helvetica Neue Medium"/>
              </a:rPr>
              <a:t>Camden &amp; Islington Foundation Trust</a:t>
            </a:r>
            <a:endParaRPr sz="900">
              <a:latin typeface="Helvetica Neue Medium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0EC4DEF6-6E5F-171C-C412-D1467EA8B27B}"/>
              </a:ext>
            </a:extLst>
          </p:cNvPr>
          <p:cNvSpPr/>
          <p:nvPr/>
        </p:nvSpPr>
        <p:spPr>
          <a:xfrm>
            <a:off x="4794831" y="1745676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Healthy Lives (Adults &amp; Vulnerable Groups)</a:t>
            </a:r>
          </a:p>
          <a:p>
            <a:pPr algn="ctr"/>
            <a:r>
              <a:rPr lang="en-GB" sz="900">
                <a:latin typeface="Helvetica Neue Medium"/>
              </a:rPr>
              <a:t>Sue Hogarth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68" name="object 36">
            <a:extLst>
              <a:ext uri="{FF2B5EF4-FFF2-40B4-BE49-F238E27FC236}">
                <a16:creationId xmlns:a16="http://schemas.microsoft.com/office/drawing/2014/main" id="{7B40B650-FA76-4BF4-365E-7BE531FC04AA}"/>
              </a:ext>
            </a:extLst>
          </p:cNvPr>
          <p:cNvSpPr/>
          <p:nvPr/>
        </p:nvSpPr>
        <p:spPr>
          <a:xfrm>
            <a:off x="4795831" y="2344871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Substance Misuse &amp; Sexual Health</a:t>
            </a:r>
          </a:p>
          <a:p>
            <a:pPr algn="ctr"/>
            <a:r>
              <a:rPr lang="en-GB" sz="900">
                <a:latin typeface="Helvetica Neue Medium"/>
              </a:rPr>
              <a:t>Emma Stubbs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69" name="object 46">
            <a:extLst>
              <a:ext uri="{FF2B5EF4-FFF2-40B4-BE49-F238E27FC236}">
                <a16:creationId xmlns:a16="http://schemas.microsoft.com/office/drawing/2014/main" id="{95C7C9D4-47F9-CC3B-0032-15F47D37EFFA}"/>
              </a:ext>
            </a:extLst>
          </p:cNvPr>
          <p:cNvSpPr/>
          <p:nvPr/>
        </p:nvSpPr>
        <p:spPr>
          <a:xfrm>
            <a:off x="4795901" y="2973503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Public Realm &amp; Wider Determinants of Health</a:t>
            </a:r>
          </a:p>
          <a:p>
            <a:pPr algn="ctr"/>
            <a:r>
              <a:rPr lang="en-GB" sz="900">
                <a:latin typeface="Helvetica Neue Medium"/>
              </a:rPr>
              <a:t>Piers Simey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70" name="object 66">
            <a:extLst>
              <a:ext uri="{FF2B5EF4-FFF2-40B4-BE49-F238E27FC236}">
                <a16:creationId xmlns:a16="http://schemas.microsoft.com/office/drawing/2014/main" id="{29AC527B-818A-8D4C-0A33-0811EEC7D96E}"/>
              </a:ext>
            </a:extLst>
          </p:cNvPr>
          <p:cNvSpPr/>
          <p:nvPr/>
        </p:nvSpPr>
        <p:spPr>
          <a:xfrm>
            <a:off x="4795831" y="3591030"/>
            <a:ext cx="1767072" cy="643094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Health Protection, Health Intelligence &amp; Healthcare </a:t>
            </a:r>
          </a:p>
          <a:p>
            <a:pPr algn="ctr"/>
            <a:r>
              <a:rPr lang="en-GB" sz="900" err="1">
                <a:latin typeface="Helvetica Neue Medium"/>
              </a:rPr>
              <a:t>Wikum</a:t>
            </a:r>
            <a:r>
              <a:rPr lang="en-GB" sz="900">
                <a:latin typeface="Helvetica Neue Medium"/>
              </a:rPr>
              <a:t> </a:t>
            </a:r>
            <a:r>
              <a:rPr lang="en-GB" sz="900" err="1">
                <a:latin typeface="Helvetica Neue Medium"/>
              </a:rPr>
              <a:t>Jayatunga</a:t>
            </a:r>
            <a:endParaRPr sz="900">
              <a:latin typeface="Helvetica Neue Medium"/>
            </a:endParaRPr>
          </a:p>
        </p:txBody>
      </p:sp>
      <p:sp>
        <p:nvSpPr>
          <p:cNvPr id="71" name="object 66">
            <a:extLst>
              <a:ext uri="{FF2B5EF4-FFF2-40B4-BE49-F238E27FC236}">
                <a16:creationId xmlns:a16="http://schemas.microsoft.com/office/drawing/2014/main" id="{8A03EEF4-1B12-77FC-2E9D-88CE7078449A}"/>
              </a:ext>
            </a:extLst>
          </p:cNvPr>
          <p:cNvSpPr/>
          <p:nvPr/>
        </p:nvSpPr>
        <p:spPr>
          <a:xfrm>
            <a:off x="4808334" y="4331197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Child Public Health</a:t>
            </a:r>
          </a:p>
          <a:p>
            <a:pPr algn="ctr"/>
            <a:r>
              <a:rPr lang="en-GB" sz="900">
                <a:latin typeface="Helvetica Neue Medium"/>
              </a:rPr>
              <a:t>Manuj Sharma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72" name="object 66">
            <a:extLst>
              <a:ext uri="{FF2B5EF4-FFF2-40B4-BE49-F238E27FC236}">
                <a16:creationId xmlns:a16="http://schemas.microsoft.com/office/drawing/2014/main" id="{D85E4A40-3D5D-2DE8-4214-ABA1E73607F9}"/>
              </a:ext>
            </a:extLst>
          </p:cNvPr>
          <p:cNvSpPr/>
          <p:nvPr/>
        </p:nvSpPr>
        <p:spPr>
          <a:xfrm>
            <a:off x="4817859" y="4975713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Integrated Children’s Commissioning</a:t>
            </a:r>
          </a:p>
          <a:p>
            <a:pPr algn="ctr"/>
            <a:r>
              <a:rPr lang="en-GB" sz="900">
                <a:latin typeface="Helvetica Neue Medium"/>
              </a:rPr>
              <a:t>Julia Mills/Dionne Usherwood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73" name="object 66">
            <a:extLst>
              <a:ext uri="{FF2B5EF4-FFF2-40B4-BE49-F238E27FC236}">
                <a16:creationId xmlns:a16="http://schemas.microsoft.com/office/drawing/2014/main" id="{BA62C26B-96F5-CBB9-4B28-BEC96E92FAC7}"/>
              </a:ext>
            </a:extLst>
          </p:cNvPr>
          <p:cNvSpPr/>
          <p:nvPr/>
        </p:nvSpPr>
        <p:spPr>
          <a:xfrm>
            <a:off x="4808334" y="5594094"/>
            <a:ext cx="1767072" cy="55904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Integrated Strategy &amp; Assurance</a:t>
            </a:r>
          </a:p>
          <a:p>
            <a:pPr algn="ctr"/>
            <a:r>
              <a:rPr lang="en-GB" sz="900">
                <a:latin typeface="Helvetica Neue Medium"/>
              </a:rPr>
              <a:t>Johanna Tuomi-Sharrock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75" name="object 34">
            <a:extLst>
              <a:ext uri="{FF2B5EF4-FFF2-40B4-BE49-F238E27FC236}">
                <a16:creationId xmlns:a16="http://schemas.microsoft.com/office/drawing/2014/main" id="{83F68736-6CBC-2EDB-3FAF-A261FFA659E5}"/>
              </a:ext>
            </a:extLst>
          </p:cNvPr>
          <p:cNvSpPr/>
          <p:nvPr/>
        </p:nvSpPr>
        <p:spPr>
          <a:xfrm>
            <a:off x="2482493" y="3883748"/>
            <a:ext cx="1818933" cy="667374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900" b="1">
                <a:latin typeface="Helvetica Neue Medium"/>
              </a:rPr>
              <a:t>Head of Provider Services </a:t>
            </a:r>
          </a:p>
          <a:p>
            <a:pPr algn="ctr"/>
            <a:r>
              <a:rPr lang="en-GB" sz="900">
                <a:latin typeface="Helvetica Neue Medium"/>
              </a:rPr>
              <a:t>Laurie Armantrading </a:t>
            </a:r>
          </a:p>
        </p:txBody>
      </p:sp>
      <p:sp>
        <p:nvSpPr>
          <p:cNvPr id="78" name="object 8">
            <a:extLst>
              <a:ext uri="{FF2B5EF4-FFF2-40B4-BE49-F238E27FC236}">
                <a16:creationId xmlns:a16="http://schemas.microsoft.com/office/drawing/2014/main" id="{A2882140-EF95-1B36-F908-D70819CBF94B}"/>
              </a:ext>
            </a:extLst>
          </p:cNvPr>
          <p:cNvSpPr/>
          <p:nvPr/>
        </p:nvSpPr>
        <p:spPr>
          <a:xfrm>
            <a:off x="2326040" y="878987"/>
            <a:ext cx="2131841" cy="792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12700" marR="5080" algn="ctr">
              <a:lnSpc>
                <a:spcPts val="1100"/>
              </a:lnSpc>
            </a:pPr>
            <a:r>
              <a:rPr lang="en-GB" sz="1000" b="1">
                <a:ea typeface="+mn-lt"/>
                <a:cs typeface="+mn-lt"/>
              </a:rPr>
              <a:t>Director of ASC Strategy and Commissioning and Deputy DASS</a:t>
            </a:r>
            <a:endParaRPr lang="en-US" b="1">
              <a:ea typeface="Calibri"/>
              <a:cs typeface="Calibri"/>
            </a:endParaRPr>
          </a:p>
          <a:p>
            <a:pPr marL="12700" marR="5080" algn="ctr">
              <a:lnSpc>
                <a:spcPts val="1100"/>
              </a:lnSpc>
            </a:pPr>
            <a:r>
              <a:rPr lang="en-GB" sz="1000">
                <a:latin typeface="Helvetica Neue Medium"/>
                <a:cs typeface="Helvetica Neue Medium"/>
              </a:rPr>
              <a:t>Chris Lehmann </a:t>
            </a:r>
          </a:p>
        </p:txBody>
      </p:sp>
      <p:sp>
        <p:nvSpPr>
          <p:cNvPr id="80" name="object 8">
            <a:extLst>
              <a:ext uri="{FF2B5EF4-FFF2-40B4-BE49-F238E27FC236}">
                <a16:creationId xmlns:a16="http://schemas.microsoft.com/office/drawing/2014/main" id="{E12AA1BF-80C4-AF88-43E6-F3038071BC24}"/>
              </a:ext>
            </a:extLst>
          </p:cNvPr>
          <p:cNvSpPr/>
          <p:nvPr/>
        </p:nvSpPr>
        <p:spPr>
          <a:xfrm>
            <a:off x="4634150" y="888102"/>
            <a:ext cx="2131840" cy="7879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12700" marR="5080" algn="ctr">
              <a:lnSpc>
                <a:spcPts val="1100"/>
              </a:lnSpc>
            </a:pPr>
            <a:r>
              <a:rPr lang="en-GB" sz="1000" b="1" spc="-5">
                <a:latin typeface="Helvetica Neue Medium"/>
                <a:cs typeface="Helvetica Neue Medium"/>
              </a:rPr>
              <a:t>Director </a:t>
            </a:r>
            <a:r>
              <a:rPr lang="en-GB" sz="1000" b="1">
                <a:latin typeface="Helvetica Neue Medium"/>
                <a:cs typeface="Helvetica Neue Medium"/>
              </a:rPr>
              <a:t>of Health &amp; Wellbeing</a:t>
            </a:r>
            <a:endParaRPr lang="en-GB" sz="1000" b="1" spc="-70">
              <a:latin typeface="Helvetica Neue Medium"/>
              <a:cs typeface="Helvetica Neue Medium"/>
            </a:endParaRPr>
          </a:p>
          <a:p>
            <a:pPr marL="12700" marR="5080" algn="ctr">
              <a:lnSpc>
                <a:spcPts val="1100"/>
              </a:lnSpc>
            </a:pPr>
            <a:r>
              <a:rPr lang="en-GB" sz="1000">
                <a:latin typeface="Helvetica Neue Medium"/>
                <a:cs typeface="Helvetica Neue Medium"/>
              </a:rPr>
              <a:t>Kirsten Watters </a:t>
            </a:r>
          </a:p>
        </p:txBody>
      </p:sp>
      <p:sp>
        <p:nvSpPr>
          <p:cNvPr id="83" name="object 54">
            <a:extLst>
              <a:ext uri="{FF2B5EF4-FFF2-40B4-BE49-F238E27FC236}">
                <a16:creationId xmlns:a16="http://schemas.microsoft.com/office/drawing/2014/main" id="{31B4D258-C7C5-8B7B-9063-1A6222E4CD5A}"/>
              </a:ext>
            </a:extLst>
          </p:cNvPr>
          <p:cNvSpPr/>
          <p:nvPr/>
        </p:nvSpPr>
        <p:spPr>
          <a:xfrm>
            <a:off x="297951" y="1738914"/>
            <a:ext cx="1820107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Head of Integrated Learning Disability Service</a:t>
            </a:r>
          </a:p>
          <a:p>
            <a:pPr algn="ctr"/>
            <a:r>
              <a:rPr lang="en-GB" sz="900">
                <a:latin typeface="Helvetica Neue Medium"/>
              </a:rPr>
              <a:t>Andrew Reece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84" name="object 54">
            <a:extLst>
              <a:ext uri="{FF2B5EF4-FFF2-40B4-BE49-F238E27FC236}">
                <a16:creationId xmlns:a16="http://schemas.microsoft.com/office/drawing/2014/main" id="{03506AF4-65B6-01AF-7A7D-9B6F18512D32}"/>
              </a:ext>
            </a:extLst>
          </p:cNvPr>
          <p:cNvSpPr/>
          <p:nvPr/>
        </p:nvSpPr>
        <p:spPr>
          <a:xfrm>
            <a:off x="297951" y="2431064"/>
            <a:ext cx="1820107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Head of ASC Neighbourhoods</a:t>
            </a:r>
          </a:p>
          <a:p>
            <a:pPr algn="ctr"/>
            <a:r>
              <a:rPr lang="en-GB" sz="900">
                <a:latin typeface="Helvetica Neue Medium"/>
              </a:rPr>
              <a:t>Bernice Solvey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85" name="object 54">
            <a:extLst>
              <a:ext uri="{FF2B5EF4-FFF2-40B4-BE49-F238E27FC236}">
                <a16:creationId xmlns:a16="http://schemas.microsoft.com/office/drawing/2014/main" id="{E4DA0B38-9570-C8FF-1CF1-39751E06E95D}"/>
              </a:ext>
            </a:extLst>
          </p:cNvPr>
          <p:cNvSpPr/>
          <p:nvPr/>
        </p:nvSpPr>
        <p:spPr>
          <a:xfrm>
            <a:off x="291601" y="3116864"/>
            <a:ext cx="1820107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Principal Social Worker </a:t>
            </a:r>
          </a:p>
          <a:p>
            <a:pPr algn="ctr"/>
            <a:r>
              <a:rPr lang="en-GB" sz="900">
                <a:latin typeface="Helvetica Neue Medium"/>
              </a:rPr>
              <a:t>Vacant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86" name="object 54">
            <a:extLst>
              <a:ext uri="{FF2B5EF4-FFF2-40B4-BE49-F238E27FC236}">
                <a16:creationId xmlns:a16="http://schemas.microsoft.com/office/drawing/2014/main" id="{556BEAEC-6BD5-56C4-2DC1-7D6BD915FBDB}"/>
              </a:ext>
            </a:extLst>
          </p:cNvPr>
          <p:cNvSpPr/>
          <p:nvPr/>
        </p:nvSpPr>
        <p:spPr>
          <a:xfrm>
            <a:off x="2482656" y="2464318"/>
            <a:ext cx="1818769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AD Integrated Commissioning</a:t>
            </a:r>
          </a:p>
          <a:p>
            <a:pPr algn="ctr"/>
            <a:r>
              <a:rPr lang="en-GB" sz="900">
                <a:latin typeface="Helvetica Neue Medium"/>
              </a:rPr>
              <a:t>Debra Holt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87" name="object 54">
            <a:extLst>
              <a:ext uri="{FF2B5EF4-FFF2-40B4-BE49-F238E27FC236}">
                <a16:creationId xmlns:a16="http://schemas.microsoft.com/office/drawing/2014/main" id="{46C89B0D-2DE9-8B05-4E58-C08897B11353}"/>
              </a:ext>
            </a:extLst>
          </p:cNvPr>
          <p:cNvSpPr/>
          <p:nvPr/>
        </p:nvSpPr>
        <p:spPr>
          <a:xfrm>
            <a:off x="2482657" y="3149750"/>
            <a:ext cx="1818768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Head of Adult Social Care Innovation</a:t>
            </a:r>
          </a:p>
          <a:p>
            <a:pPr algn="ctr"/>
            <a:r>
              <a:rPr lang="en-GB" sz="900">
                <a:latin typeface="Helvetica Neue Medium"/>
              </a:rPr>
              <a:t>Cynthia Davis 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EB6232A-A1DF-BBD0-4922-DDC1EB57FF9F}"/>
              </a:ext>
            </a:extLst>
          </p:cNvPr>
          <p:cNvCxnSpPr>
            <a:cxnSpLocks/>
          </p:cNvCxnSpPr>
          <p:nvPr/>
        </p:nvCxnSpPr>
        <p:spPr>
          <a:xfrm>
            <a:off x="7810623" y="877238"/>
            <a:ext cx="0" cy="81457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ject 24">
            <a:extLst>
              <a:ext uri="{FF2B5EF4-FFF2-40B4-BE49-F238E27FC236}">
                <a16:creationId xmlns:a16="http://schemas.microsoft.com/office/drawing/2014/main" id="{23CAA68E-8115-FE86-79F6-AF78897032F0}"/>
              </a:ext>
            </a:extLst>
          </p:cNvPr>
          <p:cNvSpPr/>
          <p:nvPr/>
        </p:nvSpPr>
        <p:spPr>
          <a:xfrm>
            <a:off x="6975404" y="1745676"/>
            <a:ext cx="1622403" cy="559047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900" b="1">
                <a:latin typeface="Helvetica Neue Medium"/>
              </a:rPr>
              <a:t>NCL ASC Programme Lead</a:t>
            </a:r>
          </a:p>
          <a:p>
            <a:pPr algn="ctr"/>
            <a:r>
              <a:rPr lang="en-GB" sz="900">
                <a:latin typeface="Helvetica Neue Medium"/>
              </a:rPr>
              <a:t>Richard Elphick 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90" name="object 54">
            <a:extLst>
              <a:ext uri="{FF2B5EF4-FFF2-40B4-BE49-F238E27FC236}">
                <a16:creationId xmlns:a16="http://schemas.microsoft.com/office/drawing/2014/main" id="{CEA4E070-94BC-1ACB-08FA-F6D87EA42DEC}"/>
              </a:ext>
            </a:extLst>
          </p:cNvPr>
          <p:cNvSpPr/>
          <p:nvPr/>
        </p:nvSpPr>
        <p:spPr>
          <a:xfrm>
            <a:off x="291601" y="3783614"/>
            <a:ext cx="1820107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Head of ASC Insight, Quality and Financial Services </a:t>
            </a:r>
          </a:p>
          <a:p>
            <a:pPr algn="ctr"/>
            <a:r>
              <a:rPr lang="en-GB" sz="900">
                <a:latin typeface="Helvetica Neue Medium"/>
              </a:rPr>
              <a:t>Jamie Spencer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92" name="object 54">
            <a:extLst>
              <a:ext uri="{FF2B5EF4-FFF2-40B4-BE49-F238E27FC236}">
                <a16:creationId xmlns:a16="http://schemas.microsoft.com/office/drawing/2014/main" id="{CD0AF720-04FB-4C40-E7F2-2F11C45D6C33}"/>
              </a:ext>
            </a:extLst>
          </p:cNvPr>
          <p:cNvSpPr/>
          <p:nvPr/>
        </p:nvSpPr>
        <p:spPr>
          <a:xfrm>
            <a:off x="291601" y="4503217"/>
            <a:ext cx="1820107" cy="725087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900" b="1">
                <a:latin typeface="Helvetica Neue Medium"/>
              </a:rPr>
              <a:t>Head of Support and Safeguarding Transformation</a:t>
            </a:r>
          </a:p>
          <a:p>
            <a:pPr algn="ctr"/>
            <a:r>
              <a:rPr lang="en-GB" sz="900">
                <a:latin typeface="Helvetica Neue Medium"/>
              </a:rPr>
              <a:t>Kim </a:t>
            </a:r>
            <a:r>
              <a:rPr lang="en-GB" sz="900" err="1">
                <a:latin typeface="Helvetica Neue Medium"/>
              </a:rPr>
              <a:t>Christadoulou</a:t>
            </a:r>
            <a:r>
              <a:rPr lang="en-GB" sz="900">
                <a:latin typeface="Helvetica Neue Medium"/>
              </a:rPr>
              <a:t> (Interim)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7C1CCE34-7F15-561D-0E38-61D3993556BD}"/>
              </a:ext>
            </a:extLst>
          </p:cNvPr>
          <p:cNvSpPr/>
          <p:nvPr/>
        </p:nvSpPr>
        <p:spPr>
          <a:xfrm>
            <a:off x="297951" y="5338645"/>
            <a:ext cx="1820107" cy="6160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900" b="1">
              <a:latin typeface="Helvetica Neue Medium"/>
            </a:endParaRPr>
          </a:p>
          <a:p>
            <a:pPr algn="ctr"/>
            <a:r>
              <a:rPr lang="en-GB" sz="900" b="1">
                <a:latin typeface="Helvetica Neue Medium"/>
              </a:rPr>
              <a:t>Service Manager, Approved Mental Health Service</a:t>
            </a:r>
          </a:p>
          <a:p>
            <a:pPr algn="ctr"/>
            <a:r>
              <a:rPr lang="en-GB" sz="900">
                <a:latin typeface="Helvetica Neue Medium"/>
              </a:rPr>
              <a:t>David Hamilton</a:t>
            </a:r>
          </a:p>
          <a:p>
            <a:pPr algn="ctr"/>
            <a:endParaRPr lang="en-GB" sz="900" b="1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756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7005AD-C35A-869A-9BC9-FFDFAE651A4B}"/>
              </a:ext>
            </a:extLst>
          </p:cNvPr>
          <p:cNvCxnSpPr>
            <a:cxnSpLocks/>
          </p:cNvCxnSpPr>
          <p:nvPr/>
        </p:nvCxnSpPr>
        <p:spPr>
          <a:xfrm flipH="1">
            <a:off x="8758772" y="787622"/>
            <a:ext cx="16775" cy="140198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6">
            <a:extLst>
              <a:ext uri="{FF2B5EF4-FFF2-40B4-BE49-F238E27FC236}">
                <a16:creationId xmlns:a16="http://schemas.microsoft.com/office/drawing/2014/main" id="{A44E2602-A66B-4F77-927A-C11F8585CB26}"/>
              </a:ext>
            </a:extLst>
          </p:cNvPr>
          <p:cNvSpPr/>
          <p:nvPr/>
        </p:nvSpPr>
        <p:spPr>
          <a:xfrm>
            <a:off x="704651" y="1092962"/>
            <a:ext cx="2069834" cy="7030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46"/>
              </a:lnSpc>
            </a:pPr>
            <a:r>
              <a:rPr lang="en-GB" sz="1000" b="1" spc="-4">
                <a:latin typeface="Helvetica Neue Medium"/>
                <a:cs typeface="Helvetica Neue Medium"/>
              </a:rPr>
              <a:t>Director of Children’s Prevention, Safeguarding and Family Help</a:t>
            </a:r>
            <a:endParaRPr lang="en-GB" sz="1000" b="1" spc="-4">
              <a:latin typeface="Helvetica Neue Medium"/>
            </a:endParaRPr>
          </a:p>
          <a:p>
            <a:pPr marL="9525" marR="3810" algn="ctr">
              <a:lnSpc>
                <a:spcPts val="846"/>
              </a:lnSpc>
            </a:pPr>
            <a:endParaRPr lang="en-GB" sz="1000" b="1" spc="-4">
              <a:latin typeface="Helvetica Neue Medium"/>
              <a:cs typeface="Helvetica Neue Medium"/>
            </a:endParaRPr>
          </a:p>
          <a:p>
            <a:pPr marL="10160" marR="4445" algn="ctr">
              <a:lnSpc>
                <a:spcPts val="965"/>
              </a:lnSpc>
            </a:pPr>
            <a:r>
              <a:rPr lang="en-GB" sz="1000">
                <a:latin typeface="Helvetica Neue Medium"/>
                <a:cs typeface="Helvetica Neue Medium"/>
              </a:rPr>
              <a:t>Rashida Baig</a:t>
            </a:r>
          </a:p>
        </p:txBody>
      </p:sp>
      <p:sp>
        <p:nvSpPr>
          <p:cNvPr id="12" name="object 46">
            <a:extLst>
              <a:ext uri="{FF2B5EF4-FFF2-40B4-BE49-F238E27FC236}">
                <a16:creationId xmlns:a16="http://schemas.microsoft.com/office/drawing/2014/main" id="{702F066F-632C-4509-9ED6-93D56E12F403}"/>
              </a:ext>
            </a:extLst>
          </p:cNvPr>
          <p:cNvSpPr/>
          <p:nvPr/>
        </p:nvSpPr>
        <p:spPr>
          <a:xfrm>
            <a:off x="971920" y="3284557"/>
            <a:ext cx="1369968" cy="55760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Family Support &amp; Complex Families (interim)</a:t>
            </a:r>
          </a:p>
          <a:p>
            <a:pPr algn="ctr"/>
            <a:r>
              <a:rPr lang="en-GB" sz="789">
                <a:latin typeface="Helvetica Neue Medium"/>
              </a:rPr>
              <a:t>Jessica Eneberi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14" name="object 72">
            <a:extLst>
              <a:ext uri="{FF2B5EF4-FFF2-40B4-BE49-F238E27FC236}">
                <a16:creationId xmlns:a16="http://schemas.microsoft.com/office/drawing/2014/main" id="{93DC5739-41FD-485B-8FE1-6279BA98173D}"/>
              </a:ext>
            </a:extLst>
          </p:cNvPr>
          <p:cNvSpPr/>
          <p:nvPr/>
        </p:nvSpPr>
        <p:spPr>
          <a:xfrm>
            <a:off x="2131335" y="5745066"/>
            <a:ext cx="1367198" cy="536775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789">
              <a:latin typeface="Helvetica Neue Medium"/>
            </a:endParaRPr>
          </a:p>
        </p:txBody>
      </p:sp>
      <p:sp>
        <p:nvSpPr>
          <p:cNvPr id="15" name="object 73">
            <a:extLst>
              <a:ext uri="{FF2B5EF4-FFF2-40B4-BE49-F238E27FC236}">
                <a16:creationId xmlns:a16="http://schemas.microsoft.com/office/drawing/2014/main" id="{37683193-5BB6-4929-AE86-C2F426235BE5}"/>
              </a:ext>
            </a:extLst>
          </p:cNvPr>
          <p:cNvSpPr/>
          <p:nvPr/>
        </p:nvSpPr>
        <p:spPr>
          <a:xfrm>
            <a:off x="2131335" y="4828323"/>
            <a:ext cx="1357725" cy="536775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789">
              <a:latin typeface="Helvetica Neue Medium"/>
            </a:endParaRPr>
          </a:p>
        </p:txBody>
      </p:sp>
      <p:sp>
        <p:nvSpPr>
          <p:cNvPr id="16" name="object 75">
            <a:extLst>
              <a:ext uri="{FF2B5EF4-FFF2-40B4-BE49-F238E27FC236}">
                <a16:creationId xmlns:a16="http://schemas.microsoft.com/office/drawing/2014/main" id="{AFE09714-BF6B-43A2-9BA3-912E864A8297}"/>
              </a:ext>
            </a:extLst>
          </p:cNvPr>
          <p:cNvSpPr/>
          <p:nvPr/>
        </p:nvSpPr>
        <p:spPr>
          <a:xfrm>
            <a:off x="6695478" y="962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/>
          <a:lstStyle/>
          <a:p>
            <a:endParaRPr sz="789">
              <a:latin typeface="Helvetica Neue Medium"/>
            </a:endParaRPr>
          </a:p>
        </p:txBody>
      </p:sp>
      <p:sp>
        <p:nvSpPr>
          <p:cNvPr id="17" name="object 76">
            <a:extLst>
              <a:ext uri="{FF2B5EF4-FFF2-40B4-BE49-F238E27FC236}">
                <a16:creationId xmlns:a16="http://schemas.microsoft.com/office/drawing/2014/main" id="{718B83B3-0063-4CA9-AABF-308F95BC7A93}"/>
              </a:ext>
            </a:extLst>
          </p:cNvPr>
          <p:cNvSpPr/>
          <p:nvPr/>
        </p:nvSpPr>
        <p:spPr>
          <a:xfrm>
            <a:off x="5317381" y="1642729"/>
            <a:ext cx="1298896" cy="5885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t"/>
          <a:lstStyle/>
          <a:p>
            <a:pPr algn="ctr"/>
            <a:endParaRPr lang="en-US" sz="789">
              <a:latin typeface="Helvetica Neue Medium"/>
            </a:endParaRPr>
          </a:p>
        </p:txBody>
      </p:sp>
      <p:sp>
        <p:nvSpPr>
          <p:cNvPr id="18" name="object 79">
            <a:extLst>
              <a:ext uri="{FF2B5EF4-FFF2-40B4-BE49-F238E27FC236}">
                <a16:creationId xmlns:a16="http://schemas.microsoft.com/office/drawing/2014/main" id="{73F77C92-C927-45E2-91F5-99E83FF25633}"/>
              </a:ext>
            </a:extLst>
          </p:cNvPr>
          <p:cNvSpPr/>
          <p:nvPr/>
        </p:nvSpPr>
        <p:spPr>
          <a:xfrm>
            <a:off x="5571569" y="2531745"/>
            <a:ext cx="1357725" cy="536775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28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sz="789">
              <a:latin typeface="Helvetica Neue Medium"/>
            </a:endParaRP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9E7C281D-2AEB-450F-8DBD-5B8D1CA54822}"/>
              </a:ext>
            </a:extLst>
          </p:cNvPr>
          <p:cNvSpPr/>
          <p:nvPr/>
        </p:nvSpPr>
        <p:spPr>
          <a:xfrm>
            <a:off x="696417" y="214925"/>
            <a:ext cx="8569548" cy="7361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10795" algn="ctr">
              <a:lnSpc>
                <a:spcPct val="100000"/>
              </a:lnSpc>
            </a:pPr>
            <a:r>
              <a:rPr lang="en-GB" sz="1100" b="1">
                <a:latin typeface="Helvetica Neue Medium"/>
                <a:cs typeface="Helvetica Neue Medium"/>
              </a:rPr>
              <a:t>Executive D</a:t>
            </a:r>
            <a:r>
              <a:rPr lang="en-GB" sz="1100" b="1" spc="-4">
                <a:latin typeface="Helvetica Neue Medium"/>
                <a:cs typeface="Helvetica Neue Medium"/>
              </a:rPr>
              <a:t>irector, Children and Learning</a:t>
            </a:r>
            <a:r>
              <a:rPr lang="en-GB" sz="1100" b="1">
                <a:latin typeface="Helvetica Neue Medium"/>
                <a:cs typeface="Helvetica Neue Medium"/>
              </a:rPr>
              <a:t> [statutory</a:t>
            </a:r>
            <a:r>
              <a:rPr lang="en-GB" sz="1100" b="1" spc="-70">
                <a:latin typeface="Helvetica Neue Medium"/>
                <a:cs typeface="Helvetica Neue Medium"/>
              </a:rPr>
              <a:t> </a:t>
            </a:r>
            <a:r>
              <a:rPr lang="en-GB" sz="1100" b="1">
                <a:latin typeface="Helvetica Neue Medium"/>
                <a:cs typeface="Helvetica Neue Medium"/>
              </a:rPr>
              <a:t>DCS]</a:t>
            </a:r>
            <a:endParaRPr lang="en-US" sz="1100">
              <a:ea typeface="Calibri"/>
              <a:cs typeface="Calibri"/>
            </a:endParaRPr>
          </a:p>
          <a:p>
            <a:pPr marL="10795" algn="ctr"/>
            <a:r>
              <a:rPr lang="en-GB" sz="1100">
                <a:latin typeface="Helvetica Neue Medium"/>
              </a:rPr>
              <a:t>Tim Aldridge</a:t>
            </a:r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D5BFD735-B9DF-48EF-A06F-3BC9A461CE50}"/>
              </a:ext>
            </a:extLst>
          </p:cNvPr>
          <p:cNvSpPr/>
          <p:nvPr/>
        </p:nvSpPr>
        <p:spPr>
          <a:xfrm>
            <a:off x="971920" y="2278162"/>
            <a:ext cx="1357725" cy="458106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Integrated </a:t>
            </a:r>
          </a:p>
          <a:p>
            <a:pPr algn="ctr"/>
            <a:r>
              <a:rPr lang="en-GB" sz="789" b="1">
                <a:latin typeface="Helvetica Neue Medium"/>
              </a:rPr>
              <a:t>Youth Service</a:t>
            </a:r>
          </a:p>
          <a:p>
            <a:pPr algn="ctr"/>
            <a:r>
              <a:rPr lang="en-GB" sz="789">
                <a:latin typeface="Helvetica Neue Medium"/>
              </a:rPr>
              <a:t>Tim Cosh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23" name="object 46">
            <a:extLst>
              <a:ext uri="{FF2B5EF4-FFF2-40B4-BE49-F238E27FC236}">
                <a16:creationId xmlns:a16="http://schemas.microsoft.com/office/drawing/2014/main" id="{47893CD9-28C1-4AB2-9396-542B0DA5BFAF}"/>
              </a:ext>
            </a:extLst>
          </p:cNvPr>
          <p:cNvSpPr/>
          <p:nvPr/>
        </p:nvSpPr>
        <p:spPr>
          <a:xfrm>
            <a:off x="959676" y="2799496"/>
            <a:ext cx="1369968" cy="458106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Early Years</a:t>
            </a:r>
          </a:p>
          <a:p>
            <a:pPr algn="ctr"/>
            <a:r>
              <a:rPr lang="en-GB" sz="789">
                <a:latin typeface="Helvetica Neue Medium"/>
              </a:rPr>
              <a:t>Debbie Adams 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24" name="object 66">
            <a:extLst>
              <a:ext uri="{FF2B5EF4-FFF2-40B4-BE49-F238E27FC236}">
                <a16:creationId xmlns:a16="http://schemas.microsoft.com/office/drawing/2014/main" id="{4F80E766-0FDA-4C12-BC74-B71EC66BEEC4}"/>
              </a:ext>
            </a:extLst>
          </p:cNvPr>
          <p:cNvSpPr/>
          <p:nvPr/>
        </p:nvSpPr>
        <p:spPr>
          <a:xfrm>
            <a:off x="3121928" y="2269156"/>
            <a:ext cx="1369968" cy="71272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Special Educational </a:t>
            </a:r>
          </a:p>
          <a:p>
            <a:pPr algn="ctr"/>
            <a:r>
              <a:rPr lang="en-GB" sz="789" b="1">
                <a:latin typeface="Helvetica Neue Medium"/>
              </a:rPr>
              <a:t>and Inclusion </a:t>
            </a:r>
          </a:p>
          <a:p>
            <a:pPr algn="ctr"/>
            <a:r>
              <a:rPr lang="en-GB" sz="789" b="1">
                <a:latin typeface="Helvetica Neue Medium"/>
              </a:rPr>
              <a:t>Intervention Service </a:t>
            </a:r>
          </a:p>
          <a:p>
            <a:pPr algn="ctr"/>
            <a:r>
              <a:rPr lang="en-GB" sz="789">
                <a:latin typeface="Helvetica Neue Medium"/>
              </a:rPr>
              <a:t>Di Osbourne</a:t>
            </a:r>
          </a:p>
          <a:p>
            <a:pPr algn="ctr"/>
            <a:endParaRPr sz="789">
              <a:latin typeface="Helvetica Neue Medium"/>
            </a:endParaRPr>
          </a:p>
        </p:txBody>
      </p:sp>
      <p:sp>
        <p:nvSpPr>
          <p:cNvPr id="26" name="object 70">
            <a:extLst>
              <a:ext uri="{FF2B5EF4-FFF2-40B4-BE49-F238E27FC236}">
                <a16:creationId xmlns:a16="http://schemas.microsoft.com/office/drawing/2014/main" id="{03266EC5-8E30-4FE9-9C92-569A4B2FED0F}"/>
              </a:ext>
            </a:extLst>
          </p:cNvPr>
          <p:cNvSpPr/>
          <p:nvPr/>
        </p:nvSpPr>
        <p:spPr>
          <a:xfrm>
            <a:off x="971920" y="1841526"/>
            <a:ext cx="1357725" cy="373409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Children in Need</a:t>
            </a:r>
          </a:p>
          <a:p>
            <a:pPr algn="ctr"/>
            <a:r>
              <a:rPr lang="en-GB" sz="789">
                <a:latin typeface="Helvetica Neue Medium"/>
              </a:rPr>
              <a:t>Michelle O’Regan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27" name="object 70">
            <a:extLst>
              <a:ext uri="{FF2B5EF4-FFF2-40B4-BE49-F238E27FC236}">
                <a16:creationId xmlns:a16="http://schemas.microsoft.com/office/drawing/2014/main" id="{A33DDE73-4257-4B21-9CA9-21DC111D2361}"/>
              </a:ext>
            </a:extLst>
          </p:cNvPr>
          <p:cNvSpPr/>
          <p:nvPr/>
        </p:nvSpPr>
        <p:spPr>
          <a:xfrm>
            <a:off x="5188666" y="1865002"/>
            <a:ext cx="1369968" cy="479279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Practice and Learning</a:t>
            </a:r>
          </a:p>
          <a:p>
            <a:pPr algn="ctr"/>
            <a:r>
              <a:rPr lang="en-GB" sz="789" dirty="0">
                <a:latin typeface="Helvetica Neue Medium"/>
              </a:rPr>
              <a:t>Sophie Kershaw</a:t>
            </a:r>
            <a:r>
              <a:rPr lang="en-GB" sz="789" b="1" dirty="0">
                <a:latin typeface="Helvetica Neue Medium"/>
              </a:rPr>
              <a:t> </a:t>
            </a:r>
          </a:p>
          <a:p>
            <a:pPr algn="ctr"/>
            <a:endParaRPr lang="en-GB" sz="789" b="1" dirty="0">
              <a:latin typeface="Helvetica Neue Medium"/>
            </a:endParaRPr>
          </a:p>
        </p:txBody>
      </p:sp>
      <p:sp>
        <p:nvSpPr>
          <p:cNvPr id="31" name="object 66">
            <a:extLst>
              <a:ext uri="{FF2B5EF4-FFF2-40B4-BE49-F238E27FC236}">
                <a16:creationId xmlns:a16="http://schemas.microsoft.com/office/drawing/2014/main" id="{15158211-062B-4C8D-A9D0-52ABFD1B3B9C}"/>
              </a:ext>
            </a:extLst>
          </p:cNvPr>
          <p:cNvSpPr/>
          <p:nvPr/>
        </p:nvSpPr>
        <p:spPr>
          <a:xfrm>
            <a:off x="3121928" y="3735684"/>
            <a:ext cx="1367198" cy="71272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Adult </a:t>
            </a:r>
          </a:p>
          <a:p>
            <a:pPr algn="ctr"/>
            <a:r>
              <a:rPr lang="en-GB" sz="789" b="1">
                <a:latin typeface="Helvetica Neue Medium"/>
              </a:rPr>
              <a:t>Community Learning</a:t>
            </a:r>
          </a:p>
          <a:p>
            <a:pPr algn="ctr"/>
            <a:r>
              <a:rPr lang="en-GB" sz="789">
                <a:latin typeface="Helvetica Neue Medium"/>
              </a:rPr>
              <a:t>Mark Isherwood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32" name="object 46">
            <a:extLst>
              <a:ext uri="{FF2B5EF4-FFF2-40B4-BE49-F238E27FC236}">
                <a16:creationId xmlns:a16="http://schemas.microsoft.com/office/drawing/2014/main" id="{0EE36A8B-2075-43C8-910C-FFC1D2EA7B5B}"/>
              </a:ext>
            </a:extLst>
          </p:cNvPr>
          <p:cNvSpPr/>
          <p:nvPr/>
        </p:nvSpPr>
        <p:spPr>
          <a:xfrm>
            <a:off x="971919" y="3869118"/>
            <a:ext cx="1357725" cy="600417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Looked After Children and Care Leavers </a:t>
            </a:r>
          </a:p>
          <a:p>
            <a:pPr algn="ctr"/>
            <a:r>
              <a:rPr lang="en-GB" sz="789">
                <a:latin typeface="Helvetica Neue Medium"/>
              </a:rPr>
              <a:t>Brenda Amisi-Hutchinson</a:t>
            </a: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083E1389-2611-4A40-93F4-899480B5E198}"/>
              </a:ext>
            </a:extLst>
          </p:cNvPr>
          <p:cNvSpPr/>
          <p:nvPr/>
        </p:nvSpPr>
        <p:spPr>
          <a:xfrm>
            <a:off x="3134170" y="3084891"/>
            <a:ext cx="1357725" cy="588951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Education, Commissioning &amp; </a:t>
            </a:r>
          </a:p>
          <a:p>
            <a:pPr algn="ctr"/>
            <a:r>
              <a:rPr lang="en-GB" sz="789" b="1">
                <a:latin typeface="Helvetica Neue Medium"/>
              </a:rPr>
              <a:t>School Organisation</a:t>
            </a:r>
          </a:p>
          <a:p>
            <a:pPr algn="ctr"/>
            <a:r>
              <a:rPr lang="en-GB" sz="789">
                <a:latin typeface="Helvetica Neue Medium"/>
              </a:rPr>
              <a:t>Nick Smith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34" name="object 56">
            <a:extLst>
              <a:ext uri="{FF2B5EF4-FFF2-40B4-BE49-F238E27FC236}">
                <a16:creationId xmlns:a16="http://schemas.microsoft.com/office/drawing/2014/main" id="{F84C53E6-69FC-40B3-8CE6-A474B696EEDB}"/>
              </a:ext>
            </a:extLst>
          </p:cNvPr>
          <p:cNvSpPr/>
          <p:nvPr/>
        </p:nvSpPr>
        <p:spPr>
          <a:xfrm>
            <a:off x="6831024" y="2249061"/>
            <a:ext cx="1288282" cy="56964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Chief Executive </a:t>
            </a:r>
          </a:p>
          <a:p>
            <a:pPr algn="ctr"/>
            <a:r>
              <a:rPr lang="en-GB" sz="789" b="1">
                <a:latin typeface="Helvetica Neue Medium"/>
              </a:rPr>
              <a:t>Camden Learning </a:t>
            </a:r>
          </a:p>
          <a:p>
            <a:pPr algn="ctr"/>
            <a:r>
              <a:rPr lang="en-GB" sz="789">
                <a:latin typeface="Helvetica Neue Medium"/>
              </a:rPr>
              <a:t>Stephen Hall</a:t>
            </a:r>
          </a:p>
        </p:txBody>
      </p:sp>
      <p:sp>
        <p:nvSpPr>
          <p:cNvPr id="36" name="object 56">
            <a:extLst>
              <a:ext uri="{FF2B5EF4-FFF2-40B4-BE49-F238E27FC236}">
                <a16:creationId xmlns:a16="http://schemas.microsoft.com/office/drawing/2014/main" id="{7B4B2F18-3AD5-4BF2-B051-02A0CEDBF4E9}"/>
              </a:ext>
            </a:extLst>
          </p:cNvPr>
          <p:cNvSpPr/>
          <p:nvPr/>
        </p:nvSpPr>
        <p:spPr>
          <a:xfrm>
            <a:off x="6846991" y="4792712"/>
            <a:ext cx="1288283" cy="59037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Director of Learning</a:t>
            </a:r>
          </a:p>
          <a:p>
            <a:pPr algn="ctr"/>
            <a:r>
              <a:rPr lang="en-GB" sz="789">
                <a:latin typeface="Helvetica Neue Medium"/>
              </a:rPr>
              <a:t>Andy George</a:t>
            </a:r>
          </a:p>
        </p:txBody>
      </p:sp>
      <p:sp>
        <p:nvSpPr>
          <p:cNvPr id="37" name="object 56">
            <a:extLst>
              <a:ext uri="{FF2B5EF4-FFF2-40B4-BE49-F238E27FC236}">
                <a16:creationId xmlns:a16="http://schemas.microsoft.com/office/drawing/2014/main" id="{6B0885A0-0158-48E2-8FAB-DA066377879F}"/>
              </a:ext>
            </a:extLst>
          </p:cNvPr>
          <p:cNvSpPr/>
          <p:nvPr/>
        </p:nvSpPr>
        <p:spPr>
          <a:xfrm>
            <a:off x="6869888" y="5454190"/>
            <a:ext cx="1288283" cy="585343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Head of Governor Services &amp; Company Secretary</a:t>
            </a:r>
          </a:p>
          <a:p>
            <a:pPr algn="ctr"/>
            <a:r>
              <a:rPr lang="en-GB" sz="789">
                <a:latin typeface="Helvetica Neue Medium"/>
              </a:rPr>
              <a:t>Owen Rees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A38229-7E44-4CE7-9B6B-F22CCE521304}"/>
              </a:ext>
            </a:extLst>
          </p:cNvPr>
          <p:cNvCxnSpPr>
            <a:cxnSpLocks/>
          </p:cNvCxnSpPr>
          <p:nvPr/>
        </p:nvCxnSpPr>
        <p:spPr>
          <a:xfrm flipH="1">
            <a:off x="7455449" y="955342"/>
            <a:ext cx="8386" cy="122590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56">
            <a:extLst>
              <a:ext uri="{FF2B5EF4-FFF2-40B4-BE49-F238E27FC236}">
                <a16:creationId xmlns:a16="http://schemas.microsoft.com/office/drawing/2014/main" id="{F33AE258-7251-4D24-8A0C-F8B956A4F8BE}"/>
              </a:ext>
            </a:extLst>
          </p:cNvPr>
          <p:cNvSpPr/>
          <p:nvPr/>
        </p:nvSpPr>
        <p:spPr>
          <a:xfrm>
            <a:off x="6846992" y="3519591"/>
            <a:ext cx="1299731" cy="57283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Director of STEAM &amp; Partnerships</a:t>
            </a:r>
          </a:p>
          <a:p>
            <a:pPr algn="ctr"/>
            <a:r>
              <a:rPr lang="en-GB" sz="789">
                <a:latin typeface="Helvetica Neue Medium"/>
              </a:rPr>
              <a:t>Danielle Tobin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077751CB-EC0B-4006-8BC7-E73057429BF2}"/>
              </a:ext>
            </a:extLst>
          </p:cNvPr>
          <p:cNvSpPr/>
          <p:nvPr/>
        </p:nvSpPr>
        <p:spPr>
          <a:xfrm>
            <a:off x="3134170" y="1837271"/>
            <a:ext cx="1357725" cy="377733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Virtual School</a:t>
            </a:r>
          </a:p>
          <a:p>
            <a:pPr algn="ctr"/>
            <a:r>
              <a:rPr lang="en-GB" sz="789" b="1" dirty="0">
                <a:latin typeface="Helvetica Neue Medium"/>
              </a:rPr>
              <a:t>Head (Interim)</a:t>
            </a:r>
          </a:p>
          <a:p>
            <a:pPr algn="ctr"/>
            <a:r>
              <a:rPr lang="en-GB" sz="789" dirty="0">
                <a:latin typeface="Helvetica Neue Medium"/>
              </a:rPr>
              <a:t>Sheila Durr</a:t>
            </a:r>
          </a:p>
          <a:p>
            <a:pPr algn="ctr"/>
            <a:endParaRPr lang="en-GB" sz="789" b="1" dirty="0">
              <a:latin typeface="Helvetica Neue Medium"/>
            </a:endParaRPr>
          </a:p>
        </p:txBody>
      </p:sp>
      <p:sp>
        <p:nvSpPr>
          <p:cNvPr id="35" name="object 56">
            <a:extLst>
              <a:ext uri="{FF2B5EF4-FFF2-40B4-BE49-F238E27FC236}">
                <a16:creationId xmlns:a16="http://schemas.microsoft.com/office/drawing/2014/main" id="{34AEC286-4B06-4FD8-BE46-108F842993C1}"/>
              </a:ext>
            </a:extLst>
          </p:cNvPr>
          <p:cNvSpPr/>
          <p:nvPr/>
        </p:nvSpPr>
        <p:spPr>
          <a:xfrm>
            <a:off x="6846992" y="2891427"/>
            <a:ext cx="1288282" cy="56964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Head of Business Development &amp; Communications</a:t>
            </a:r>
          </a:p>
          <a:p>
            <a:pPr algn="ctr"/>
            <a:r>
              <a:rPr lang="en-GB" sz="789">
                <a:latin typeface="Helvetica Neue Medium"/>
              </a:rPr>
              <a:t>Ruth Horsman</a:t>
            </a:r>
          </a:p>
        </p:txBody>
      </p:sp>
      <p:sp>
        <p:nvSpPr>
          <p:cNvPr id="42" name="object 56">
            <a:extLst>
              <a:ext uri="{FF2B5EF4-FFF2-40B4-BE49-F238E27FC236}">
                <a16:creationId xmlns:a16="http://schemas.microsoft.com/office/drawing/2014/main" id="{4AFEA309-23DD-41B5-9298-B56D067A1405}"/>
              </a:ext>
            </a:extLst>
          </p:cNvPr>
          <p:cNvSpPr/>
          <p:nvPr/>
        </p:nvSpPr>
        <p:spPr>
          <a:xfrm>
            <a:off x="6846992" y="4148776"/>
            <a:ext cx="1299731" cy="572832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Senior Advisor Safeguarding &amp; Inclusion</a:t>
            </a:r>
          </a:p>
          <a:p>
            <a:pPr algn="ctr"/>
            <a:r>
              <a:rPr lang="en-GB" sz="789">
                <a:latin typeface="Helvetica Neue Medium"/>
              </a:rPr>
              <a:t>Chris Roberts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DA99DA6F-EF68-DF2C-F1AF-80F584E04070}"/>
              </a:ext>
            </a:extLst>
          </p:cNvPr>
          <p:cNvSpPr/>
          <p:nvPr/>
        </p:nvSpPr>
        <p:spPr>
          <a:xfrm>
            <a:off x="2823727" y="1087116"/>
            <a:ext cx="1950050" cy="7127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46"/>
              </a:lnSpc>
            </a:pPr>
            <a:r>
              <a:rPr lang="en-GB" sz="1000" b="1" spc="-4">
                <a:latin typeface="Helvetica Neue Medium"/>
                <a:cs typeface="Helvetica Neue Medium"/>
              </a:rPr>
              <a:t>Director of Education Commissioning and Inclusion</a:t>
            </a:r>
            <a:endParaRPr lang="en-GB" sz="1000" b="1" spc="-4">
              <a:latin typeface="Helvetica Neue Medium"/>
            </a:endParaRPr>
          </a:p>
          <a:p>
            <a:pPr marL="9525" marR="3810" algn="ctr">
              <a:lnSpc>
                <a:spcPts val="846"/>
              </a:lnSpc>
            </a:pPr>
            <a:endParaRPr lang="en-GB" sz="1000" b="1" spc="-4">
              <a:latin typeface="Helvetica Neue Medium"/>
              <a:cs typeface="Helvetica Neue Medium"/>
            </a:endParaRPr>
          </a:p>
          <a:p>
            <a:pPr marL="10160" marR="4445" algn="ctr">
              <a:lnSpc>
                <a:spcPts val="965"/>
              </a:lnSpc>
            </a:pPr>
            <a:r>
              <a:rPr lang="en-GB" sz="1000">
                <a:latin typeface="Helvetica Neue Medium"/>
                <a:cs typeface="Helvetica Neue Medium"/>
              </a:rPr>
              <a:t>Vikram Hansrani</a:t>
            </a:r>
          </a:p>
          <a:p>
            <a:pPr marL="10160" marR="4445" algn="ctr">
              <a:lnSpc>
                <a:spcPts val="965"/>
              </a:lnSpc>
            </a:pPr>
            <a:endParaRPr lang="en-GB" sz="850">
              <a:latin typeface="Helvetica Neue Medium"/>
              <a:cs typeface="Helvetica Neue Medium"/>
            </a:endParaRPr>
          </a:p>
        </p:txBody>
      </p:sp>
      <p:sp>
        <p:nvSpPr>
          <p:cNvPr id="3" name="object 46">
            <a:extLst>
              <a:ext uri="{FF2B5EF4-FFF2-40B4-BE49-F238E27FC236}">
                <a16:creationId xmlns:a16="http://schemas.microsoft.com/office/drawing/2014/main" id="{5ADC87D2-4D86-7391-26A8-296C2FC64C0B}"/>
              </a:ext>
            </a:extLst>
          </p:cNvPr>
          <p:cNvSpPr/>
          <p:nvPr/>
        </p:nvSpPr>
        <p:spPr>
          <a:xfrm>
            <a:off x="971919" y="4509340"/>
            <a:ext cx="1357725" cy="53677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Children &amp; Young People Disability Service </a:t>
            </a:r>
          </a:p>
          <a:p>
            <a:pPr algn="ctr"/>
            <a:r>
              <a:rPr lang="en-GB" sz="789">
                <a:latin typeface="Helvetica Neue Medium"/>
              </a:rPr>
              <a:t>Crina Popa </a:t>
            </a:r>
          </a:p>
        </p:txBody>
      </p:sp>
      <p:sp>
        <p:nvSpPr>
          <p:cNvPr id="6" name="object 54">
            <a:extLst>
              <a:ext uri="{FF2B5EF4-FFF2-40B4-BE49-F238E27FC236}">
                <a16:creationId xmlns:a16="http://schemas.microsoft.com/office/drawing/2014/main" id="{F49CEAAA-353D-72D9-319C-5ABC84F153D8}"/>
              </a:ext>
            </a:extLst>
          </p:cNvPr>
          <p:cNvSpPr/>
          <p:nvPr/>
        </p:nvSpPr>
        <p:spPr>
          <a:xfrm>
            <a:off x="8150847" y="2890310"/>
            <a:ext cx="1358601" cy="553146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Portfolio Lead for Children, Schools and Families </a:t>
            </a:r>
          </a:p>
          <a:p>
            <a:pPr algn="ctr"/>
            <a:r>
              <a:rPr lang="en-GB" sz="789" dirty="0">
                <a:latin typeface="Helvetica Neue Medium"/>
              </a:rPr>
              <a:t>Florence Henry</a:t>
            </a:r>
          </a:p>
          <a:p>
            <a:pPr algn="ctr"/>
            <a:endParaRPr lang="en-GB" sz="789" b="1" dirty="0">
              <a:latin typeface="Helvetica Neue Medium"/>
            </a:endParaRPr>
          </a:p>
        </p:txBody>
      </p:sp>
      <p:sp>
        <p:nvSpPr>
          <p:cNvPr id="7" name="object 54">
            <a:extLst>
              <a:ext uri="{FF2B5EF4-FFF2-40B4-BE49-F238E27FC236}">
                <a16:creationId xmlns:a16="http://schemas.microsoft.com/office/drawing/2014/main" id="{7C07C328-8B55-CE43-643B-A976646336EB}"/>
              </a:ext>
            </a:extLst>
          </p:cNvPr>
          <p:cNvSpPr/>
          <p:nvPr/>
        </p:nvSpPr>
        <p:spPr>
          <a:xfrm>
            <a:off x="8159202" y="4160150"/>
            <a:ext cx="1358601" cy="55144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Portfolio Lead for Adults and Health </a:t>
            </a:r>
          </a:p>
          <a:p>
            <a:pPr algn="ctr"/>
            <a:endParaRPr lang="en-GB" sz="789" dirty="0">
              <a:latin typeface="Helvetica Neue Medium"/>
            </a:endParaRPr>
          </a:p>
          <a:p>
            <a:pPr algn="ctr"/>
            <a:endParaRPr lang="en-GB" sz="789" b="1" dirty="0">
              <a:latin typeface="Helvetica Neue Medium"/>
            </a:endParaRPr>
          </a:p>
        </p:txBody>
      </p:sp>
      <p:sp>
        <p:nvSpPr>
          <p:cNvPr id="8" name="object 54">
            <a:extLst>
              <a:ext uri="{FF2B5EF4-FFF2-40B4-BE49-F238E27FC236}">
                <a16:creationId xmlns:a16="http://schemas.microsoft.com/office/drawing/2014/main" id="{EF04BD23-31DC-E905-37A4-41ECB63BED84}"/>
              </a:ext>
            </a:extLst>
          </p:cNvPr>
          <p:cNvSpPr/>
          <p:nvPr/>
        </p:nvSpPr>
        <p:spPr>
          <a:xfrm>
            <a:off x="8150847" y="4792712"/>
            <a:ext cx="1358601" cy="585343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Programme Lead ASC Transformation</a:t>
            </a:r>
          </a:p>
          <a:p>
            <a:pPr algn="ctr"/>
            <a:r>
              <a:rPr lang="en-GB" sz="789">
                <a:latin typeface="Helvetica Neue Medium"/>
              </a:rPr>
              <a:t>Katie Gilman 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70BFC0E0-10DE-79ED-7C60-79C9E0E2F71B}"/>
              </a:ext>
            </a:extLst>
          </p:cNvPr>
          <p:cNvSpPr/>
          <p:nvPr/>
        </p:nvSpPr>
        <p:spPr>
          <a:xfrm>
            <a:off x="8159202" y="3514559"/>
            <a:ext cx="1358601" cy="578820"/>
          </a:xfrm>
          <a:custGeom>
            <a:avLst/>
            <a:gdLst/>
            <a:ahLst/>
            <a:cxnLst/>
            <a:rect l="l" t="t" r="r" b="b"/>
            <a:pathLst>
              <a:path w="1415415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Head of Data (SP)</a:t>
            </a:r>
          </a:p>
          <a:p>
            <a:pPr algn="ctr"/>
            <a:r>
              <a:rPr lang="en-GB" sz="789" dirty="0">
                <a:latin typeface="Helvetica Neue Medium"/>
              </a:rPr>
              <a:t>Martin </a:t>
            </a:r>
            <a:r>
              <a:rPr lang="en-GB" sz="789" dirty="0" err="1">
                <a:latin typeface="Helvetica Neue Medium"/>
              </a:rPr>
              <a:t>Dittus</a:t>
            </a:r>
            <a:endParaRPr lang="en-GB" sz="789" dirty="0">
              <a:latin typeface="Helvetica Neue Medium"/>
            </a:endParaRPr>
          </a:p>
          <a:p>
            <a:pPr algn="ctr"/>
            <a:endParaRPr lang="en-GB" sz="789" b="1" dirty="0">
              <a:latin typeface="Helvetica Neue Medium"/>
            </a:endParaRPr>
          </a:p>
        </p:txBody>
      </p:sp>
      <p:sp>
        <p:nvSpPr>
          <p:cNvPr id="11" name="object 56">
            <a:extLst>
              <a:ext uri="{FF2B5EF4-FFF2-40B4-BE49-F238E27FC236}">
                <a16:creationId xmlns:a16="http://schemas.microsoft.com/office/drawing/2014/main" id="{B722B75D-B262-D5EA-A10D-07784874BD72}"/>
              </a:ext>
            </a:extLst>
          </p:cNvPr>
          <p:cNvSpPr/>
          <p:nvPr/>
        </p:nvSpPr>
        <p:spPr>
          <a:xfrm>
            <a:off x="8150990" y="2257012"/>
            <a:ext cx="1288282" cy="569640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Head of Strategy</a:t>
            </a:r>
          </a:p>
          <a:p>
            <a:pPr algn="ctr"/>
            <a:r>
              <a:rPr lang="en-GB" sz="789">
                <a:latin typeface="Helvetica Neue Medium"/>
              </a:rPr>
              <a:t>Finneguela O’Brien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A5C7124E-C3A8-A58B-F1B0-DDDC9123320F}"/>
              </a:ext>
            </a:extLst>
          </p:cNvPr>
          <p:cNvSpPr/>
          <p:nvPr/>
        </p:nvSpPr>
        <p:spPr>
          <a:xfrm>
            <a:off x="6869888" y="6110636"/>
            <a:ext cx="1288283" cy="585343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sz="789" b="1">
                <a:latin typeface="Helvetica Neue Medium"/>
              </a:rPr>
              <a:t>Head of Finance &amp; Business Systems</a:t>
            </a:r>
          </a:p>
          <a:p>
            <a:pPr algn="ctr"/>
            <a:r>
              <a:rPr lang="en-GB" sz="789">
                <a:latin typeface="Helvetica Neue Medium"/>
              </a:rPr>
              <a:t>Melanie Robinson (from Sept 2024)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330A918-82CE-FB18-43F4-88D84885AC87}"/>
              </a:ext>
            </a:extLst>
          </p:cNvPr>
          <p:cNvSpPr/>
          <p:nvPr/>
        </p:nvSpPr>
        <p:spPr>
          <a:xfrm>
            <a:off x="4862157" y="1078761"/>
            <a:ext cx="1950050" cy="7127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/>
          <a:lstStyle/>
          <a:p>
            <a:pPr marL="9525" marR="3810" algn="ctr">
              <a:lnSpc>
                <a:spcPts val="846"/>
              </a:lnSpc>
            </a:pPr>
            <a:r>
              <a:rPr lang="en-GB" sz="1000" b="1" spc="-4">
                <a:latin typeface="Helvetica Neue Medium"/>
                <a:cs typeface="Helvetica Neue Medium"/>
              </a:rPr>
              <a:t>Director of Relational Practice</a:t>
            </a:r>
            <a:endParaRPr lang="en-GB" sz="1000" b="1" spc="-4">
              <a:latin typeface="Helvetica Neue Medium"/>
            </a:endParaRPr>
          </a:p>
          <a:p>
            <a:pPr marL="9525" marR="3810" algn="ctr">
              <a:lnSpc>
                <a:spcPts val="846"/>
              </a:lnSpc>
            </a:pPr>
            <a:endParaRPr lang="en-GB" sz="1000" b="1" spc="-4">
              <a:latin typeface="Helvetica Neue Medium"/>
              <a:cs typeface="Helvetica Neue Medium"/>
            </a:endParaRPr>
          </a:p>
          <a:p>
            <a:pPr marL="10160" marR="4445" algn="ctr">
              <a:lnSpc>
                <a:spcPts val="965"/>
              </a:lnSpc>
            </a:pPr>
            <a:r>
              <a:rPr lang="en-GB" sz="1000">
                <a:latin typeface="Helvetica Neue Medium"/>
                <a:cs typeface="Helvetica Neue Medium"/>
              </a:rPr>
              <a:t>Nana Bonsu</a:t>
            </a:r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id="{3E52A513-60A3-236A-1C4E-BCF94D18FE97}"/>
              </a:ext>
            </a:extLst>
          </p:cNvPr>
          <p:cNvSpPr/>
          <p:nvPr/>
        </p:nvSpPr>
        <p:spPr>
          <a:xfrm>
            <a:off x="5199154" y="2955455"/>
            <a:ext cx="1357725" cy="536775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London Resettlement Partnership &amp; LARP</a:t>
            </a:r>
          </a:p>
          <a:p>
            <a:pPr algn="ctr"/>
            <a:r>
              <a:rPr lang="en-GB" sz="789">
                <a:latin typeface="Helvetica Neue Medium"/>
              </a:rPr>
              <a:t>Charlotte Matthews (mat cover)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DED59846-F347-FF16-0426-E89CD7563259}"/>
              </a:ext>
            </a:extLst>
          </p:cNvPr>
          <p:cNvSpPr/>
          <p:nvPr/>
        </p:nvSpPr>
        <p:spPr>
          <a:xfrm>
            <a:off x="5190801" y="2430420"/>
            <a:ext cx="1369968" cy="428428"/>
          </a:xfrm>
          <a:custGeom>
            <a:avLst/>
            <a:gdLst/>
            <a:ahLst/>
            <a:cxnLst/>
            <a:rect l="l" t="t" r="r" b="b"/>
            <a:pathLst>
              <a:path w="1415414" h="513080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>
              <a:latin typeface="Helvetica Neue Medium"/>
            </a:endParaRPr>
          </a:p>
          <a:p>
            <a:pPr algn="ctr"/>
            <a:r>
              <a:rPr lang="en-GB" sz="789" b="1">
                <a:latin typeface="Helvetica Neue Medium"/>
              </a:rPr>
              <a:t>Children and Learning Transformation </a:t>
            </a:r>
          </a:p>
          <a:p>
            <a:pPr algn="ctr"/>
            <a:r>
              <a:rPr lang="en-GB" sz="789">
                <a:latin typeface="Helvetica Neue Medium"/>
              </a:rPr>
              <a:t>Becca Dove</a:t>
            </a:r>
          </a:p>
          <a:p>
            <a:pPr algn="ctr"/>
            <a:endParaRPr lang="en-GB" sz="789" b="1">
              <a:latin typeface="Helvetica Neue Medium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B9DDD08C-7437-C5CD-26B9-5B45CD39689E}"/>
              </a:ext>
            </a:extLst>
          </p:cNvPr>
          <p:cNvSpPr/>
          <p:nvPr/>
        </p:nvSpPr>
        <p:spPr>
          <a:xfrm>
            <a:off x="5191573" y="3585245"/>
            <a:ext cx="1369968" cy="479279"/>
          </a:xfrm>
          <a:custGeom>
            <a:avLst/>
            <a:gdLst/>
            <a:ahLst/>
            <a:cxnLst/>
            <a:rect l="l" t="t" r="r" b="b"/>
            <a:pathLst>
              <a:path w="1415414" h="513079">
                <a:moveTo>
                  <a:pt x="36004" y="0"/>
                </a:move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77075"/>
                </a:lnTo>
                <a:lnTo>
                  <a:pt x="562" y="497890"/>
                </a:lnTo>
                <a:lnTo>
                  <a:pt x="4500" y="508579"/>
                </a:lnTo>
                <a:lnTo>
                  <a:pt x="15189" y="512517"/>
                </a:lnTo>
                <a:lnTo>
                  <a:pt x="36004" y="513080"/>
                </a:lnTo>
                <a:lnTo>
                  <a:pt x="1378800" y="513080"/>
                </a:lnTo>
                <a:lnTo>
                  <a:pt x="1399616" y="512517"/>
                </a:lnTo>
                <a:lnTo>
                  <a:pt x="1410304" y="508579"/>
                </a:lnTo>
                <a:lnTo>
                  <a:pt x="1414242" y="497890"/>
                </a:lnTo>
                <a:lnTo>
                  <a:pt x="1414805" y="477075"/>
                </a:lnTo>
                <a:lnTo>
                  <a:pt x="1414805" y="36004"/>
                </a:lnTo>
                <a:lnTo>
                  <a:pt x="1414242" y="15189"/>
                </a:lnTo>
                <a:lnTo>
                  <a:pt x="1410304" y="4500"/>
                </a:lnTo>
                <a:lnTo>
                  <a:pt x="1399616" y="562"/>
                </a:lnTo>
                <a:lnTo>
                  <a:pt x="1378800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788A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en-GB" sz="789" b="1" dirty="0">
              <a:latin typeface="Helvetica Neue Medium"/>
            </a:endParaRPr>
          </a:p>
          <a:p>
            <a:pPr algn="ctr"/>
            <a:r>
              <a:rPr lang="en-GB" sz="789" b="1" dirty="0">
                <a:latin typeface="Helvetica Neue Medium"/>
              </a:rPr>
              <a:t>Quality Assurance </a:t>
            </a:r>
          </a:p>
          <a:p>
            <a:pPr algn="ctr"/>
            <a:r>
              <a:rPr lang="en-GB" sz="789" dirty="0">
                <a:latin typeface="Helvetica Neue Medium"/>
              </a:rPr>
              <a:t>Adele Ellis </a:t>
            </a:r>
            <a:endParaRPr lang="en-GB" sz="789" b="1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75156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B7FE281A2FA40886ECF6B95E0CC9F" ma:contentTypeVersion="4" ma:contentTypeDescription="Create a new document." ma:contentTypeScope="" ma:versionID="7b314b82671933e128352b10b7d16133">
  <xsd:schema xmlns:xsd="http://www.w3.org/2001/XMLSchema" xmlns:xs="http://www.w3.org/2001/XMLSchema" xmlns:p="http://schemas.microsoft.com/office/2006/metadata/properties" xmlns:ns2="d250599b-ebc0-4e47-8d24-8f941e708674" targetNamespace="http://schemas.microsoft.com/office/2006/metadata/properties" ma:root="true" ma:fieldsID="a2d28a57cd9e6bee9e6b1195748da085" ns2:_="">
    <xsd:import namespace="d250599b-ebc0-4e47-8d24-8f941e708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0599b-ebc0-4e47-8d24-8f941e708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C8C10-7E33-41C8-B305-ECD7E973A38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250599b-ebc0-4e47-8d24-8f941e708674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FFE800-B56B-46EF-B51C-6E83D3BC8B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87D3E9-A98D-49F1-829F-0CA9BCDF6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0599b-ebc0-4e47-8d24-8f941e708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1103</Words>
  <Application>Microsoft Office PowerPoint</Application>
  <PresentationFormat>Custom</PresentationFormat>
  <Paragraphs>432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 Neue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Camden Council Structure Chart</dc:title>
  <dc:creator>Corns, Danica</dc:creator>
  <cp:keywords>Being a new starter</cp:keywords>
  <cp:lastModifiedBy>Frances Woods</cp:lastModifiedBy>
  <cp:revision>21</cp:revision>
  <cp:lastPrinted>2017-04-18T12:01:53Z</cp:lastPrinted>
  <dcterms:created xsi:type="dcterms:W3CDTF">2016-03-15T17:24:13Z</dcterms:created>
  <dcterms:modified xsi:type="dcterms:W3CDTF">2025-02-20T18:20:42Z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2016-03-15T00:00:00Z</vt:filetime>
  </property>
  <property fmtid="{D5CDD505-2E9C-101B-9397-08002B2CF9AE}" pid="5" name="ContentTypeId">
    <vt:lpwstr>0x0101006EDB7FE281A2FA40886ECF6B95E0CC9F</vt:lpwstr>
  </property>
  <property fmtid="{D5CDD505-2E9C-101B-9397-08002B2CF9AE}" pid="6" name="Order">
    <vt:r8>91500</vt:r8>
  </property>
  <property fmtid="{D5CDD505-2E9C-101B-9397-08002B2CF9AE}" pid="7" name="Category">
    <vt:lpwstr>14;#Structure charts|30b10e5f-4912-4815-add7-35f5cb7b6ee2</vt:lpwstr>
  </property>
  <property fmtid="{D5CDD505-2E9C-101B-9397-08002B2CF9AE}" pid="8" name="&quot;Find out about&quot; category">
    <vt:lpwstr/>
  </property>
  <property fmtid="{D5CDD505-2E9C-101B-9397-08002B2CF9AE}" pid="9" name="TaxKeyword">
    <vt:lpwstr>23;#Being a new starter|b03045b3-852f-4a8f-b89b-49bff45a46b2</vt:lpwstr>
  </property>
  <property fmtid="{D5CDD505-2E9C-101B-9397-08002B2CF9AE}" pid="10" name="_ExtendedDescription">
    <vt:lpwstr/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TaxKeywordTaxHTField">
    <vt:lpwstr>Being a new starter|b03045b3-852f-4a8f-b89b-49bff45a46b2</vt:lpwstr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TriggerFlowInfo">
    <vt:lpwstr/>
  </property>
  <property fmtid="{D5CDD505-2E9C-101B-9397-08002B2CF9AE}" pid="17" name="xd_Signature">
    <vt:bool>false</vt:bool>
  </property>
</Properties>
</file>