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40" d="100"/>
          <a:sy n="240" d="100"/>
        </p:scale>
        <p:origin x="-9676" y="-27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dma Knowles" userId="91718e53-e080-4e5f-82dd-0cd0e9866c3f" providerId="ADAL" clId="{DE5319FD-C1DA-45A0-B275-F45149184FA3}"/>
    <pc:docChg chg="undo custSel modSld">
      <pc:chgData name="Padma Knowles" userId="91718e53-e080-4e5f-82dd-0cd0e9866c3f" providerId="ADAL" clId="{DE5319FD-C1DA-45A0-B275-F45149184FA3}" dt="2024-07-31T11:57:10.403" v="70" actId="20577"/>
      <pc:docMkLst>
        <pc:docMk/>
      </pc:docMkLst>
      <pc:sldChg chg="modSp mod">
        <pc:chgData name="Padma Knowles" userId="91718e53-e080-4e5f-82dd-0cd0e9866c3f" providerId="ADAL" clId="{DE5319FD-C1DA-45A0-B275-F45149184FA3}" dt="2024-07-31T11:57:10.403" v="70" actId="20577"/>
        <pc:sldMkLst>
          <pc:docMk/>
          <pc:sldMk cId="3130992261" sldId="379"/>
        </pc:sldMkLst>
        <pc:spChg chg="mod">
          <ac:chgData name="Padma Knowles" userId="91718e53-e080-4e5f-82dd-0cd0e9866c3f" providerId="ADAL" clId="{DE5319FD-C1DA-45A0-B275-F45149184FA3}" dt="2024-07-31T11:57:10.403" v="70" actId="20577"/>
          <ac:spMkLst>
            <pc:docMk/>
            <pc:sldMk cId="3130992261" sldId="379"/>
            <ac:spMk id="63" creationId="{580342B7-012B-AECE-F937-83B4CE1C2EB1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5T13:46:42.1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24575,'2'0'0,"3"0"0,3 0 0,3 0 0,-1 0-8191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7T10:09:49.87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9T09:10:28.1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5T13:46:42.1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 17 24575,'2'0'0,"3"0"0,3 0 0,3 0 0,-1 0-8191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5T13:46:46.9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24575,'2'0'0,"4"0"0,2 0 0,2 0 0,2 0 0,1 0 0,1 0 0,0 0 0,-5 0 0,-5 0 0,-7 0 0,-4 0 0,-4 0 0,-2 0 0,1 0-8191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5T13:46:51.4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5T13:46:54.6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5T13:47:06.71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24575,'2'0'0,"4"0"0,2 0 0,2 0 0,2 0 0,2 0 0,-1 0 0,-1 0-8191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7T10:08:15.99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7T10:09:45.74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7T10:09:48.49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7T10:09:48.83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43C44-AE7F-4BAF-936E-3D40976D41E2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30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88458-6318-4415-A361-0D223D4D6B0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02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178AE-80F1-4FAF-8376-E4AA3A42791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674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bg>
      <p:bgPr>
        <a:gradFill flip="none" rotWithShape="1">
          <a:gsLst>
            <a:gs pos="3000">
              <a:srgbClr val="192A66"/>
            </a:gs>
            <a:gs pos="100000">
              <a:srgbClr val="68255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1D1F2F44-4081-90CD-D7CD-E81E340B5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92321" y="5988852"/>
            <a:ext cx="2099676" cy="86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71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F8D4B-AB44-4813-9D9F-3C92605D979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32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459B-2BEB-4E19-A0DD-F90291DE0C3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45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11E53-0395-4070-84EE-C15F0FD6CCF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26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AB247-CE89-40B4-BE56-3741B22A7E3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4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A79C8-1015-4DDA-BF7F-D996BD90D8B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49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0BC37-42F6-4059-AC42-ACFC630A918F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787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522C6-F511-4213-9F11-804DADBF653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57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319A-909C-497D-B214-6BCAFC6F1BE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30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1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1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103400-3761-4EE5-86E4-918FFB3B7B7F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2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customXml" Target="../ink/ink7.xml"/><Relationship Id="rId1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7.png"/><Relationship Id="rId17" Type="http://schemas.openxmlformats.org/officeDocument/2006/relationships/customXml" Target="../ink/ink11.xml"/><Relationship Id="rId2" Type="http://schemas.openxmlformats.org/officeDocument/2006/relationships/customXml" Target="../ink/ink1.xml"/><Relationship Id="rId16" Type="http://schemas.openxmlformats.org/officeDocument/2006/relationships/customXml" Target="../ink/ink10.xml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3.xml"/><Relationship Id="rId11" Type="http://schemas.openxmlformats.org/officeDocument/2006/relationships/customXml" Target="../ink/ink6.xml"/><Relationship Id="rId5" Type="http://schemas.openxmlformats.org/officeDocument/2006/relationships/image" Target="../media/image4.png"/><Relationship Id="rId15" Type="http://schemas.openxmlformats.org/officeDocument/2006/relationships/customXml" Target="../ink/ink9.xml"/><Relationship Id="rId10" Type="http://schemas.openxmlformats.org/officeDocument/2006/relationships/image" Target="../media/image6.png"/><Relationship Id="rId19" Type="http://schemas.openxmlformats.org/officeDocument/2006/relationships/customXml" Target="../ink/ink12.xml"/><Relationship Id="rId4" Type="http://schemas.openxmlformats.org/officeDocument/2006/relationships/customXml" Target="../ink/ink2.xml"/><Relationship Id="rId9" Type="http://schemas.openxmlformats.org/officeDocument/2006/relationships/customXml" Target="../ink/ink5.xml"/><Relationship Id="rId1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B7DAE4FC-2B34-70CB-31A5-DFBB5C2D6AD9}"/>
              </a:ext>
            </a:extLst>
          </p:cNvPr>
          <p:cNvSpPr/>
          <p:nvPr/>
        </p:nvSpPr>
        <p:spPr>
          <a:xfrm>
            <a:off x="7734224" y="2371283"/>
            <a:ext cx="644967" cy="43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Head of Economic Development </a:t>
            </a: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&amp; Regeneration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Shanaz Carroll  (interim)</a:t>
            </a:r>
          </a:p>
        </p:txBody>
      </p: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729698C5-521A-6507-6EA3-99563DA00341}"/>
              </a:ext>
            </a:extLst>
          </p:cNvPr>
          <p:cNvCxnSpPr>
            <a:stCxn id="31" idx="1"/>
            <a:endCxn id="107" idx="3"/>
          </p:cNvCxnSpPr>
          <p:nvPr/>
        </p:nvCxnSpPr>
        <p:spPr>
          <a:xfrm flipH="1">
            <a:off x="10977322" y="1670617"/>
            <a:ext cx="854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723C70EC-D36E-A010-AB43-BBCA309E25A6}"/>
              </a:ext>
            </a:extLst>
          </p:cNvPr>
          <p:cNvCxnSpPr>
            <a:cxnSpLocks/>
            <a:stCxn id="46" idx="0"/>
          </p:cNvCxnSpPr>
          <p:nvPr/>
        </p:nvCxnSpPr>
        <p:spPr>
          <a:xfrm flipV="1">
            <a:off x="11769831" y="1927138"/>
            <a:ext cx="0" cy="4441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E7A9F574-3448-29F8-51CB-F2AF7E3FA08E}"/>
              </a:ext>
            </a:extLst>
          </p:cNvPr>
          <p:cNvSpPr/>
          <p:nvPr/>
        </p:nvSpPr>
        <p:spPr>
          <a:xfrm>
            <a:off x="5719365" y="2371283"/>
            <a:ext cx="612000" cy="43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Housing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Lisa Keating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3EC5895-16CF-2DF6-76C0-4E30CD33385E}"/>
              </a:ext>
            </a:extLst>
          </p:cNvPr>
          <p:cNvSpPr/>
          <p:nvPr/>
        </p:nvSpPr>
        <p:spPr>
          <a:xfrm>
            <a:off x="6392377" y="2371283"/>
            <a:ext cx="612000" cy="43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Chief Planning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Dan Ray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C6E5F9E-92A4-549C-7012-D179C64F675B}"/>
              </a:ext>
            </a:extLst>
          </p:cNvPr>
          <p:cNvSpPr/>
          <p:nvPr/>
        </p:nvSpPr>
        <p:spPr>
          <a:xfrm>
            <a:off x="5046349" y="2371283"/>
            <a:ext cx="612000" cy="43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 Property and Estates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Peter Hopkins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C60F812-ABFB-5FFA-64BB-ECABFAA5DA1B}"/>
              </a:ext>
            </a:extLst>
          </p:cNvPr>
          <p:cNvSpPr/>
          <p:nvPr/>
        </p:nvSpPr>
        <p:spPr>
          <a:xfrm>
            <a:off x="7043609" y="2371283"/>
            <a:ext cx="638894" cy="43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Environment &amp; Infrastructure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Matthew Hooper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B9459E0-9EE3-92EB-C1EF-471E4965E822}"/>
              </a:ext>
            </a:extLst>
          </p:cNvPr>
          <p:cNvSpPr/>
          <p:nvPr/>
        </p:nvSpPr>
        <p:spPr>
          <a:xfrm>
            <a:off x="8442232" y="2373890"/>
            <a:ext cx="596498" cy="43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Deputy Director of Public Health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Kelly Evans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C10A6F6-FCBD-D775-EBE4-F907EAD4D800}"/>
              </a:ext>
            </a:extLst>
          </p:cNvPr>
          <p:cNvSpPr/>
          <p:nvPr/>
        </p:nvSpPr>
        <p:spPr>
          <a:xfrm>
            <a:off x="9805400" y="2371283"/>
            <a:ext cx="689484" cy="43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Commissioning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Jane Senior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102E5FD-5604-3AD2-234D-83E985614C0F}"/>
              </a:ext>
            </a:extLst>
          </p:cNvPr>
          <p:cNvSpPr/>
          <p:nvPr/>
        </p:nvSpPr>
        <p:spPr>
          <a:xfrm>
            <a:off x="10601457" y="2371283"/>
            <a:ext cx="681869" cy="43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 Adult Social Care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Coleman-Groom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A9C515B-2D91-06C1-8222-E4A398A0FCDF}"/>
              </a:ext>
            </a:extLst>
          </p:cNvPr>
          <p:cNvSpPr/>
          <p:nvPr/>
        </p:nvSpPr>
        <p:spPr>
          <a:xfrm>
            <a:off x="11463831" y="2371283"/>
            <a:ext cx="612000" cy="43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Education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Neil Hoskinson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80342B7-012B-AECE-F937-83B4CE1C2EB1}"/>
              </a:ext>
            </a:extLst>
          </p:cNvPr>
          <p:cNvSpPr/>
          <p:nvPr/>
        </p:nvSpPr>
        <p:spPr>
          <a:xfrm>
            <a:off x="9092959" y="2372525"/>
            <a:ext cx="639366" cy="43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Head of Public Protection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Laura Robertson</a:t>
            </a:r>
            <a:r>
              <a:rPr kumimoji="0" lang="en-GB" sz="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en-GB" sz="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Sept</a:t>
            </a:r>
            <a:r>
              <a:rPr kumimoji="0" lang="en-GB" sz="5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Sue</a:t>
            </a: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Dicks  (interim)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514A172E-1115-8276-629C-00455FD86C09}"/>
              </a:ext>
            </a:extLst>
          </p:cNvPr>
          <p:cNvSpPr/>
          <p:nvPr/>
        </p:nvSpPr>
        <p:spPr>
          <a:xfrm>
            <a:off x="5881834" y="5125682"/>
            <a:ext cx="612000" cy="31485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C9ECE0F9-63D4-4FCB-5842-A25C598FD14F}"/>
              </a:ext>
            </a:extLst>
          </p:cNvPr>
          <p:cNvSpPr/>
          <p:nvPr/>
        </p:nvSpPr>
        <p:spPr>
          <a:xfrm>
            <a:off x="5881834" y="5607476"/>
            <a:ext cx="612000" cy="31485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D58B7175-0396-A2B3-57C7-0B75168F18A3}"/>
              </a:ext>
            </a:extLst>
          </p:cNvPr>
          <p:cNvSpPr txBox="1"/>
          <p:nvPr/>
        </p:nvSpPr>
        <p:spPr>
          <a:xfrm>
            <a:off x="6545055" y="5197748"/>
            <a:ext cx="1948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Appointed to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8D94E2B3-A8BA-18E4-F85B-74D1B26D10CC}"/>
              </a:ext>
            </a:extLst>
          </p:cNvPr>
          <p:cNvSpPr txBox="1"/>
          <p:nvPr/>
        </p:nvSpPr>
        <p:spPr>
          <a:xfrm>
            <a:off x="6576325" y="5610812"/>
            <a:ext cx="1948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 appointed to </a:t>
            </a: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D3120867-DAA6-8003-77EC-F17B4A4741D1}"/>
              </a:ext>
            </a:extLst>
          </p:cNvPr>
          <p:cNvSpPr/>
          <p:nvPr/>
        </p:nvSpPr>
        <p:spPr>
          <a:xfrm>
            <a:off x="5897906" y="6124462"/>
            <a:ext cx="612000" cy="3148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4830BFC9-1E8B-0D01-A7E0-7175B45F6A19}"/>
              </a:ext>
            </a:extLst>
          </p:cNvPr>
          <p:cNvSpPr txBox="1"/>
          <p:nvPr/>
        </p:nvSpPr>
        <p:spPr>
          <a:xfrm>
            <a:off x="6568290" y="6105407"/>
            <a:ext cx="1948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 of previous structure / unchanged</a:t>
            </a:r>
          </a:p>
        </p:txBody>
      </p: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B34A7CE7-40FE-8F0D-08EF-CC1FDB7EC425}"/>
              </a:ext>
            </a:extLst>
          </p:cNvPr>
          <p:cNvCxnSpPr>
            <a:cxnSpLocks/>
          </p:cNvCxnSpPr>
          <p:nvPr/>
        </p:nvCxnSpPr>
        <p:spPr>
          <a:xfrm>
            <a:off x="2240323" y="1109227"/>
            <a:ext cx="0" cy="4492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4B30ECF0-30C1-6544-BAEF-3D280A946050}"/>
              </a:ext>
            </a:extLst>
          </p:cNvPr>
          <p:cNvCxnSpPr/>
          <p:nvPr/>
        </p:nvCxnSpPr>
        <p:spPr>
          <a:xfrm>
            <a:off x="252413" y="1106490"/>
            <a:ext cx="11113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F27BB9CE-A83D-4001-52E7-C4E8DEDA6496}"/>
              </a:ext>
            </a:extLst>
          </p:cNvPr>
          <p:cNvCxnSpPr/>
          <p:nvPr/>
        </p:nvCxnSpPr>
        <p:spPr>
          <a:xfrm>
            <a:off x="11365482" y="1106490"/>
            <a:ext cx="0" cy="2761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0E387BC9-95DD-EC92-A6C7-83D522074A2D}"/>
              </a:ext>
            </a:extLst>
          </p:cNvPr>
          <p:cNvCxnSpPr/>
          <p:nvPr/>
        </p:nvCxnSpPr>
        <p:spPr>
          <a:xfrm>
            <a:off x="9680343" y="1106490"/>
            <a:ext cx="0" cy="2761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266334F1-9B5A-FDB0-6F5B-6D3B1F5E3E07}"/>
              </a:ext>
            </a:extLst>
          </p:cNvPr>
          <p:cNvCxnSpPr/>
          <p:nvPr/>
        </p:nvCxnSpPr>
        <p:spPr>
          <a:xfrm>
            <a:off x="8490949" y="1106490"/>
            <a:ext cx="0" cy="2761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03D8D314-86FA-DDE5-1DAD-698456BE5BF5}"/>
              </a:ext>
            </a:extLst>
          </p:cNvPr>
          <p:cNvCxnSpPr/>
          <p:nvPr/>
        </p:nvCxnSpPr>
        <p:spPr>
          <a:xfrm>
            <a:off x="6520131" y="1106490"/>
            <a:ext cx="0" cy="2761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291A5A9C-9543-189B-725B-1DDE6BD2DF14}"/>
              </a:ext>
            </a:extLst>
          </p:cNvPr>
          <p:cNvCxnSpPr/>
          <p:nvPr/>
        </p:nvCxnSpPr>
        <p:spPr>
          <a:xfrm>
            <a:off x="4133262" y="1106490"/>
            <a:ext cx="0" cy="2761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6AD55EDF-C644-A57C-E6B9-A54EE02BC737}"/>
              </a:ext>
            </a:extLst>
          </p:cNvPr>
          <p:cNvCxnSpPr/>
          <p:nvPr/>
        </p:nvCxnSpPr>
        <p:spPr>
          <a:xfrm>
            <a:off x="252413" y="1106490"/>
            <a:ext cx="0" cy="2761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96BC26EF-A0C7-E507-10F3-4BD952DCFCB3}"/>
              </a:ext>
            </a:extLst>
          </p:cNvPr>
          <p:cNvCxnSpPr/>
          <p:nvPr/>
        </p:nvCxnSpPr>
        <p:spPr>
          <a:xfrm>
            <a:off x="5890771" y="829172"/>
            <a:ext cx="0" cy="2761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5A6B3195-71A7-B8DF-369C-AC6E16CC7519}"/>
              </a:ext>
            </a:extLst>
          </p:cNvPr>
          <p:cNvCxnSpPr>
            <a:cxnSpLocks/>
          </p:cNvCxnSpPr>
          <p:nvPr/>
        </p:nvCxnSpPr>
        <p:spPr>
          <a:xfrm flipH="1">
            <a:off x="4571364" y="2185988"/>
            <a:ext cx="588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D438D757-6B80-F820-D73A-3C193A65739B}"/>
              </a:ext>
            </a:extLst>
          </p:cNvPr>
          <p:cNvCxnSpPr>
            <a:cxnSpLocks/>
          </p:cNvCxnSpPr>
          <p:nvPr/>
        </p:nvCxnSpPr>
        <p:spPr>
          <a:xfrm>
            <a:off x="3971337" y="2185988"/>
            <a:ext cx="0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8CE7E57A-83C3-E722-FD5C-D04A844E368F}"/>
              </a:ext>
            </a:extLst>
          </p:cNvPr>
          <p:cNvCxnSpPr>
            <a:cxnSpLocks/>
          </p:cNvCxnSpPr>
          <p:nvPr/>
        </p:nvCxnSpPr>
        <p:spPr>
          <a:xfrm flipV="1">
            <a:off x="4111325" y="1967635"/>
            <a:ext cx="0" cy="2183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AB65C762-0D0D-AA9A-2746-191EDAC60E8C}"/>
              </a:ext>
            </a:extLst>
          </p:cNvPr>
          <p:cNvCxnSpPr>
            <a:cxnSpLocks/>
          </p:cNvCxnSpPr>
          <p:nvPr/>
        </p:nvCxnSpPr>
        <p:spPr>
          <a:xfrm flipV="1">
            <a:off x="1259789" y="2185988"/>
            <a:ext cx="3311574" cy="55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6B996938-3612-8CDF-9481-38DBA8E27A76}"/>
              </a:ext>
            </a:extLst>
          </p:cNvPr>
          <p:cNvCxnSpPr>
            <a:cxnSpLocks/>
          </p:cNvCxnSpPr>
          <p:nvPr/>
        </p:nvCxnSpPr>
        <p:spPr>
          <a:xfrm flipV="1">
            <a:off x="5378850" y="2185988"/>
            <a:ext cx="2660250" cy="47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EAD7ACBB-224B-A8CD-5DC6-7A73445786EF}"/>
              </a:ext>
            </a:extLst>
          </p:cNvPr>
          <p:cNvCxnSpPr>
            <a:cxnSpLocks/>
          </p:cNvCxnSpPr>
          <p:nvPr/>
        </p:nvCxnSpPr>
        <p:spPr>
          <a:xfrm flipV="1">
            <a:off x="6544467" y="1967635"/>
            <a:ext cx="0" cy="2183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F929AC69-0D69-C4CF-6858-04F8E4DDC51A}"/>
              </a:ext>
            </a:extLst>
          </p:cNvPr>
          <p:cNvCxnSpPr>
            <a:cxnSpLocks/>
          </p:cNvCxnSpPr>
          <p:nvPr/>
        </p:nvCxnSpPr>
        <p:spPr>
          <a:xfrm flipH="1">
            <a:off x="5380817" y="2194821"/>
            <a:ext cx="588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B86F1FDE-A8D5-522A-FE6D-588D21DC251A}"/>
              </a:ext>
            </a:extLst>
          </p:cNvPr>
          <p:cNvCxnSpPr>
            <a:cxnSpLocks/>
          </p:cNvCxnSpPr>
          <p:nvPr/>
        </p:nvCxnSpPr>
        <p:spPr>
          <a:xfrm flipH="1">
            <a:off x="8037513" y="2185988"/>
            <a:ext cx="588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154F005A-D0EF-AFA9-E618-026B98158E66}"/>
              </a:ext>
            </a:extLst>
          </p:cNvPr>
          <p:cNvCxnSpPr>
            <a:cxnSpLocks/>
          </p:cNvCxnSpPr>
          <p:nvPr/>
        </p:nvCxnSpPr>
        <p:spPr>
          <a:xfrm flipH="1">
            <a:off x="6030494" y="2192643"/>
            <a:ext cx="588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A7BFA69F-F332-1115-6149-2B890B5F1F7D}"/>
              </a:ext>
            </a:extLst>
          </p:cNvPr>
          <p:cNvCxnSpPr>
            <a:cxnSpLocks/>
          </p:cNvCxnSpPr>
          <p:nvPr/>
        </p:nvCxnSpPr>
        <p:spPr>
          <a:xfrm flipH="1">
            <a:off x="6711119" y="2185988"/>
            <a:ext cx="588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CEA81EFB-1956-E22E-2DCC-9B97D64A479A}"/>
              </a:ext>
            </a:extLst>
          </p:cNvPr>
          <p:cNvCxnSpPr>
            <a:cxnSpLocks/>
          </p:cNvCxnSpPr>
          <p:nvPr/>
        </p:nvCxnSpPr>
        <p:spPr>
          <a:xfrm flipH="1">
            <a:off x="7376526" y="2192642"/>
            <a:ext cx="588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1518D270-7743-584F-4EEE-ED2CA2DB9EE1}"/>
              </a:ext>
            </a:extLst>
          </p:cNvPr>
          <p:cNvCxnSpPr>
            <a:cxnSpLocks/>
          </p:cNvCxnSpPr>
          <p:nvPr/>
        </p:nvCxnSpPr>
        <p:spPr>
          <a:xfrm flipH="1">
            <a:off x="8674564" y="2183832"/>
            <a:ext cx="588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536F8FC-9274-A56B-DFD5-76BCC06E95DF}"/>
              </a:ext>
            </a:extLst>
          </p:cNvPr>
          <p:cNvCxnSpPr>
            <a:cxnSpLocks/>
          </p:cNvCxnSpPr>
          <p:nvPr/>
        </p:nvCxnSpPr>
        <p:spPr>
          <a:xfrm flipH="1">
            <a:off x="9329638" y="2182305"/>
            <a:ext cx="588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7E007A5E-57CB-C605-BC64-263A64A237F0}"/>
              </a:ext>
            </a:extLst>
          </p:cNvPr>
          <p:cNvCxnSpPr>
            <a:cxnSpLocks/>
          </p:cNvCxnSpPr>
          <p:nvPr/>
        </p:nvCxnSpPr>
        <p:spPr>
          <a:xfrm flipV="1">
            <a:off x="8674564" y="2185987"/>
            <a:ext cx="655074" cy="47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4AFFBACA-17D2-28CB-17E4-0B702E3B8107}"/>
              </a:ext>
            </a:extLst>
          </p:cNvPr>
          <p:cNvCxnSpPr>
            <a:cxnSpLocks/>
          </p:cNvCxnSpPr>
          <p:nvPr/>
        </p:nvCxnSpPr>
        <p:spPr>
          <a:xfrm flipV="1">
            <a:off x="8816179" y="1972398"/>
            <a:ext cx="0" cy="2183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981C1734-EF23-A2D4-ED60-A19C1C67C7A6}"/>
              </a:ext>
            </a:extLst>
          </p:cNvPr>
          <p:cNvCxnSpPr>
            <a:cxnSpLocks/>
          </p:cNvCxnSpPr>
          <p:nvPr/>
        </p:nvCxnSpPr>
        <p:spPr>
          <a:xfrm flipV="1">
            <a:off x="9897404" y="2162683"/>
            <a:ext cx="1049459" cy="96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0271CAFF-FBDA-4B40-BAFB-E4CBBD2EE06D}"/>
              </a:ext>
            </a:extLst>
          </p:cNvPr>
          <p:cNvCxnSpPr>
            <a:cxnSpLocks/>
          </p:cNvCxnSpPr>
          <p:nvPr/>
        </p:nvCxnSpPr>
        <p:spPr>
          <a:xfrm flipV="1">
            <a:off x="9897404" y="1958615"/>
            <a:ext cx="0" cy="220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FFF72738-25E1-F86F-1CE5-9C82C9E03486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10150142" y="2173390"/>
            <a:ext cx="0" cy="197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263D908-A0B8-9080-FAE0-589FC24FF36F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10942391" y="2168140"/>
            <a:ext cx="1" cy="2031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DFEFC0E8-76EE-31D7-6F9E-24D5A15223C1}"/>
              </a:ext>
            </a:extLst>
          </p:cNvPr>
          <p:cNvCxnSpPr>
            <a:cxnSpLocks/>
          </p:cNvCxnSpPr>
          <p:nvPr/>
        </p:nvCxnSpPr>
        <p:spPr>
          <a:xfrm>
            <a:off x="3340100" y="2196064"/>
            <a:ext cx="0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1" name="TextBox 250">
            <a:extLst>
              <a:ext uri="{FF2B5EF4-FFF2-40B4-BE49-F238E27FC236}">
                <a16:creationId xmlns:a16="http://schemas.microsoft.com/office/drawing/2014/main" id="{E9F23505-1D38-C3D7-D4C8-6EB163670AB1}"/>
              </a:ext>
            </a:extLst>
          </p:cNvPr>
          <p:cNvSpPr txBox="1"/>
          <p:nvPr/>
        </p:nvSpPr>
        <p:spPr>
          <a:xfrm>
            <a:off x="3745009" y="2360665"/>
            <a:ext cx="576000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marR="0" lvl="0" indent="0" algn="ctr" defTabSz="2222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Head of Financial Governance, Internal Audit, Counter Fraud, Risk &amp; Insurance</a:t>
            </a:r>
          </a:p>
          <a:p>
            <a:pPr marL="0" marR="0" lvl="0" indent="0" algn="ctr" defTabSz="2222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Mike Smith (Interim)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64D9991-F9C3-9845-9EAA-8D815A45E072}"/>
              </a:ext>
            </a:extLst>
          </p:cNvPr>
          <p:cNvSpPr/>
          <p:nvPr/>
        </p:nvSpPr>
        <p:spPr>
          <a:xfrm>
            <a:off x="3071667" y="2371283"/>
            <a:ext cx="612000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Financial Management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Dave McNamara (Interim)</a:t>
            </a: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6E7A2D2A-771D-E27D-CA0F-3030644AB63D}"/>
              </a:ext>
            </a:extLst>
          </p:cNvPr>
          <p:cNvCxnSpPr>
            <a:cxnSpLocks/>
          </p:cNvCxnSpPr>
          <p:nvPr/>
        </p:nvCxnSpPr>
        <p:spPr>
          <a:xfrm>
            <a:off x="2721526" y="2189714"/>
            <a:ext cx="0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CCED749E-B843-C5CB-2712-CF4904311109}"/>
              </a:ext>
            </a:extLst>
          </p:cNvPr>
          <p:cNvSpPr/>
          <p:nvPr/>
        </p:nvSpPr>
        <p:spPr>
          <a:xfrm>
            <a:off x="2411716" y="2362449"/>
            <a:ext cx="591042" cy="44083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 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 Financial Transactions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Andy Jeffs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BA24D72-0723-816F-D85B-3C987DA07585}"/>
              </a:ext>
            </a:extLst>
          </p:cNvPr>
          <p:cNvSpPr/>
          <p:nvPr/>
        </p:nvSpPr>
        <p:spPr>
          <a:xfrm>
            <a:off x="1646573" y="2371283"/>
            <a:ext cx="673266" cy="43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HR &amp; Workforce Transformation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Bal Toor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5DBCC79-EFBE-B052-FC7E-3F630060BB14}"/>
              </a:ext>
            </a:extLst>
          </p:cNvPr>
          <p:cNvSpPr/>
          <p:nvPr/>
        </p:nvSpPr>
        <p:spPr>
          <a:xfrm>
            <a:off x="3649896" y="1382618"/>
            <a:ext cx="1080000" cy="57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Executive Director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Corporate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Annabel Scholes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(Interim)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D553890-A51B-98F6-A354-39DF33E9C8E9}"/>
              </a:ext>
            </a:extLst>
          </p:cNvPr>
          <p:cNvSpPr/>
          <p:nvPr/>
        </p:nvSpPr>
        <p:spPr>
          <a:xfrm>
            <a:off x="49554" y="1382617"/>
            <a:ext cx="970669" cy="57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 of Law and Governance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Monitoring Officer</a:t>
            </a:r>
            <a:b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Sukdave Ghuman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47A63D1A-2906-E440-670B-5572EB6F07A0}"/>
              </a:ext>
            </a:extLst>
          </p:cNvPr>
          <p:cNvSpPr/>
          <p:nvPr/>
        </p:nvSpPr>
        <p:spPr>
          <a:xfrm>
            <a:off x="5357906" y="253172"/>
            <a:ext cx="1080000" cy="57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Chief Executive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Will Tuckley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A3A861-C73E-8C61-9639-947C3FB347BC}"/>
              </a:ext>
            </a:extLst>
          </p:cNvPr>
          <p:cNvSpPr/>
          <p:nvPr/>
        </p:nvSpPr>
        <p:spPr>
          <a:xfrm>
            <a:off x="5948469" y="1382617"/>
            <a:ext cx="1166129" cy="57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Executive Director Regeneration, Housing and Environment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Pat Hayes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89DEAD-486E-D3C0-F747-3CE0A6B66D24}"/>
              </a:ext>
            </a:extLst>
          </p:cNvPr>
          <p:cNvSpPr/>
          <p:nvPr/>
        </p:nvSpPr>
        <p:spPr>
          <a:xfrm>
            <a:off x="7984825" y="1391636"/>
            <a:ext cx="1080000" cy="57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 of Public Health and Public Protection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Tessa Lindfield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974B78-9261-046E-44BF-BB87F12E4D61}"/>
              </a:ext>
            </a:extLst>
          </p:cNvPr>
          <p:cNvSpPr/>
          <p:nvPr/>
        </p:nvSpPr>
        <p:spPr>
          <a:xfrm>
            <a:off x="9205424" y="1383539"/>
            <a:ext cx="1080000" cy="57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Executive 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Adults’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Marc Gadsby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8FA123C-69F3-B2EA-2CA2-AAAD929CE07E}"/>
              </a:ext>
            </a:extLst>
          </p:cNvPr>
          <p:cNvSpPr/>
          <p:nvPr/>
        </p:nvSpPr>
        <p:spPr>
          <a:xfrm>
            <a:off x="10365322" y="1454617"/>
            <a:ext cx="612000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Slough Children First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35C6FB-6973-095C-CC9A-1FD216A40FEF}"/>
              </a:ext>
            </a:extLst>
          </p:cNvPr>
          <p:cNvSpPr/>
          <p:nvPr/>
        </p:nvSpPr>
        <p:spPr>
          <a:xfrm>
            <a:off x="11062813" y="1382617"/>
            <a:ext cx="1080000" cy="57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Executive Director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Children’s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Sue Butcher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D694499-C35B-9DBF-C9AF-39946C84E509}"/>
              </a:ext>
            </a:extLst>
          </p:cNvPr>
          <p:cNvCxnSpPr>
            <a:cxnSpLocks/>
          </p:cNvCxnSpPr>
          <p:nvPr/>
        </p:nvCxnSpPr>
        <p:spPr>
          <a:xfrm>
            <a:off x="1259001" y="2192095"/>
            <a:ext cx="0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E2C744D-30B8-FFC7-3F20-F74952A7A00A}"/>
              </a:ext>
            </a:extLst>
          </p:cNvPr>
          <p:cNvCxnSpPr>
            <a:cxnSpLocks/>
          </p:cNvCxnSpPr>
          <p:nvPr/>
        </p:nvCxnSpPr>
        <p:spPr>
          <a:xfrm>
            <a:off x="1983339" y="2187352"/>
            <a:ext cx="0" cy="176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8BC31579-AA2B-311C-1D22-EE3CAE74E1F1}"/>
              </a:ext>
            </a:extLst>
          </p:cNvPr>
          <p:cNvSpPr/>
          <p:nvPr/>
        </p:nvSpPr>
        <p:spPr>
          <a:xfrm>
            <a:off x="4373333" y="2371283"/>
            <a:ext cx="612000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Corporate and Strategic Finance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Chris Holme (Interim)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65C9302B-6772-B4E8-638D-BFEC5DA6AF01}"/>
              </a:ext>
            </a:extLst>
          </p:cNvPr>
          <p:cNvSpPr/>
          <p:nvPr/>
        </p:nvSpPr>
        <p:spPr>
          <a:xfrm>
            <a:off x="1870516" y="1550662"/>
            <a:ext cx="764825" cy="50283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Strategy, Change &amp; Resident Engagement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Sonia Khan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D6185B-B028-DC27-D844-B0962543F791}"/>
              </a:ext>
            </a:extLst>
          </p:cNvPr>
          <p:cNvCxnSpPr>
            <a:cxnSpLocks/>
          </p:cNvCxnSpPr>
          <p:nvPr/>
        </p:nvCxnSpPr>
        <p:spPr>
          <a:xfrm>
            <a:off x="49554" y="1881709"/>
            <a:ext cx="20939" cy="26157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3E6E9597-BE4E-CB8F-583E-658DFC718898}"/>
              </a:ext>
            </a:extLst>
          </p:cNvPr>
          <p:cNvGrpSpPr/>
          <p:nvPr/>
        </p:nvGrpSpPr>
        <p:grpSpPr>
          <a:xfrm>
            <a:off x="104773" y="3101712"/>
            <a:ext cx="619383" cy="438350"/>
            <a:chOff x="128246" y="2599520"/>
            <a:chExt cx="647067" cy="305294"/>
          </a:xfrm>
          <a:solidFill>
            <a:schemeClr val="bg1">
              <a:lumMod val="65000"/>
            </a:schemeClr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FAD194A-7BF2-EAE6-B511-1C90FD8E8D7B}"/>
                </a:ext>
              </a:extLst>
            </p:cNvPr>
            <p:cNvSpPr/>
            <p:nvPr/>
          </p:nvSpPr>
          <p:spPr>
            <a:xfrm>
              <a:off x="151466" y="2603942"/>
              <a:ext cx="601745" cy="300872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9AB9656-A7A9-E9C4-28CF-CA27D491B3AA}"/>
                </a:ext>
              </a:extLst>
            </p:cNvPr>
            <p:cNvSpPr txBox="1"/>
            <p:nvPr/>
          </p:nvSpPr>
          <p:spPr>
            <a:xfrm>
              <a:off x="128246" y="2599520"/>
              <a:ext cx="647067" cy="30087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marR="0" lvl="0" indent="0" algn="ctr" defTabSz="2222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Democratic Services and Scrutiny Manager</a:t>
              </a:r>
            </a:p>
            <a:p>
              <a:pPr marL="0" marR="0" lvl="0" indent="0" algn="ctr" defTabSz="2222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Alex Polak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ABC7661-87EF-EFDF-BF20-1BDB335C50A2}"/>
              </a:ext>
            </a:extLst>
          </p:cNvPr>
          <p:cNvGrpSpPr/>
          <p:nvPr/>
        </p:nvGrpSpPr>
        <p:grpSpPr>
          <a:xfrm>
            <a:off x="116864" y="3682969"/>
            <a:ext cx="612658" cy="435177"/>
            <a:chOff x="141515" y="3456209"/>
            <a:chExt cx="640041" cy="303084"/>
          </a:xfrm>
          <a:solidFill>
            <a:schemeClr val="bg1">
              <a:lumMod val="50000"/>
            </a:schemeClr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2BB83A4-D14F-92AE-8B7D-212112103481}"/>
                </a:ext>
              </a:extLst>
            </p:cNvPr>
            <p:cNvSpPr/>
            <p:nvPr/>
          </p:nvSpPr>
          <p:spPr>
            <a:xfrm>
              <a:off x="151466" y="3458421"/>
              <a:ext cx="601745" cy="300872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A931ED8-1156-55DC-7581-CCC1EED42012}"/>
                </a:ext>
              </a:extLst>
            </p:cNvPr>
            <p:cNvSpPr txBox="1"/>
            <p:nvPr/>
          </p:nvSpPr>
          <p:spPr>
            <a:xfrm>
              <a:off x="141515" y="3456209"/>
              <a:ext cx="640041" cy="300872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marR="0" lvl="0" indent="0" algn="ctr" defTabSz="2222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Electoral Services Manager</a:t>
              </a:r>
            </a:p>
            <a:p>
              <a:pPr marL="0" marR="0" lvl="0" indent="0" algn="ctr" defTabSz="2222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Fiona Ahern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52DF62C5-B4F5-1AEA-5121-F220763BAECE}"/>
              </a:ext>
            </a:extLst>
          </p:cNvPr>
          <p:cNvSpPr/>
          <p:nvPr/>
        </p:nvSpPr>
        <p:spPr>
          <a:xfrm>
            <a:off x="117544" y="4266359"/>
            <a:ext cx="612658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Registrations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Tajinder Bahia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0DD1E9-DDD6-A1D9-D44F-E9660C4EFB3E}"/>
              </a:ext>
            </a:extLst>
          </p:cNvPr>
          <p:cNvSpPr/>
          <p:nvPr/>
        </p:nvSpPr>
        <p:spPr>
          <a:xfrm>
            <a:off x="1134303" y="1595327"/>
            <a:ext cx="612658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Legal Services (LB of Harrow: HBPL)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EC1A1581-678A-9D57-CC54-C280262EB20F}"/>
                  </a:ext>
                </a:extLst>
              </p14:cNvPr>
              <p14:cNvContentPartPr/>
              <p14:nvPr/>
            </p14:nvContentPartPr>
            <p14:xfrm>
              <a:off x="76718" y="3315562"/>
              <a:ext cx="1332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EC1A1581-678A-9D57-CC54-C280262EB2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398" y="3311242"/>
                <a:ext cx="2196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66793DC3-2A08-A9CB-B109-ACACF2A5846A}"/>
                  </a:ext>
                </a:extLst>
              </p14:cNvPr>
              <p14:cNvContentPartPr/>
              <p14:nvPr/>
            </p14:nvContentPartPr>
            <p14:xfrm>
              <a:off x="81758" y="3893002"/>
              <a:ext cx="33480" cy="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66793DC3-2A08-A9CB-B109-ACACF2A5846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438" y="3888682"/>
                <a:ext cx="4212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74CA6984-84DF-5B5F-6FBC-FB5D15422D57}"/>
                  </a:ext>
                </a:extLst>
              </p14:cNvPr>
              <p14:cNvContentPartPr/>
              <p14:nvPr/>
            </p14:nvContentPartPr>
            <p14:xfrm>
              <a:off x="100838" y="3315562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74CA6984-84DF-5B5F-6FBC-FB5D15422D5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6518" y="3311242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0F940D75-37FB-90AE-78E9-709751D3536F}"/>
                  </a:ext>
                </a:extLst>
              </p14:cNvPr>
              <p14:cNvContentPartPr/>
              <p14:nvPr/>
            </p14:nvContentPartPr>
            <p14:xfrm>
              <a:off x="95798" y="3315562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0F940D75-37FB-90AE-78E9-709751D3536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1478" y="3311242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F84FD5C-EE76-7C0B-22A7-DEDC2CB4EB8C}"/>
                  </a:ext>
                </a:extLst>
              </p14:cNvPr>
              <p14:cNvContentPartPr/>
              <p14:nvPr/>
            </p14:nvContentPartPr>
            <p14:xfrm>
              <a:off x="71678" y="4460722"/>
              <a:ext cx="28080" cy="3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F84FD5C-EE76-7C0B-22A7-DEDC2CB4EB8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7358" y="4456402"/>
                <a:ext cx="3672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C737D791-889F-E2E8-20E9-3D4BB498B6CD}"/>
                  </a:ext>
                </a:extLst>
              </p14:cNvPr>
              <p14:cNvContentPartPr/>
              <p14:nvPr/>
            </p14:nvContentPartPr>
            <p14:xfrm>
              <a:off x="2296588" y="5635066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C737D791-889F-E2E8-20E9-3D4BB498B6C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290468" y="5628946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909D54CD-4D6A-4019-DF36-626051A84D01}"/>
                  </a:ext>
                </a:extLst>
              </p14:cNvPr>
              <p14:cNvContentPartPr/>
              <p14:nvPr/>
            </p14:nvContentPartPr>
            <p14:xfrm>
              <a:off x="1417108" y="1856866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909D54CD-4D6A-4019-DF36-626051A84D0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410988" y="1850746"/>
                <a:ext cx="12600" cy="1260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68E6E6BB-4BED-601B-6A46-68FA2B7B090E}"/>
              </a:ext>
            </a:extLst>
          </p:cNvPr>
          <p:cNvGrpSpPr/>
          <p:nvPr/>
        </p:nvGrpSpPr>
        <p:grpSpPr>
          <a:xfrm>
            <a:off x="1608988" y="1948666"/>
            <a:ext cx="360" cy="360"/>
            <a:chOff x="1608988" y="1948666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7CE15D4-6627-A801-D00A-1991F428BD1B}"/>
                    </a:ext>
                  </a:extLst>
                </p14:cNvPr>
                <p14:cNvContentPartPr/>
                <p14:nvPr/>
              </p14:nvContentPartPr>
              <p14:xfrm>
                <a:off x="1608988" y="1948666"/>
                <a:ext cx="360" cy="3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7CE15D4-6627-A801-D00A-1991F428BD1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602868" y="1942546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BAE80C5-167F-4EE1-8393-3FD64857965F}"/>
                    </a:ext>
                  </a:extLst>
                </p14:cNvPr>
                <p14:cNvContentPartPr/>
                <p14:nvPr/>
              </p14:nvContentPartPr>
              <p14:xfrm>
                <a:off x="1608988" y="1948666"/>
                <a:ext cx="360" cy="3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BAE80C5-167F-4EE1-8393-3FD64857965F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602868" y="1942546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8A66F48A-457A-FE39-F752-323FBA527066}"/>
                  </a:ext>
                </a:extLst>
              </p14:cNvPr>
              <p14:cNvContentPartPr/>
              <p14:nvPr/>
            </p14:nvContentPartPr>
            <p14:xfrm>
              <a:off x="2764228" y="5479186"/>
              <a:ext cx="360" cy="36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8A66F48A-457A-FE39-F752-323FBA52706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758108" y="5473066"/>
                <a:ext cx="12600" cy="12600"/>
              </a:xfrm>
              <a:prstGeom prst="rect">
                <a:avLst/>
              </a:prstGeom>
            </p:spPr>
          </p:pic>
        </mc:Fallback>
      </mc:AlternateContent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9AD10B0-75FB-7086-82FF-E6664FEEF37D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1020223" y="1670617"/>
            <a:ext cx="1140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13DC274-174A-CAFB-41B5-32936DB32707}"/>
              </a:ext>
            </a:extLst>
          </p:cNvPr>
          <p:cNvSpPr/>
          <p:nvPr/>
        </p:nvSpPr>
        <p:spPr>
          <a:xfrm>
            <a:off x="859810" y="2358766"/>
            <a:ext cx="708202" cy="49050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Director Digital &amp; Technology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Martin Chalmers (Sept)  (Stephen Menzies until Dec)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215BEA0-7F7E-ED15-425F-936D121EDA01}"/>
              </a:ext>
            </a:extLst>
          </p:cNvPr>
          <p:cNvCxnSpPr>
            <a:cxnSpLocks/>
          </p:cNvCxnSpPr>
          <p:nvPr/>
        </p:nvCxnSpPr>
        <p:spPr>
          <a:xfrm>
            <a:off x="1646573" y="2803283"/>
            <a:ext cx="0" cy="17986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C8A7DB66-4529-E313-A60E-1BB1E2A066DC}"/>
              </a:ext>
            </a:extLst>
          </p:cNvPr>
          <p:cNvSpPr/>
          <p:nvPr/>
        </p:nvSpPr>
        <p:spPr>
          <a:xfrm>
            <a:off x="1719480" y="3111743"/>
            <a:ext cx="729952" cy="36960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500" b="1" dirty="0"/>
              <a:t>Head of </a:t>
            </a:r>
          </a:p>
          <a:p>
            <a:pPr algn="ctr"/>
            <a:r>
              <a:rPr lang="en-GB" sz="500" b="1" dirty="0"/>
              <a:t>HR Change and OD</a:t>
            </a:r>
          </a:p>
          <a:p>
            <a:pPr algn="ctr"/>
            <a:r>
              <a:rPr lang="en-GB" sz="500" b="1" dirty="0"/>
              <a:t>Angela Gray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9373C6CB-9747-05D8-18A6-93937AFF6E7B}"/>
                  </a:ext>
                </a:extLst>
              </p14:cNvPr>
              <p14:cNvContentPartPr/>
              <p14:nvPr/>
            </p14:nvContentPartPr>
            <p14:xfrm>
              <a:off x="248198" y="3467962"/>
              <a:ext cx="360" cy="36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9373C6CB-9747-05D8-18A6-93937AFF6E7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43878" y="3463642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E6EA6EC6-5894-5616-7394-ACFD72A78DDF}"/>
                  </a:ext>
                </a:extLst>
              </p14:cNvPr>
              <p14:cNvContentPartPr/>
              <p14:nvPr/>
            </p14:nvContentPartPr>
            <p14:xfrm>
              <a:off x="6089650" y="3429000"/>
              <a:ext cx="12700" cy="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E6EA6EC6-5894-5616-7394-ACFD72A78DD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085531" y="3429000"/>
                <a:ext cx="20938" cy="0"/>
              </a:xfrm>
              <a:prstGeom prst="rect">
                <a:avLst/>
              </a:prstGeom>
            </p:spPr>
          </p:pic>
        </mc:Fallback>
      </mc:AlternateContent>
      <p:sp>
        <p:nvSpPr>
          <p:cNvPr id="65" name="Rectangle 64">
            <a:extLst>
              <a:ext uri="{FF2B5EF4-FFF2-40B4-BE49-F238E27FC236}">
                <a16:creationId xmlns:a16="http://schemas.microsoft.com/office/drawing/2014/main" id="{9BA5555B-079B-4AAA-0084-CF9F7B8F3127}"/>
              </a:ext>
            </a:extLst>
          </p:cNvPr>
          <p:cNvSpPr/>
          <p:nvPr/>
        </p:nvSpPr>
        <p:spPr>
          <a:xfrm>
            <a:off x="1732386" y="3723487"/>
            <a:ext cx="717045" cy="41516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500" b="1" dirty="0"/>
              <a:t>Head of </a:t>
            </a:r>
          </a:p>
          <a:p>
            <a:pPr algn="ctr"/>
            <a:r>
              <a:rPr lang="en-GB" sz="500" b="1" dirty="0"/>
              <a:t>HR Policy and Strategy</a:t>
            </a:r>
          </a:p>
          <a:p>
            <a:pPr algn="ctr"/>
            <a:r>
              <a:rPr lang="en-GB" sz="500" b="1" dirty="0"/>
              <a:t>Tracey Walters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631DB65-819B-225A-F322-8BCE7C7717F8}"/>
              </a:ext>
            </a:extLst>
          </p:cNvPr>
          <p:cNvSpPr/>
          <p:nvPr/>
        </p:nvSpPr>
        <p:spPr>
          <a:xfrm>
            <a:off x="1748883" y="4380210"/>
            <a:ext cx="700548" cy="47447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500" b="1" dirty="0"/>
              <a:t>Head of </a:t>
            </a:r>
          </a:p>
          <a:p>
            <a:pPr algn="ctr"/>
            <a:r>
              <a:rPr lang="en-GB" sz="500" b="1" dirty="0"/>
              <a:t>HR Operations</a:t>
            </a:r>
          </a:p>
          <a:p>
            <a:pPr algn="ctr"/>
            <a:r>
              <a:rPr lang="en-GB" sz="500" b="1" dirty="0"/>
              <a:t>Gemma Baker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C5C3E66-5896-14FD-5F27-0BB7CF80AC34}"/>
              </a:ext>
            </a:extLst>
          </p:cNvPr>
          <p:cNvCxnSpPr>
            <a:endCxn id="65" idx="1"/>
          </p:cNvCxnSpPr>
          <p:nvPr/>
        </p:nvCxnSpPr>
        <p:spPr>
          <a:xfrm>
            <a:off x="1635907" y="3931071"/>
            <a:ext cx="9647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68ADC16-81DA-EFBD-87D8-BC1A85DA7292}"/>
              </a:ext>
            </a:extLst>
          </p:cNvPr>
          <p:cNvCxnSpPr>
            <a:endCxn id="67" idx="1"/>
          </p:cNvCxnSpPr>
          <p:nvPr/>
        </p:nvCxnSpPr>
        <p:spPr>
          <a:xfrm>
            <a:off x="1629300" y="4617445"/>
            <a:ext cx="119583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776A5CB-73C5-5DE7-37FD-1161D81CCD88}"/>
              </a:ext>
            </a:extLst>
          </p:cNvPr>
          <p:cNvCxnSpPr>
            <a:cxnSpLocks/>
          </p:cNvCxnSpPr>
          <p:nvPr/>
        </p:nvCxnSpPr>
        <p:spPr>
          <a:xfrm>
            <a:off x="1608988" y="3315561"/>
            <a:ext cx="9647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E5A8EEA-38ED-DAF1-C941-97FF6B86DD1C}"/>
              </a:ext>
            </a:extLst>
          </p:cNvPr>
          <p:cNvCxnSpPr>
            <a:cxnSpLocks/>
          </p:cNvCxnSpPr>
          <p:nvPr/>
        </p:nvCxnSpPr>
        <p:spPr>
          <a:xfrm flipH="1">
            <a:off x="859653" y="2849271"/>
            <a:ext cx="1452" cy="26299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310B26DE-F41B-9603-4035-9165AEA12ADA}"/>
              </a:ext>
            </a:extLst>
          </p:cNvPr>
          <p:cNvSpPr/>
          <p:nvPr/>
        </p:nvSpPr>
        <p:spPr>
          <a:xfrm>
            <a:off x="926536" y="3141980"/>
            <a:ext cx="627947" cy="3695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500" b="1" dirty="0">
                <a:cs typeface="Arial"/>
              </a:rPr>
              <a:t>Head of Technology Infrastructure &amp; Platforms</a:t>
            </a:r>
          </a:p>
          <a:p>
            <a:pPr algn="ctr"/>
            <a:r>
              <a:rPr lang="en-GB" sz="500" b="1" dirty="0">
                <a:cs typeface="Arial"/>
              </a:rPr>
              <a:t>Colin Watson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14EB8E4-CC4B-7293-8D49-2363C406BFA8}"/>
              </a:ext>
            </a:extLst>
          </p:cNvPr>
          <p:cNvCxnSpPr/>
          <p:nvPr/>
        </p:nvCxnSpPr>
        <p:spPr>
          <a:xfrm>
            <a:off x="1761388" y="3467961"/>
            <a:ext cx="9647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279A9FDC-DE2D-4630-6E0E-4984971118F6}"/>
              </a:ext>
            </a:extLst>
          </p:cNvPr>
          <p:cNvSpPr/>
          <p:nvPr/>
        </p:nvSpPr>
        <p:spPr>
          <a:xfrm>
            <a:off x="918861" y="3716020"/>
            <a:ext cx="601430" cy="42263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br>
              <a:rPr lang="en-GB" sz="500" b="1" dirty="0"/>
            </a:br>
            <a:r>
              <a:rPr lang="en-GB" sz="500" b="1" dirty="0"/>
              <a:t>Head of Technology Customer &amp; Information</a:t>
            </a:r>
          </a:p>
          <a:p>
            <a:pPr algn="ctr"/>
            <a:r>
              <a:rPr lang="en-GB" sz="500" b="1" dirty="0"/>
              <a:t>Alex Cowen</a:t>
            </a:r>
          </a:p>
          <a:p>
            <a:pPr algn="ctr"/>
            <a:endParaRPr lang="en-GB" sz="500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CDC0802-07E2-FA1A-EEA5-67A8307F0B17}"/>
              </a:ext>
            </a:extLst>
          </p:cNvPr>
          <p:cNvSpPr/>
          <p:nvPr/>
        </p:nvSpPr>
        <p:spPr>
          <a:xfrm>
            <a:off x="918861" y="4266359"/>
            <a:ext cx="627947" cy="42894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500" b="1" dirty="0"/>
              <a:t>Head of Technology Governance &amp; Compliance</a:t>
            </a:r>
          </a:p>
          <a:p>
            <a:pPr algn="ctr"/>
            <a:r>
              <a:rPr lang="en-GB" sz="500" b="1" dirty="0"/>
              <a:t>Sarah Power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BA1B7AB-4F16-9B1D-4E1B-974DB021E717}"/>
              </a:ext>
            </a:extLst>
          </p:cNvPr>
          <p:cNvSpPr/>
          <p:nvPr/>
        </p:nvSpPr>
        <p:spPr>
          <a:xfrm>
            <a:off x="924829" y="4830673"/>
            <a:ext cx="621979" cy="29500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500" b="1" dirty="0">
              <a:cs typeface="Arial"/>
            </a:endParaRPr>
          </a:p>
          <a:p>
            <a:pPr algn="ctr"/>
            <a:r>
              <a:rPr lang="en-GB" sz="500" b="1" dirty="0">
                <a:cs typeface="Arial"/>
              </a:rPr>
              <a:t>Head of</a:t>
            </a:r>
          </a:p>
          <a:p>
            <a:pPr algn="ctr"/>
            <a:r>
              <a:rPr lang="en-GB" sz="500" b="1" dirty="0">
                <a:cs typeface="Arial"/>
              </a:rPr>
              <a:t>Digital</a:t>
            </a:r>
          </a:p>
          <a:p>
            <a:pPr algn="ctr"/>
            <a:r>
              <a:rPr lang="en-GB" sz="500" b="1" dirty="0">
                <a:cs typeface="Arial"/>
              </a:rPr>
              <a:t>Jemma Reid</a:t>
            </a:r>
          </a:p>
          <a:p>
            <a:pPr algn="ctr"/>
            <a:endParaRPr lang="en-GB" sz="500" b="1" dirty="0">
              <a:cs typeface="Arial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95B88F3-6942-B1B8-91A0-F050204FF20A}"/>
              </a:ext>
            </a:extLst>
          </p:cNvPr>
          <p:cNvSpPr/>
          <p:nvPr/>
        </p:nvSpPr>
        <p:spPr>
          <a:xfrm>
            <a:off x="921857" y="5292984"/>
            <a:ext cx="584108" cy="31449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500" b="1" dirty="0"/>
          </a:p>
          <a:p>
            <a:pPr algn="ctr"/>
            <a:r>
              <a:rPr lang="en-GB" sz="500" b="1" dirty="0"/>
              <a:t>Enterprise Architect</a:t>
            </a:r>
          </a:p>
          <a:p>
            <a:pPr algn="ctr"/>
            <a:r>
              <a:rPr lang="en-GB" sz="500" b="1" dirty="0"/>
              <a:t>Colin Power</a:t>
            </a:r>
          </a:p>
          <a:p>
            <a:pPr algn="ctr"/>
            <a:endParaRPr lang="en-GB" sz="500" b="1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7371971-309C-DC11-3362-A85D1358B161}"/>
              </a:ext>
            </a:extLst>
          </p:cNvPr>
          <p:cNvCxnSpPr>
            <a:stCxn id="85" idx="1"/>
            <a:endCxn id="85" idx="1"/>
          </p:cNvCxnSpPr>
          <p:nvPr/>
        </p:nvCxnSpPr>
        <p:spPr>
          <a:xfrm>
            <a:off x="926536" y="332677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F12B28D-2C1D-CC91-D924-F2D6AC4BD965}"/>
              </a:ext>
            </a:extLst>
          </p:cNvPr>
          <p:cNvCxnSpPr>
            <a:stCxn id="85" idx="1"/>
            <a:endCxn id="85" idx="1"/>
          </p:cNvCxnSpPr>
          <p:nvPr/>
        </p:nvCxnSpPr>
        <p:spPr>
          <a:xfrm>
            <a:off x="926536" y="332677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16E19CAB-8635-89B1-D8A9-F724CA628939}"/>
              </a:ext>
            </a:extLst>
          </p:cNvPr>
          <p:cNvCxnSpPr>
            <a:stCxn id="90" idx="1"/>
            <a:endCxn id="90" idx="1"/>
          </p:cNvCxnSpPr>
          <p:nvPr/>
        </p:nvCxnSpPr>
        <p:spPr>
          <a:xfrm>
            <a:off x="918861" y="392733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DCC1F43B-A72F-17AD-2243-F887C13E6B74}"/>
              </a:ext>
            </a:extLst>
          </p:cNvPr>
          <p:cNvCxnSpPr>
            <a:cxnSpLocks/>
            <a:stCxn id="85" idx="1"/>
            <a:endCxn id="85" idx="1"/>
          </p:cNvCxnSpPr>
          <p:nvPr/>
        </p:nvCxnSpPr>
        <p:spPr>
          <a:xfrm>
            <a:off x="926536" y="3326779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C3936A90-8AD8-EB4C-51FC-9D59D88C0752}"/>
              </a:ext>
            </a:extLst>
          </p:cNvPr>
          <p:cNvCxnSpPr>
            <a:stCxn id="85" idx="1"/>
            <a:endCxn id="85" idx="1"/>
          </p:cNvCxnSpPr>
          <p:nvPr/>
        </p:nvCxnSpPr>
        <p:spPr>
          <a:xfrm>
            <a:off x="926536" y="332677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F53CC05-AB86-F358-3162-031C7B569A5E}"/>
              </a:ext>
            </a:extLst>
          </p:cNvPr>
          <p:cNvCxnSpPr>
            <a:endCxn id="85" idx="1"/>
          </p:cNvCxnSpPr>
          <p:nvPr/>
        </p:nvCxnSpPr>
        <p:spPr>
          <a:xfrm>
            <a:off x="843738" y="3324061"/>
            <a:ext cx="82798" cy="27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9FCD52B-FC66-016E-EA72-B8EEF3DAD679}"/>
              </a:ext>
            </a:extLst>
          </p:cNvPr>
          <p:cNvCxnSpPr>
            <a:endCxn id="90" idx="1"/>
          </p:cNvCxnSpPr>
          <p:nvPr/>
        </p:nvCxnSpPr>
        <p:spPr>
          <a:xfrm>
            <a:off x="843738" y="392733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AA99D4B1-1EFA-9989-3D5F-7AA93FB169CF}"/>
              </a:ext>
            </a:extLst>
          </p:cNvPr>
          <p:cNvCxnSpPr/>
          <p:nvPr/>
        </p:nvCxnSpPr>
        <p:spPr>
          <a:xfrm>
            <a:off x="834363" y="3918220"/>
            <a:ext cx="82798" cy="27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C28D0AA7-BAB0-8E0D-723D-98B38FC73DAA}"/>
              </a:ext>
            </a:extLst>
          </p:cNvPr>
          <p:cNvCxnSpPr/>
          <p:nvPr/>
        </p:nvCxnSpPr>
        <p:spPr>
          <a:xfrm>
            <a:off x="841874" y="4466657"/>
            <a:ext cx="82798" cy="27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7CF0A821-5E16-8EA3-9B46-8333EDEEAFF0}"/>
              </a:ext>
            </a:extLst>
          </p:cNvPr>
          <p:cNvCxnSpPr/>
          <p:nvPr/>
        </p:nvCxnSpPr>
        <p:spPr>
          <a:xfrm>
            <a:off x="841874" y="4992784"/>
            <a:ext cx="82798" cy="27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475AFDCA-1910-3C35-E70A-2ECB706BE96E}"/>
              </a:ext>
            </a:extLst>
          </p:cNvPr>
          <p:cNvCxnSpPr/>
          <p:nvPr/>
        </p:nvCxnSpPr>
        <p:spPr>
          <a:xfrm>
            <a:off x="834363" y="5474024"/>
            <a:ext cx="82798" cy="27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4EB90D9-C0C3-4632-F547-E6CF0B48D59B}"/>
              </a:ext>
            </a:extLst>
          </p:cNvPr>
          <p:cNvSpPr/>
          <p:nvPr/>
        </p:nvSpPr>
        <p:spPr>
          <a:xfrm>
            <a:off x="4441896" y="3522981"/>
            <a:ext cx="609001" cy="35928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" b="1" dirty="0"/>
              <a:t>Head of</a:t>
            </a:r>
          </a:p>
          <a:p>
            <a:pPr algn="ctr"/>
            <a:r>
              <a:rPr lang="en-GB" sz="500" b="1" dirty="0"/>
              <a:t>Commercial Services</a:t>
            </a:r>
          </a:p>
          <a:p>
            <a:pPr algn="ctr"/>
            <a:r>
              <a:rPr lang="en-GB" sz="500" b="1" dirty="0"/>
              <a:t>Harjinder Jute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BE9398A-C90F-BBB8-56C5-62A637F835E2}"/>
              </a:ext>
            </a:extLst>
          </p:cNvPr>
          <p:cNvGrpSpPr/>
          <p:nvPr/>
        </p:nvGrpSpPr>
        <p:grpSpPr>
          <a:xfrm>
            <a:off x="4441896" y="2980659"/>
            <a:ext cx="576000" cy="375678"/>
            <a:chOff x="4670574" y="3482265"/>
            <a:chExt cx="601745" cy="300873"/>
          </a:xfrm>
          <a:solidFill>
            <a:schemeClr val="bg1">
              <a:lumMod val="50000"/>
            </a:schemeClr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CFE8A18-D6E5-987F-8C8C-557065B10E94}"/>
                </a:ext>
              </a:extLst>
            </p:cNvPr>
            <p:cNvSpPr/>
            <p:nvPr/>
          </p:nvSpPr>
          <p:spPr>
            <a:xfrm>
              <a:off x="4670574" y="3482265"/>
              <a:ext cx="601745" cy="300872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F98F83D-3161-72DB-0962-ABD897B4B63E}"/>
                </a:ext>
              </a:extLst>
            </p:cNvPr>
            <p:cNvSpPr txBox="1"/>
            <p:nvPr/>
          </p:nvSpPr>
          <p:spPr>
            <a:xfrm>
              <a:off x="4670574" y="3482267"/>
              <a:ext cx="601742" cy="300871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b="1" dirty="0"/>
                <a:t>Chief Accountant (SFM)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b="1" kern="1200" dirty="0"/>
                <a:t>Jonathan Ross</a:t>
              </a: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316A4F1-AA76-CC57-A90A-BFF248F036AC}"/>
              </a:ext>
            </a:extLst>
          </p:cNvPr>
          <p:cNvCxnSpPr>
            <a:cxnSpLocks/>
          </p:cNvCxnSpPr>
          <p:nvPr/>
        </p:nvCxnSpPr>
        <p:spPr>
          <a:xfrm>
            <a:off x="4373333" y="2803283"/>
            <a:ext cx="0" cy="8796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6CE9852-A26C-C300-EA35-D8C3DA64F975}"/>
              </a:ext>
            </a:extLst>
          </p:cNvPr>
          <p:cNvCxnSpPr>
            <a:cxnSpLocks/>
          </p:cNvCxnSpPr>
          <p:nvPr/>
        </p:nvCxnSpPr>
        <p:spPr>
          <a:xfrm>
            <a:off x="4353160" y="3189572"/>
            <a:ext cx="9647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2FE2A5F-533F-7C48-6441-9936487A9375}"/>
              </a:ext>
            </a:extLst>
          </p:cNvPr>
          <p:cNvCxnSpPr/>
          <p:nvPr/>
        </p:nvCxnSpPr>
        <p:spPr>
          <a:xfrm>
            <a:off x="4345417" y="3698023"/>
            <a:ext cx="9647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992261"/>
      </p:ext>
    </p:extLst>
  </p:cSld>
  <p:clrMapOvr>
    <a:masterClrMapping/>
  </p:clrMapOvr>
</p:sld>
</file>

<file path=ppt/theme/theme1.xml><?xml version="1.0" encoding="utf-8"?>
<a:theme xmlns:a="http://schemas.openxmlformats.org/drawingml/2006/main" name="3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303</Words>
  <Application>Microsoft Office PowerPoint</Application>
  <PresentationFormat>Widescreen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3_Default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 Toor</dc:creator>
  <cp:lastModifiedBy>Padma Knowles</cp:lastModifiedBy>
  <cp:revision>5</cp:revision>
  <dcterms:created xsi:type="dcterms:W3CDTF">2024-07-28T20:33:08Z</dcterms:created>
  <dcterms:modified xsi:type="dcterms:W3CDTF">2024-07-31T11:57:13Z</dcterms:modified>
</cp:coreProperties>
</file>