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5" r:id="rId5"/>
  </p:sldMasterIdLst>
  <p:notesMasterIdLst>
    <p:notesMasterId r:id="rId23"/>
  </p:notesMasterIdLst>
  <p:sldIdLst>
    <p:sldId id="2145706416" r:id="rId6"/>
    <p:sldId id="2134593129" r:id="rId7"/>
    <p:sldId id="2145706418" r:id="rId8"/>
    <p:sldId id="2145706435" r:id="rId9"/>
    <p:sldId id="2145706417" r:id="rId10"/>
    <p:sldId id="2145706383" r:id="rId11"/>
    <p:sldId id="2145706407" r:id="rId12"/>
    <p:sldId id="2145706420" r:id="rId13"/>
    <p:sldId id="2145706419" r:id="rId14"/>
    <p:sldId id="2145706423" r:id="rId15"/>
    <p:sldId id="2145706391" r:id="rId16"/>
    <p:sldId id="2145706390" r:id="rId17"/>
    <p:sldId id="2145706431" r:id="rId18"/>
    <p:sldId id="2145706426" r:id="rId19"/>
    <p:sldId id="2145706427" r:id="rId20"/>
    <p:sldId id="2145706430" r:id="rId21"/>
    <p:sldId id="2145706393"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2083E060-3F83-C5C2-0A53-214C179B8141}" name="Benson, Andrea" initials="BA" userId="S::ABenson@lblmain.lewisham.gov.uk::eeea3413-04b2-4664-b9f4-3e3dfaef18c4"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1547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794" autoAdjust="0"/>
    <p:restoredTop sz="94434" autoAdjust="0"/>
  </p:normalViewPr>
  <p:slideViewPr>
    <p:cSldViewPr snapToGrid="0">
      <p:cViewPr varScale="1">
        <p:scale>
          <a:sx n="80" d="100"/>
          <a:sy n="80" d="100"/>
        </p:scale>
        <p:origin x="264" y="90"/>
      </p:cViewPr>
      <p:guideLst/>
    </p:cSldViewPr>
  </p:slideViewPr>
  <p:notesTextViewPr>
    <p:cViewPr>
      <p:scale>
        <a:sx n="1" d="1"/>
        <a:sy n="1" d="1"/>
      </p:scale>
      <p:origin x="0" y="0"/>
    </p:cViewPr>
  </p:notesTextViewPr>
  <p:sorterViewPr>
    <p:cViewPr>
      <p:scale>
        <a:sx n="100" d="100"/>
        <a:sy n="100" d="100"/>
      </p:scale>
      <p:origin x="0" y="-3888"/>
    </p:cViewPr>
  </p:sorter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presProps" Target="presProp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notesMaster" Target="notesMasters/notesMaster1.xml"/><Relationship Id="rId28" Type="http://schemas.microsoft.com/office/2018/10/relationships/authors" Target="author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626256A-FA65-40AE-B315-6F6458EF4F18}" type="datetimeFigureOut">
              <a:rPr lang="en-GB" smtClean="0"/>
              <a:t>26/06/2024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E371D70-8F79-42EC-8EA2-D19D58A726A7}" type="slidenum">
              <a:rPr lang="en-GB" smtClean="0"/>
              <a:t>‹#›</a:t>
            </a:fld>
            <a:endParaRPr lang="en-GB"/>
          </a:p>
        </p:txBody>
      </p:sp>
    </p:spTree>
    <p:extLst>
      <p:ext uri="{BB962C8B-B14F-4D97-AF65-F5344CB8AC3E}">
        <p14:creationId xmlns:p14="http://schemas.microsoft.com/office/powerpoint/2010/main" val="21148345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 Id="rId5" Type="http://schemas.microsoft.com/office/2007/relationships/hdphoto" Target="../media/hdphoto2.wdp"/><Relationship Id="rId4" Type="http://schemas.openxmlformats.org/officeDocument/2006/relationships/image" Target="../media/image2.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 Id="rId4" Type="http://schemas.microsoft.com/office/2007/relationships/hdphoto" Target="../media/hdphoto2.wdp"/></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E9B432-34A2-4CA3-B3BB-73A07163B66F}"/>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p>
        </p:txBody>
      </p:sp>
      <p:sp>
        <p:nvSpPr>
          <p:cNvPr id="3" name="Subtitle 2">
            <a:extLst>
              <a:ext uri="{FF2B5EF4-FFF2-40B4-BE49-F238E27FC236}">
                <a16:creationId xmlns:a16="http://schemas.microsoft.com/office/drawing/2014/main" id="{BC885A60-1EDF-4351-9757-C71FC7A0B18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sp>
        <p:nvSpPr>
          <p:cNvPr id="4" name="Date Placeholder 3">
            <a:extLst>
              <a:ext uri="{FF2B5EF4-FFF2-40B4-BE49-F238E27FC236}">
                <a16:creationId xmlns:a16="http://schemas.microsoft.com/office/drawing/2014/main" id="{6EF0EB48-B0E2-42EB-A64E-8B2ED25A9CD7}"/>
              </a:ext>
            </a:extLst>
          </p:cNvPr>
          <p:cNvSpPr>
            <a:spLocks noGrp="1"/>
          </p:cNvSpPr>
          <p:nvPr>
            <p:ph type="dt" sz="half" idx="10"/>
          </p:nvPr>
        </p:nvSpPr>
        <p:spPr/>
        <p:txBody>
          <a:bodyPr/>
          <a:lstStyle/>
          <a:p>
            <a:fld id="{B61BEF0D-F0BB-DE4B-95CE-6DB70DBA9567}" type="datetimeFigureOut">
              <a:rPr lang="en-US" smtClean="0"/>
              <a:pPr/>
              <a:t>6/26/2024</a:t>
            </a:fld>
            <a:endParaRPr lang="en-US" dirty="0"/>
          </a:p>
        </p:txBody>
      </p:sp>
      <p:sp>
        <p:nvSpPr>
          <p:cNvPr id="5" name="Footer Placeholder 4">
            <a:extLst>
              <a:ext uri="{FF2B5EF4-FFF2-40B4-BE49-F238E27FC236}">
                <a16:creationId xmlns:a16="http://schemas.microsoft.com/office/drawing/2014/main" id="{324088BD-E637-4B2D-A937-E11CDCDA8C4C}"/>
              </a:ext>
            </a:extLst>
          </p:cNvPr>
          <p:cNvSpPr>
            <a:spLocks noGrp="1"/>
          </p:cNvSpPr>
          <p:nvPr>
            <p:ph type="ftr" sz="quarter" idx="11"/>
          </p:nvPr>
        </p:nvSpPr>
        <p:spPr/>
        <p:txBody>
          <a:bodyPr/>
          <a:lstStyle/>
          <a:p>
            <a:r>
              <a:rPr lang="en-GB"/>
              <a:t>Strictly Private and Confidential</a:t>
            </a:r>
          </a:p>
        </p:txBody>
      </p:sp>
      <p:sp>
        <p:nvSpPr>
          <p:cNvPr id="6" name="Slide Number Placeholder 5">
            <a:extLst>
              <a:ext uri="{FF2B5EF4-FFF2-40B4-BE49-F238E27FC236}">
                <a16:creationId xmlns:a16="http://schemas.microsoft.com/office/drawing/2014/main" id="{7333E683-2301-4954-B79F-E9D181BB2382}"/>
              </a:ext>
            </a:extLst>
          </p:cNvPr>
          <p:cNvSpPr>
            <a:spLocks noGrp="1"/>
          </p:cNvSpPr>
          <p:nvPr>
            <p:ph type="sldNum" sz="quarter" idx="12"/>
          </p:nvPr>
        </p:nvSpPr>
        <p:spPr/>
        <p:txBody>
          <a:bodyPr/>
          <a:lstStyle/>
          <a:p>
            <a:fld id="{C611085B-3421-47C2-8B54-8F3EF5CC7CB0}" type="slidenum">
              <a:rPr lang="en-GB" smtClean="0"/>
              <a:pPr/>
              <a:t>‹#›</a:t>
            </a:fld>
            <a:endParaRPr lang="en-GB"/>
          </a:p>
        </p:txBody>
      </p:sp>
    </p:spTree>
    <p:extLst>
      <p:ext uri="{BB962C8B-B14F-4D97-AF65-F5344CB8AC3E}">
        <p14:creationId xmlns:p14="http://schemas.microsoft.com/office/powerpoint/2010/main" val="2567770546"/>
      </p:ext>
    </p:extLst>
  </p:cSld>
  <p:clrMapOvr>
    <a:masterClrMapping/>
  </p:clrMapOvr>
  <p:hf hd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0FA66A-0456-4D4D-8F67-4744E59B9EE1}"/>
              </a:ext>
            </a:extLst>
          </p:cNvPr>
          <p:cNvSpPr>
            <a:spLocks noGrp="1"/>
          </p:cNvSpPr>
          <p:nvPr>
            <p:ph type="title"/>
          </p:nvPr>
        </p:nvSpPr>
        <p:spPr/>
        <p:txBody>
          <a:bodyPr/>
          <a:lstStyle/>
          <a:p>
            <a:r>
              <a:rPr lang="en-GB"/>
              <a:t>Click to edit Master title style</a:t>
            </a:r>
          </a:p>
        </p:txBody>
      </p:sp>
      <p:sp>
        <p:nvSpPr>
          <p:cNvPr id="3" name="Vertical Text Placeholder 2">
            <a:extLst>
              <a:ext uri="{FF2B5EF4-FFF2-40B4-BE49-F238E27FC236}">
                <a16:creationId xmlns:a16="http://schemas.microsoft.com/office/drawing/2014/main" id="{708935D8-6310-4409-86D6-C4EF25628917}"/>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CA115A2A-2996-4C72-AD06-80811F6AC132}"/>
              </a:ext>
            </a:extLst>
          </p:cNvPr>
          <p:cNvSpPr>
            <a:spLocks noGrp="1"/>
          </p:cNvSpPr>
          <p:nvPr>
            <p:ph type="dt" sz="half" idx="10"/>
          </p:nvPr>
        </p:nvSpPr>
        <p:spPr/>
        <p:txBody>
          <a:bodyPr/>
          <a:lstStyle/>
          <a:p>
            <a:fld id="{B61BEF0D-F0BB-DE4B-95CE-6DB70DBA9567}" type="datetimeFigureOut">
              <a:rPr lang="en-US" smtClean="0"/>
              <a:pPr/>
              <a:t>6/26/2024</a:t>
            </a:fld>
            <a:endParaRPr lang="en-US" dirty="0"/>
          </a:p>
        </p:txBody>
      </p:sp>
      <p:sp>
        <p:nvSpPr>
          <p:cNvPr id="5" name="Footer Placeholder 4">
            <a:extLst>
              <a:ext uri="{FF2B5EF4-FFF2-40B4-BE49-F238E27FC236}">
                <a16:creationId xmlns:a16="http://schemas.microsoft.com/office/drawing/2014/main" id="{795F36DB-1825-48C4-B316-6155E7B3E803}"/>
              </a:ext>
            </a:extLst>
          </p:cNvPr>
          <p:cNvSpPr>
            <a:spLocks noGrp="1"/>
          </p:cNvSpPr>
          <p:nvPr>
            <p:ph type="ftr" sz="quarter" idx="11"/>
          </p:nvPr>
        </p:nvSpPr>
        <p:spPr/>
        <p:txBody>
          <a:bodyPr/>
          <a:lstStyle/>
          <a:p>
            <a:r>
              <a:rPr lang="en-GB"/>
              <a:t>Strictly Private and Confidential</a:t>
            </a:r>
          </a:p>
        </p:txBody>
      </p:sp>
      <p:sp>
        <p:nvSpPr>
          <p:cNvPr id="6" name="Slide Number Placeholder 5">
            <a:extLst>
              <a:ext uri="{FF2B5EF4-FFF2-40B4-BE49-F238E27FC236}">
                <a16:creationId xmlns:a16="http://schemas.microsoft.com/office/drawing/2014/main" id="{81F86143-6016-4971-BBF7-0ED0ED360FEF}"/>
              </a:ext>
            </a:extLst>
          </p:cNvPr>
          <p:cNvSpPr>
            <a:spLocks noGrp="1"/>
          </p:cNvSpPr>
          <p:nvPr>
            <p:ph type="sldNum" sz="quarter" idx="12"/>
          </p:nvPr>
        </p:nvSpPr>
        <p:spPr/>
        <p:txBody>
          <a:bodyPr/>
          <a:lstStyle/>
          <a:p>
            <a:fld id="{C611085B-3421-47C2-8B54-8F3EF5CC7CB0}" type="slidenum">
              <a:rPr lang="en-GB" smtClean="0"/>
              <a:pPr/>
              <a:t>‹#›</a:t>
            </a:fld>
            <a:endParaRPr lang="en-GB"/>
          </a:p>
        </p:txBody>
      </p:sp>
    </p:spTree>
    <p:extLst>
      <p:ext uri="{BB962C8B-B14F-4D97-AF65-F5344CB8AC3E}">
        <p14:creationId xmlns:p14="http://schemas.microsoft.com/office/powerpoint/2010/main" val="3798900381"/>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ED3DB76-2A41-43F8-9ADE-2BF2E01B2FBF}"/>
              </a:ext>
            </a:extLst>
          </p:cNvPr>
          <p:cNvSpPr>
            <a:spLocks noGrp="1"/>
          </p:cNvSpPr>
          <p:nvPr>
            <p:ph type="title" orient="vert"/>
          </p:nvPr>
        </p:nvSpPr>
        <p:spPr>
          <a:xfrm>
            <a:off x="8724900" y="365125"/>
            <a:ext cx="2628900" cy="5811838"/>
          </a:xfrm>
        </p:spPr>
        <p:txBody>
          <a:bodyPr vert="eaVert"/>
          <a:lstStyle/>
          <a:p>
            <a:r>
              <a:rPr lang="en-GB"/>
              <a:t>Click to edit Master title style</a:t>
            </a:r>
          </a:p>
        </p:txBody>
      </p:sp>
      <p:sp>
        <p:nvSpPr>
          <p:cNvPr id="3" name="Vertical Text Placeholder 2">
            <a:extLst>
              <a:ext uri="{FF2B5EF4-FFF2-40B4-BE49-F238E27FC236}">
                <a16:creationId xmlns:a16="http://schemas.microsoft.com/office/drawing/2014/main" id="{E2D995A2-61AB-4705-B74E-BB9F58AD48B5}"/>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682BB533-BE6E-4A62-847A-FB7ADF336370}"/>
              </a:ext>
            </a:extLst>
          </p:cNvPr>
          <p:cNvSpPr>
            <a:spLocks noGrp="1"/>
          </p:cNvSpPr>
          <p:nvPr>
            <p:ph type="dt" sz="half" idx="10"/>
          </p:nvPr>
        </p:nvSpPr>
        <p:spPr/>
        <p:txBody>
          <a:bodyPr/>
          <a:lstStyle/>
          <a:p>
            <a:fld id="{B61BEF0D-F0BB-DE4B-95CE-6DB70DBA9567}" type="datetimeFigureOut">
              <a:rPr lang="en-US" smtClean="0"/>
              <a:pPr/>
              <a:t>6/26/2024</a:t>
            </a:fld>
            <a:endParaRPr lang="en-US" dirty="0"/>
          </a:p>
        </p:txBody>
      </p:sp>
      <p:sp>
        <p:nvSpPr>
          <p:cNvPr id="5" name="Footer Placeholder 4">
            <a:extLst>
              <a:ext uri="{FF2B5EF4-FFF2-40B4-BE49-F238E27FC236}">
                <a16:creationId xmlns:a16="http://schemas.microsoft.com/office/drawing/2014/main" id="{434B1F9C-08AF-4491-A210-D9DCBDFC6E38}"/>
              </a:ext>
            </a:extLst>
          </p:cNvPr>
          <p:cNvSpPr>
            <a:spLocks noGrp="1"/>
          </p:cNvSpPr>
          <p:nvPr>
            <p:ph type="ftr" sz="quarter" idx="11"/>
          </p:nvPr>
        </p:nvSpPr>
        <p:spPr/>
        <p:txBody>
          <a:bodyPr/>
          <a:lstStyle/>
          <a:p>
            <a:r>
              <a:rPr lang="en-GB"/>
              <a:t>Strictly Private and Confidential</a:t>
            </a:r>
          </a:p>
        </p:txBody>
      </p:sp>
      <p:sp>
        <p:nvSpPr>
          <p:cNvPr id="6" name="Slide Number Placeholder 5">
            <a:extLst>
              <a:ext uri="{FF2B5EF4-FFF2-40B4-BE49-F238E27FC236}">
                <a16:creationId xmlns:a16="http://schemas.microsoft.com/office/drawing/2014/main" id="{39561F89-4062-499E-9E43-3D7BB85DE50A}"/>
              </a:ext>
            </a:extLst>
          </p:cNvPr>
          <p:cNvSpPr>
            <a:spLocks noGrp="1"/>
          </p:cNvSpPr>
          <p:nvPr>
            <p:ph type="sldNum" sz="quarter" idx="12"/>
          </p:nvPr>
        </p:nvSpPr>
        <p:spPr/>
        <p:txBody>
          <a:bodyPr/>
          <a:lstStyle/>
          <a:p>
            <a:fld id="{C611085B-3421-47C2-8B54-8F3EF5CC7CB0}" type="slidenum">
              <a:rPr lang="en-GB" smtClean="0"/>
              <a:pPr/>
              <a:t>‹#›</a:t>
            </a:fld>
            <a:endParaRPr lang="en-GB"/>
          </a:p>
        </p:txBody>
      </p:sp>
    </p:spTree>
    <p:extLst>
      <p:ext uri="{BB962C8B-B14F-4D97-AF65-F5344CB8AC3E}">
        <p14:creationId xmlns:p14="http://schemas.microsoft.com/office/powerpoint/2010/main" val="2709591768"/>
      </p:ext>
    </p:extLst>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83296B-3D42-47AA-BBE7-09D5CBE598D8}"/>
              </a:ext>
            </a:extLst>
          </p:cNvPr>
          <p:cNvSpPr>
            <a:spLocks noGrp="1"/>
          </p:cNvSpPr>
          <p:nvPr>
            <p:ph type="title"/>
          </p:nvPr>
        </p:nvSpPr>
        <p:spPr/>
        <p:txBody>
          <a:bodyPr/>
          <a:lstStyle/>
          <a:p>
            <a:r>
              <a:rPr lang="en-US"/>
              <a:t>Click to edit Master title style</a:t>
            </a:r>
            <a:endParaRPr lang="en-GB"/>
          </a:p>
        </p:txBody>
      </p:sp>
      <p:sp>
        <p:nvSpPr>
          <p:cNvPr id="5" name="Slide Number Placeholder 3">
            <a:extLst>
              <a:ext uri="{FF2B5EF4-FFF2-40B4-BE49-F238E27FC236}">
                <a16:creationId xmlns:a16="http://schemas.microsoft.com/office/drawing/2014/main" id="{2D3ABC86-4AA3-46DD-89E6-574EDA343828}"/>
              </a:ext>
            </a:extLst>
          </p:cNvPr>
          <p:cNvSpPr>
            <a:spLocks noGrp="1"/>
          </p:cNvSpPr>
          <p:nvPr>
            <p:ph type="sldNum" sz="quarter" idx="12"/>
          </p:nvPr>
        </p:nvSpPr>
        <p:spPr>
          <a:xfrm>
            <a:off x="10052291" y="6449172"/>
            <a:ext cx="1647308" cy="289195"/>
          </a:xfrm>
          <a:prstGeom prst="rect">
            <a:avLst/>
          </a:prstGeom>
        </p:spPr>
        <p:txBody>
          <a:bodyPr anchor="ctr"/>
          <a:lstStyle>
            <a:lvl1pPr>
              <a:defRPr>
                <a:solidFill>
                  <a:schemeClr val="bg1"/>
                </a:solidFill>
              </a:defRPr>
            </a:lvl1pPr>
          </a:lstStyle>
          <a:p>
            <a:fld id="{C611085B-3421-47C2-8B54-8F3EF5CC7CB0}" type="slidenum">
              <a:rPr lang="en-GB" smtClean="0"/>
              <a:pPr/>
              <a:t>‹#›</a:t>
            </a:fld>
            <a:endParaRPr lang="en-GB"/>
          </a:p>
        </p:txBody>
      </p:sp>
      <p:sp>
        <p:nvSpPr>
          <p:cNvPr id="6" name="Footer Placeholder 5">
            <a:extLst>
              <a:ext uri="{FF2B5EF4-FFF2-40B4-BE49-F238E27FC236}">
                <a16:creationId xmlns:a16="http://schemas.microsoft.com/office/drawing/2014/main" id="{BC3E7C23-5860-46DC-8EB7-0D1DC7BEA5A8}"/>
              </a:ext>
            </a:extLst>
          </p:cNvPr>
          <p:cNvSpPr>
            <a:spLocks noGrp="1"/>
          </p:cNvSpPr>
          <p:nvPr>
            <p:ph type="ftr" sz="quarter" idx="3"/>
          </p:nvPr>
        </p:nvSpPr>
        <p:spPr>
          <a:xfrm>
            <a:off x="7891689" y="6441758"/>
            <a:ext cx="2106665" cy="289195"/>
          </a:xfrm>
          <a:prstGeom prst="rect">
            <a:avLst/>
          </a:prstGeom>
        </p:spPr>
        <p:txBody>
          <a:bodyPr vert="horz" lIns="0" tIns="0" rIns="0" bIns="0" rtlCol="0" anchor="ctr"/>
          <a:lstStyle>
            <a:defPPr>
              <a:defRPr lang="en-US"/>
            </a:defPPr>
            <a:lvl1pPr marL="0" algn="ctr" defTabSz="914400" rtl="0" eaLnBrk="1" latinLnBrk="0" hangingPunct="1">
              <a:defRPr sz="800" b="1" i="0" kern="1200" cap="all" baseline="0">
                <a:solidFill>
                  <a:schemeClr val="bg1"/>
                </a:solidFill>
                <a:latin typeface="InterFace" panose="020B0503020203020204" pitchFamily="34" charset="0"/>
                <a:ea typeface="InterFace" panose="020B0503020203020204" pitchFamily="34" charset="0"/>
                <a:cs typeface="InterFace" panose="020B0503020203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a:t>Strictly Private &amp; Confidential</a:t>
            </a:r>
          </a:p>
        </p:txBody>
      </p:sp>
      <p:pic>
        <p:nvPicPr>
          <p:cNvPr id="8" name="Picture 7">
            <a:extLst>
              <a:ext uri="{FF2B5EF4-FFF2-40B4-BE49-F238E27FC236}">
                <a16:creationId xmlns:a16="http://schemas.microsoft.com/office/drawing/2014/main" id="{AE0CC3D7-09DA-4585-A42A-8B85E44EE75C}"/>
              </a:ext>
            </a:extLst>
          </p:cNvPr>
          <p:cNvPicPr>
            <a:picLocks noChangeAspect="1"/>
          </p:cNvPicPr>
          <p:nvPr userDrawn="1"/>
        </p:nvPicPr>
        <p:blipFill>
          <a:blip r:embed="rId2" cstate="print">
            <a:extLst>
              <a:ext uri="{BEBA8EAE-BF5A-486C-A8C5-ECC9F3942E4B}">
                <a14:imgProps xmlns:a14="http://schemas.microsoft.com/office/drawing/2010/main">
                  <a14:imgLayer r:embed="rId3">
                    <a14:imgEffect>
                      <a14:artisticPhotocopy/>
                    </a14:imgEffect>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739368" y="6546521"/>
            <a:ext cx="794914" cy="122753"/>
          </a:xfrm>
          <a:prstGeom prst="rect">
            <a:avLst/>
          </a:prstGeom>
        </p:spPr>
      </p:pic>
      <p:pic>
        <p:nvPicPr>
          <p:cNvPr id="9" name="Picture 2" descr="A Theatre Trip for Every Child - The Albany">
            <a:extLst>
              <a:ext uri="{FF2B5EF4-FFF2-40B4-BE49-F238E27FC236}">
                <a16:creationId xmlns:a16="http://schemas.microsoft.com/office/drawing/2014/main" id="{CE9113A5-B23E-46B5-BBC8-2B1588188A24}"/>
              </a:ext>
            </a:extLst>
          </p:cNvPr>
          <p:cNvPicPr>
            <a:picLocks noChangeAspect="1" noChangeArrowheads="1"/>
          </p:cNvPicPr>
          <p:nvPr userDrawn="1"/>
        </p:nvPicPr>
        <p:blipFill>
          <a:blip r:embed="rId4" cstate="print">
            <a:extLst>
              <a:ext uri="{BEBA8EAE-BF5A-486C-A8C5-ECC9F3942E4B}">
                <a14:imgProps xmlns:a14="http://schemas.microsoft.com/office/drawing/2010/main">
                  <a14:imgLayer r:embed="rId5">
                    <a14:imgEffect>
                      <a14:artisticPhotocopy/>
                    </a14:imgEffect>
                    <a14:imgEffect>
                      <a14:brightnessContrast bright="40000" contrast="40000"/>
                    </a14:imgEffect>
                  </a14:imgLayer>
                </a14:imgProps>
              </a:ext>
              <a:ext uri="{28A0092B-C50C-407E-A947-70E740481C1C}">
                <a14:useLocalDpi xmlns:a14="http://schemas.microsoft.com/office/drawing/2010/main" val="0"/>
              </a:ext>
            </a:extLst>
          </a:blip>
          <a:srcRect/>
          <a:stretch>
            <a:fillRect/>
          </a:stretch>
        </p:blipFill>
        <p:spPr bwMode="auto">
          <a:xfrm>
            <a:off x="224853" y="6416523"/>
            <a:ext cx="388792" cy="3628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860090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B23B7D-27F1-6F01-4A3F-3A05F177629D}"/>
              </a:ext>
            </a:extLst>
          </p:cNvPr>
          <p:cNvSpPr>
            <a:spLocks noGrp="1"/>
          </p:cNvSpPr>
          <p:nvPr>
            <p:ph type="title"/>
          </p:nvPr>
        </p:nvSpPr>
        <p:spPr/>
        <p:txBody>
          <a:bodyPr/>
          <a:lstStyle/>
          <a:p>
            <a:r>
              <a:rPr lang="en-GB"/>
              <a:t>Click to edit Master title style</a:t>
            </a:r>
          </a:p>
        </p:txBody>
      </p:sp>
      <p:sp>
        <p:nvSpPr>
          <p:cNvPr id="3" name="Date Placeholder 2">
            <a:extLst>
              <a:ext uri="{FF2B5EF4-FFF2-40B4-BE49-F238E27FC236}">
                <a16:creationId xmlns:a16="http://schemas.microsoft.com/office/drawing/2014/main" id="{18041B4E-A4BD-A537-63A3-6C66D41C5A5E}"/>
              </a:ext>
            </a:extLst>
          </p:cNvPr>
          <p:cNvSpPr>
            <a:spLocks noGrp="1"/>
          </p:cNvSpPr>
          <p:nvPr>
            <p:ph type="dt" sz="half" idx="10"/>
          </p:nvPr>
        </p:nvSpPr>
        <p:spPr/>
        <p:txBody>
          <a:bodyPr/>
          <a:lstStyle/>
          <a:p>
            <a:fld id="{B61BEF0D-F0BB-DE4B-95CE-6DB70DBA9567}" type="datetimeFigureOut">
              <a:rPr lang="en-US" smtClean="0"/>
              <a:pPr/>
              <a:t>6/26/2024</a:t>
            </a:fld>
            <a:endParaRPr lang="en-US" dirty="0"/>
          </a:p>
        </p:txBody>
      </p:sp>
      <p:sp>
        <p:nvSpPr>
          <p:cNvPr id="4" name="Footer Placeholder 3">
            <a:extLst>
              <a:ext uri="{FF2B5EF4-FFF2-40B4-BE49-F238E27FC236}">
                <a16:creationId xmlns:a16="http://schemas.microsoft.com/office/drawing/2014/main" id="{C2140265-2E51-06BE-956F-F3F46E3F72FA}"/>
              </a:ext>
            </a:extLst>
          </p:cNvPr>
          <p:cNvSpPr>
            <a:spLocks noGrp="1"/>
          </p:cNvSpPr>
          <p:nvPr>
            <p:ph type="ftr" sz="quarter" idx="11"/>
          </p:nvPr>
        </p:nvSpPr>
        <p:spPr/>
        <p:txBody>
          <a:bodyPr/>
          <a:lstStyle/>
          <a:p>
            <a:r>
              <a:rPr lang="en-GB"/>
              <a:t>Strictly Private and Confidential</a:t>
            </a:r>
          </a:p>
        </p:txBody>
      </p:sp>
      <p:sp>
        <p:nvSpPr>
          <p:cNvPr id="5" name="Slide Number Placeholder 4">
            <a:extLst>
              <a:ext uri="{FF2B5EF4-FFF2-40B4-BE49-F238E27FC236}">
                <a16:creationId xmlns:a16="http://schemas.microsoft.com/office/drawing/2014/main" id="{7698DBEE-EFE7-383C-AC48-53F2AEB02F78}"/>
              </a:ext>
            </a:extLst>
          </p:cNvPr>
          <p:cNvSpPr>
            <a:spLocks noGrp="1"/>
          </p:cNvSpPr>
          <p:nvPr>
            <p:ph type="sldNum" sz="quarter" idx="12"/>
          </p:nvPr>
        </p:nvSpPr>
        <p:spPr/>
        <p:txBody>
          <a:bodyPr/>
          <a:lstStyle/>
          <a:p>
            <a:fld id="{C611085B-3421-47C2-8B54-8F3EF5CC7CB0}" type="slidenum">
              <a:rPr lang="en-GB" smtClean="0"/>
              <a:pPr/>
              <a:t>‹#›</a:t>
            </a:fld>
            <a:endParaRPr lang="en-GB"/>
          </a:p>
        </p:txBody>
      </p:sp>
    </p:spTree>
    <p:extLst>
      <p:ext uri="{BB962C8B-B14F-4D97-AF65-F5344CB8AC3E}">
        <p14:creationId xmlns:p14="http://schemas.microsoft.com/office/powerpoint/2010/main" val="18134912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6_Title Slide">
    <p:bg>
      <p:bgPr>
        <a:blipFill dpi="0" rotWithShape="1">
          <a:blip r:embed="rId2">
            <a:lum/>
          </a:blip>
          <a:srcRect/>
          <a:stretch>
            <a:fillRect l="-23000" r="-23000"/>
          </a:stretch>
        </a:blip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CE67D331-29E7-40AA-B6F9-4C09C78A9790}"/>
              </a:ext>
            </a:extLst>
          </p:cNvPr>
          <p:cNvSpPr/>
          <p:nvPr userDrawn="1"/>
        </p:nvSpPr>
        <p:spPr>
          <a:xfrm>
            <a:off x="-1041402" y="967726"/>
            <a:ext cx="344214" cy="344214"/>
          </a:xfrm>
          <a:prstGeom prst="rect">
            <a:avLst/>
          </a:prstGeom>
          <a:solidFill>
            <a:srgbClr val="EE726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Rectangle 13">
            <a:extLst>
              <a:ext uri="{FF2B5EF4-FFF2-40B4-BE49-F238E27FC236}">
                <a16:creationId xmlns:a16="http://schemas.microsoft.com/office/drawing/2014/main" id="{82450BA5-E037-41F1-87D1-D3ED33D8C700}"/>
              </a:ext>
            </a:extLst>
          </p:cNvPr>
          <p:cNvSpPr/>
          <p:nvPr userDrawn="1"/>
        </p:nvSpPr>
        <p:spPr>
          <a:xfrm>
            <a:off x="-544788" y="967726"/>
            <a:ext cx="344214" cy="344214"/>
          </a:xfrm>
          <a:prstGeom prst="rect">
            <a:avLst/>
          </a:prstGeom>
          <a:solidFill>
            <a:srgbClr val="41B58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Rectangle 14">
            <a:extLst>
              <a:ext uri="{FF2B5EF4-FFF2-40B4-BE49-F238E27FC236}">
                <a16:creationId xmlns:a16="http://schemas.microsoft.com/office/drawing/2014/main" id="{DE4E15D6-54BB-4A25-8574-3911BE55E3D4}"/>
              </a:ext>
            </a:extLst>
          </p:cNvPr>
          <p:cNvSpPr/>
          <p:nvPr userDrawn="1"/>
        </p:nvSpPr>
        <p:spPr>
          <a:xfrm>
            <a:off x="-1041402" y="483863"/>
            <a:ext cx="344214" cy="344214"/>
          </a:xfrm>
          <a:prstGeom prst="rect">
            <a:avLst/>
          </a:prstGeom>
          <a:solidFill>
            <a:srgbClr val="D1E7F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Rectangle 15">
            <a:extLst>
              <a:ext uri="{FF2B5EF4-FFF2-40B4-BE49-F238E27FC236}">
                <a16:creationId xmlns:a16="http://schemas.microsoft.com/office/drawing/2014/main" id="{7A6725B0-5B91-421D-85DE-A0DED13E0A2A}"/>
              </a:ext>
            </a:extLst>
          </p:cNvPr>
          <p:cNvSpPr/>
          <p:nvPr userDrawn="1"/>
        </p:nvSpPr>
        <p:spPr>
          <a:xfrm>
            <a:off x="-544788" y="483863"/>
            <a:ext cx="344214" cy="344214"/>
          </a:xfrm>
          <a:prstGeom prst="rect">
            <a:avLst/>
          </a:prstGeom>
          <a:solidFill>
            <a:srgbClr val="40587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Rectangle 16">
            <a:extLst>
              <a:ext uri="{FF2B5EF4-FFF2-40B4-BE49-F238E27FC236}">
                <a16:creationId xmlns:a16="http://schemas.microsoft.com/office/drawing/2014/main" id="{A07B5AF4-4E6D-43EE-915E-7B2EE712B5A4}"/>
              </a:ext>
            </a:extLst>
          </p:cNvPr>
          <p:cNvSpPr/>
          <p:nvPr userDrawn="1"/>
        </p:nvSpPr>
        <p:spPr>
          <a:xfrm>
            <a:off x="-544788" y="0"/>
            <a:ext cx="344214" cy="344214"/>
          </a:xfrm>
          <a:prstGeom prst="rect">
            <a:avLst/>
          </a:prstGeom>
          <a:solidFill>
            <a:srgbClr val="3E69A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Rectangle 18">
            <a:extLst>
              <a:ext uri="{FF2B5EF4-FFF2-40B4-BE49-F238E27FC236}">
                <a16:creationId xmlns:a16="http://schemas.microsoft.com/office/drawing/2014/main" id="{5EDB21A2-73BD-4C7D-A5A1-279DAD5451FF}"/>
              </a:ext>
            </a:extLst>
          </p:cNvPr>
          <p:cNvSpPr/>
          <p:nvPr userDrawn="1"/>
        </p:nvSpPr>
        <p:spPr>
          <a:xfrm>
            <a:off x="-1041402" y="0"/>
            <a:ext cx="344214" cy="344214"/>
          </a:xfrm>
          <a:prstGeom prst="rect">
            <a:avLst/>
          </a:prstGeom>
          <a:solidFill>
            <a:srgbClr val="887AC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9" name="Rectangle 38">
            <a:extLst>
              <a:ext uri="{FF2B5EF4-FFF2-40B4-BE49-F238E27FC236}">
                <a16:creationId xmlns:a16="http://schemas.microsoft.com/office/drawing/2014/main" id="{1D4D6053-47D6-49DF-95E2-6940EC62D64B}"/>
              </a:ext>
            </a:extLst>
          </p:cNvPr>
          <p:cNvSpPr/>
          <p:nvPr userDrawn="1"/>
        </p:nvSpPr>
        <p:spPr>
          <a:xfrm>
            <a:off x="-1041402" y="1451589"/>
            <a:ext cx="344214" cy="344214"/>
          </a:xfrm>
          <a:prstGeom prst="rect">
            <a:avLst/>
          </a:prstGeom>
          <a:solidFill>
            <a:srgbClr val="586068"/>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0" name="Rectangle 39">
            <a:extLst>
              <a:ext uri="{FF2B5EF4-FFF2-40B4-BE49-F238E27FC236}">
                <a16:creationId xmlns:a16="http://schemas.microsoft.com/office/drawing/2014/main" id="{7B28F6A2-118C-45C7-93CD-C85B12830D2F}"/>
              </a:ext>
            </a:extLst>
          </p:cNvPr>
          <p:cNvSpPr/>
          <p:nvPr userDrawn="1"/>
        </p:nvSpPr>
        <p:spPr>
          <a:xfrm>
            <a:off x="-544788" y="1451589"/>
            <a:ext cx="344214" cy="344214"/>
          </a:xfrm>
          <a:prstGeom prst="rect">
            <a:avLst/>
          </a:prstGeom>
          <a:solidFill>
            <a:srgbClr val="81898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1" name="Rectangle 40">
            <a:extLst>
              <a:ext uri="{FF2B5EF4-FFF2-40B4-BE49-F238E27FC236}">
                <a16:creationId xmlns:a16="http://schemas.microsoft.com/office/drawing/2014/main" id="{9EA445BC-7706-41BC-B55C-0D7BCFA62B2E}"/>
              </a:ext>
            </a:extLst>
          </p:cNvPr>
          <p:cNvSpPr/>
          <p:nvPr userDrawn="1"/>
        </p:nvSpPr>
        <p:spPr>
          <a:xfrm>
            <a:off x="-1041402" y="1935450"/>
            <a:ext cx="344214" cy="34421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2" name="Rectangle 41">
            <a:extLst>
              <a:ext uri="{FF2B5EF4-FFF2-40B4-BE49-F238E27FC236}">
                <a16:creationId xmlns:a16="http://schemas.microsoft.com/office/drawing/2014/main" id="{F7CB5852-34E1-4C36-9784-843EA5EC4C7E}"/>
              </a:ext>
            </a:extLst>
          </p:cNvPr>
          <p:cNvSpPr/>
          <p:nvPr userDrawn="1"/>
        </p:nvSpPr>
        <p:spPr>
          <a:xfrm>
            <a:off x="-544788" y="1935450"/>
            <a:ext cx="344214" cy="344214"/>
          </a:xfrm>
          <a:prstGeom prst="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5" name="Picture 2" descr="A Theatre Trip for Every Child - The Albany">
            <a:extLst>
              <a:ext uri="{FF2B5EF4-FFF2-40B4-BE49-F238E27FC236}">
                <a16:creationId xmlns:a16="http://schemas.microsoft.com/office/drawing/2014/main" id="{9910AAF3-FA3E-4A67-8C6F-100A862ABCF8}"/>
              </a:ext>
            </a:extLst>
          </p:cNvPr>
          <p:cNvPicPr>
            <a:picLocks noChangeAspect="1" noChangeArrowheads="1"/>
          </p:cNvPicPr>
          <p:nvPr userDrawn="1"/>
        </p:nvPicPr>
        <p:blipFill>
          <a:blip r:embed="rId3" cstate="print">
            <a:lum bright="70000" contrast="-70000"/>
            <a:extLst>
              <a:ext uri="{BEBA8EAE-BF5A-486C-A8C5-ECC9F3942E4B}">
                <a14:imgProps xmlns:a14="http://schemas.microsoft.com/office/drawing/2010/main">
                  <a14:imgLayer r:embed="rId4">
                    <a14:imgEffect>
                      <a14:artisticPhotocopy/>
                    </a14:imgEffect>
                    <a14:imgEffect>
                      <a14:brightnessContrast bright="40000" contrast="40000"/>
                    </a14:imgEffect>
                  </a14:imgLayer>
                </a14:imgProps>
              </a:ext>
              <a:ext uri="{28A0092B-C50C-407E-A947-70E740481C1C}">
                <a14:useLocalDpi xmlns:a14="http://schemas.microsoft.com/office/drawing/2010/main" val="0"/>
              </a:ext>
            </a:extLst>
          </a:blip>
          <a:srcRect/>
          <a:stretch>
            <a:fillRect/>
          </a:stretch>
        </p:blipFill>
        <p:spPr bwMode="auto">
          <a:xfrm>
            <a:off x="11025245" y="296333"/>
            <a:ext cx="719351" cy="671393"/>
          </a:xfrm>
          <a:prstGeom prst="rect">
            <a:avLst/>
          </a:prstGeom>
          <a:noFill/>
          <a:extLst>
            <a:ext uri="{909E8E84-426E-40DD-AFC4-6F175D3DCCD1}">
              <a14:hiddenFill xmlns:a14="http://schemas.microsoft.com/office/drawing/2010/main">
                <a:solidFill>
                  <a:srgbClr val="FFFFFF"/>
                </a:solidFill>
              </a14:hiddenFill>
            </a:ext>
          </a:extLst>
        </p:spPr>
      </p:pic>
      <p:sp>
        <p:nvSpPr>
          <p:cNvPr id="26" name="AutoShape 14" descr="Image result for Leeds community health">
            <a:extLst>
              <a:ext uri="{FF2B5EF4-FFF2-40B4-BE49-F238E27FC236}">
                <a16:creationId xmlns:a16="http://schemas.microsoft.com/office/drawing/2014/main" id="{BCED1664-DA63-4078-9306-01E61B3E406C}"/>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schemeClr val="tx1"/>
              </a:solidFill>
              <a:latin typeface="InterFace" panose="020B0503020203020204" pitchFamily="34" charset="0"/>
              <a:cs typeface="InterFace" panose="020B0503020203020204" pitchFamily="34" charset="0"/>
            </a:endParaRPr>
          </a:p>
        </p:txBody>
      </p:sp>
    </p:spTree>
    <p:extLst>
      <p:ext uri="{BB962C8B-B14F-4D97-AF65-F5344CB8AC3E}">
        <p14:creationId xmlns:p14="http://schemas.microsoft.com/office/powerpoint/2010/main" val="89271170"/>
      </p:ext>
    </p:extLst>
  </p:cSld>
  <p:clrMapOvr>
    <a:masterClrMapping/>
  </p:clrMapOvr>
  <mc:AlternateContent xmlns:mc="http://schemas.openxmlformats.org/markup-compatibility/2006" xmlns:p14="http://schemas.microsoft.com/office/powerpoint/2010/main">
    <mc:Choice Requires="p14">
      <p:transition p14:dur="200">
        <p:fade/>
      </p:transition>
    </mc:Choice>
    <mc:Fallback xmlns="">
      <p:transition>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4_Anchor Slide 1">
    <p:spTree>
      <p:nvGrpSpPr>
        <p:cNvPr id="1" name=""/>
        <p:cNvGrpSpPr/>
        <p:nvPr/>
      </p:nvGrpSpPr>
      <p:grpSpPr>
        <a:xfrm>
          <a:off x="0" y="0"/>
          <a:ext cx="0" cy="0"/>
          <a:chOff x="0" y="0"/>
          <a:chExt cx="0" cy="0"/>
        </a:xfrm>
      </p:grpSpPr>
      <p:sp>
        <p:nvSpPr>
          <p:cNvPr id="25" name="Rectangle 24">
            <a:extLst>
              <a:ext uri="{FF2B5EF4-FFF2-40B4-BE49-F238E27FC236}">
                <a16:creationId xmlns:a16="http://schemas.microsoft.com/office/drawing/2014/main" id="{A0AC85B6-F68F-49D0-BF3C-27A0E13269F0}"/>
              </a:ext>
            </a:extLst>
          </p:cNvPr>
          <p:cNvSpPr/>
          <p:nvPr/>
        </p:nvSpPr>
        <p:spPr>
          <a:xfrm>
            <a:off x="0" y="0"/>
            <a:ext cx="12192000" cy="6303098"/>
          </a:xfrm>
          <a:prstGeom prst="rect">
            <a:avLst/>
          </a:prstGeom>
          <a:solidFill>
            <a:srgbClr val="887AC4">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spcCol="18000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InterFace" panose="020B0503020203020204" pitchFamily="34" charset="0"/>
              <a:ea typeface="+mn-ea"/>
              <a:cs typeface="InterFace" panose="020B0503020203020204" pitchFamily="34" charset="0"/>
            </a:endParaRPr>
          </a:p>
        </p:txBody>
      </p:sp>
      <p:sp>
        <p:nvSpPr>
          <p:cNvPr id="8" name="Rectangle 7">
            <a:extLst>
              <a:ext uri="{FF2B5EF4-FFF2-40B4-BE49-F238E27FC236}">
                <a16:creationId xmlns:a16="http://schemas.microsoft.com/office/drawing/2014/main" id="{EB630E0C-66FF-428A-BE09-BE9844FA3B51}"/>
              </a:ext>
            </a:extLst>
          </p:cNvPr>
          <p:cNvSpPr/>
          <p:nvPr userDrawn="1"/>
        </p:nvSpPr>
        <p:spPr>
          <a:xfrm>
            <a:off x="0" y="6197600"/>
            <a:ext cx="12192000" cy="118198"/>
          </a:xfrm>
          <a:prstGeom prst="rect">
            <a:avLst/>
          </a:prstGeom>
          <a:solidFill>
            <a:srgbClr val="3D495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108000" rIns="144000" bIns="108000" numCol="1" spcCol="0" rtlCol="0" fromWordArt="0" anchor="t" anchorCtr="0" forceAA="0" compatLnSpc="1">
            <a:prstTxWarp prst="textNoShape">
              <a:avLst/>
            </a:prstTxWarp>
            <a:noAutofit/>
          </a:bodyPr>
          <a:lstStyle/>
          <a:p>
            <a:pPr algn="ctr"/>
            <a:endParaRPr lang="en-GB" sz="1400">
              <a:solidFill>
                <a:schemeClr val="tx1"/>
              </a:solidFill>
            </a:endParaRPr>
          </a:p>
        </p:txBody>
      </p:sp>
      <p:sp>
        <p:nvSpPr>
          <p:cNvPr id="42" name="Rectangle 41">
            <a:extLst>
              <a:ext uri="{FF2B5EF4-FFF2-40B4-BE49-F238E27FC236}">
                <a16:creationId xmlns:a16="http://schemas.microsoft.com/office/drawing/2014/main" id="{EDA97DBF-76D5-4550-A517-8DBB0A125D4B}"/>
              </a:ext>
            </a:extLst>
          </p:cNvPr>
          <p:cNvSpPr/>
          <p:nvPr userDrawn="1"/>
        </p:nvSpPr>
        <p:spPr>
          <a:xfrm>
            <a:off x="-1041402" y="967726"/>
            <a:ext cx="344214" cy="344214"/>
          </a:xfrm>
          <a:prstGeom prst="rect">
            <a:avLst/>
          </a:prstGeom>
          <a:solidFill>
            <a:srgbClr val="EE726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3" name="Rectangle 42">
            <a:extLst>
              <a:ext uri="{FF2B5EF4-FFF2-40B4-BE49-F238E27FC236}">
                <a16:creationId xmlns:a16="http://schemas.microsoft.com/office/drawing/2014/main" id="{46CF0E8B-BF4D-4EE6-BD2E-98E720C691E2}"/>
              </a:ext>
            </a:extLst>
          </p:cNvPr>
          <p:cNvSpPr/>
          <p:nvPr userDrawn="1"/>
        </p:nvSpPr>
        <p:spPr>
          <a:xfrm>
            <a:off x="-544788" y="967726"/>
            <a:ext cx="344214" cy="344214"/>
          </a:xfrm>
          <a:prstGeom prst="rect">
            <a:avLst/>
          </a:prstGeom>
          <a:solidFill>
            <a:srgbClr val="41B58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4" name="Rectangle 43">
            <a:extLst>
              <a:ext uri="{FF2B5EF4-FFF2-40B4-BE49-F238E27FC236}">
                <a16:creationId xmlns:a16="http://schemas.microsoft.com/office/drawing/2014/main" id="{B4A728CA-903C-44A7-9E76-2CD1E9C395B4}"/>
              </a:ext>
            </a:extLst>
          </p:cNvPr>
          <p:cNvSpPr/>
          <p:nvPr userDrawn="1"/>
        </p:nvSpPr>
        <p:spPr>
          <a:xfrm>
            <a:off x="-1041402" y="483863"/>
            <a:ext cx="344214" cy="344214"/>
          </a:xfrm>
          <a:prstGeom prst="rect">
            <a:avLst/>
          </a:prstGeom>
          <a:solidFill>
            <a:srgbClr val="D1E7F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5" name="Rectangle 44">
            <a:extLst>
              <a:ext uri="{FF2B5EF4-FFF2-40B4-BE49-F238E27FC236}">
                <a16:creationId xmlns:a16="http://schemas.microsoft.com/office/drawing/2014/main" id="{0E6BB8E4-ACED-4A2A-9DF5-3E3112C755A0}"/>
              </a:ext>
            </a:extLst>
          </p:cNvPr>
          <p:cNvSpPr/>
          <p:nvPr userDrawn="1"/>
        </p:nvSpPr>
        <p:spPr>
          <a:xfrm>
            <a:off x="-544788" y="483863"/>
            <a:ext cx="344214" cy="344214"/>
          </a:xfrm>
          <a:prstGeom prst="rect">
            <a:avLst/>
          </a:prstGeom>
          <a:solidFill>
            <a:schemeClr val="accent4">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6" name="Rectangle 45">
            <a:extLst>
              <a:ext uri="{FF2B5EF4-FFF2-40B4-BE49-F238E27FC236}">
                <a16:creationId xmlns:a16="http://schemas.microsoft.com/office/drawing/2014/main" id="{C27499C4-B36B-4E15-B46A-1282890C94DA}"/>
              </a:ext>
            </a:extLst>
          </p:cNvPr>
          <p:cNvSpPr/>
          <p:nvPr userDrawn="1"/>
        </p:nvSpPr>
        <p:spPr>
          <a:xfrm>
            <a:off x="-544788" y="0"/>
            <a:ext cx="344214" cy="344214"/>
          </a:xfrm>
          <a:prstGeom prst="rect">
            <a:avLst/>
          </a:prstGeom>
          <a:solidFill>
            <a:srgbClr val="3E69A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7" name="Rectangle 46">
            <a:extLst>
              <a:ext uri="{FF2B5EF4-FFF2-40B4-BE49-F238E27FC236}">
                <a16:creationId xmlns:a16="http://schemas.microsoft.com/office/drawing/2014/main" id="{D33535B5-81A1-41A1-B357-E3936F98BDAD}"/>
              </a:ext>
            </a:extLst>
          </p:cNvPr>
          <p:cNvSpPr/>
          <p:nvPr userDrawn="1"/>
        </p:nvSpPr>
        <p:spPr>
          <a:xfrm>
            <a:off x="-1041402" y="0"/>
            <a:ext cx="344214" cy="344214"/>
          </a:xfrm>
          <a:prstGeom prst="rect">
            <a:avLst/>
          </a:prstGeom>
          <a:solidFill>
            <a:srgbClr val="887AC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8" name="Rectangle 47">
            <a:extLst>
              <a:ext uri="{FF2B5EF4-FFF2-40B4-BE49-F238E27FC236}">
                <a16:creationId xmlns:a16="http://schemas.microsoft.com/office/drawing/2014/main" id="{0BB2B81C-0016-47B6-B9D9-3ECC322358D9}"/>
              </a:ext>
            </a:extLst>
          </p:cNvPr>
          <p:cNvSpPr/>
          <p:nvPr userDrawn="1"/>
        </p:nvSpPr>
        <p:spPr>
          <a:xfrm>
            <a:off x="-1041402" y="1451589"/>
            <a:ext cx="344214" cy="344214"/>
          </a:xfrm>
          <a:prstGeom prst="rect">
            <a:avLst/>
          </a:prstGeom>
          <a:solidFill>
            <a:srgbClr val="586068"/>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9" name="Rectangle 48">
            <a:extLst>
              <a:ext uri="{FF2B5EF4-FFF2-40B4-BE49-F238E27FC236}">
                <a16:creationId xmlns:a16="http://schemas.microsoft.com/office/drawing/2014/main" id="{68BF10E8-5EA2-47FD-ACE1-D8710EB81431}"/>
              </a:ext>
            </a:extLst>
          </p:cNvPr>
          <p:cNvSpPr/>
          <p:nvPr userDrawn="1"/>
        </p:nvSpPr>
        <p:spPr>
          <a:xfrm>
            <a:off x="-544788" y="1451589"/>
            <a:ext cx="344214" cy="344214"/>
          </a:xfrm>
          <a:prstGeom prst="rect">
            <a:avLst/>
          </a:prstGeom>
          <a:solidFill>
            <a:srgbClr val="81898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0" name="Rectangle 49">
            <a:extLst>
              <a:ext uri="{FF2B5EF4-FFF2-40B4-BE49-F238E27FC236}">
                <a16:creationId xmlns:a16="http://schemas.microsoft.com/office/drawing/2014/main" id="{DF594D7B-ECFA-461B-BCD5-A280BE68D5CC}"/>
              </a:ext>
            </a:extLst>
          </p:cNvPr>
          <p:cNvSpPr/>
          <p:nvPr userDrawn="1"/>
        </p:nvSpPr>
        <p:spPr>
          <a:xfrm>
            <a:off x="-1041402" y="1935450"/>
            <a:ext cx="344214" cy="34421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1" name="Rectangle 50">
            <a:extLst>
              <a:ext uri="{FF2B5EF4-FFF2-40B4-BE49-F238E27FC236}">
                <a16:creationId xmlns:a16="http://schemas.microsoft.com/office/drawing/2014/main" id="{20388841-D65B-420A-8AC8-162D3B99694A}"/>
              </a:ext>
            </a:extLst>
          </p:cNvPr>
          <p:cNvSpPr/>
          <p:nvPr userDrawn="1"/>
        </p:nvSpPr>
        <p:spPr>
          <a:xfrm>
            <a:off x="-544788" y="1935450"/>
            <a:ext cx="344214" cy="344214"/>
          </a:xfrm>
          <a:prstGeom prst="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2" name="Picture 51">
            <a:extLst>
              <a:ext uri="{FF2B5EF4-FFF2-40B4-BE49-F238E27FC236}">
                <a16:creationId xmlns:a16="http://schemas.microsoft.com/office/drawing/2014/main" id="{EAEE35E1-2179-4C00-9581-13CEE30D231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39368" y="6546521"/>
            <a:ext cx="794914" cy="122753"/>
          </a:xfrm>
          <a:prstGeom prst="rect">
            <a:avLst/>
          </a:prstGeom>
        </p:spPr>
      </p:pic>
      <p:pic>
        <p:nvPicPr>
          <p:cNvPr id="53" name="Picture 2" descr="A Theatre Trip for Every Child - The Albany">
            <a:extLst>
              <a:ext uri="{FF2B5EF4-FFF2-40B4-BE49-F238E27FC236}">
                <a16:creationId xmlns:a16="http://schemas.microsoft.com/office/drawing/2014/main" id="{4AE563FF-F8EB-400C-A0BE-5A4CF5D304E9}"/>
              </a:ext>
            </a:extLst>
          </p:cNvPr>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224853" y="6416523"/>
            <a:ext cx="388792" cy="3628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43175638"/>
      </p:ext>
    </p:extLst>
  </p:cSld>
  <p:clrMapOvr>
    <a:masterClrMapping/>
  </p:clrMapOvr>
  <mc:AlternateContent xmlns:mc="http://schemas.openxmlformats.org/markup-compatibility/2006" xmlns:p14="http://schemas.microsoft.com/office/powerpoint/2010/main">
    <mc:Choice Requires="p14">
      <p:transition p14:dur="200">
        <p:fade/>
      </p:transition>
    </mc:Choice>
    <mc:Fallback xmlns="">
      <p:transition>
        <p:fade/>
      </p:transition>
    </mc:Fallback>
  </mc:AlternateContent>
  <p:extLst>
    <p:ext uri="{DCECCB84-F9BA-43D5-87BE-67443E8EF086}">
      <p15:sldGuideLst xmlns:p15="http://schemas.microsoft.com/office/powerpoint/2012/main">
        <p15:guide id="1" orient="horz" pos="300">
          <p15:clr>
            <a:srgbClr val="FBAE40"/>
          </p15:clr>
        </p15:guide>
        <p15:guide id="2" pos="3840">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2_Custom Layout">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27ED4ACE-F36A-44A8-BA44-4977D7C379D9}"/>
              </a:ext>
            </a:extLst>
          </p:cNvPr>
          <p:cNvSpPr/>
          <p:nvPr userDrawn="1"/>
        </p:nvSpPr>
        <p:spPr>
          <a:xfrm>
            <a:off x="0" y="0"/>
            <a:ext cx="12192000" cy="630309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spcCol="18000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InterFace" panose="020B0503020203020204" pitchFamily="34" charset="0"/>
              <a:ea typeface="+mn-ea"/>
              <a:cs typeface="InterFace" panose="020B0503020203020204" pitchFamily="34" charset="0"/>
            </a:endParaRPr>
          </a:p>
        </p:txBody>
      </p:sp>
      <p:sp>
        <p:nvSpPr>
          <p:cNvPr id="5" name="Slide Number Placeholder 3">
            <a:extLst>
              <a:ext uri="{FF2B5EF4-FFF2-40B4-BE49-F238E27FC236}">
                <a16:creationId xmlns:a16="http://schemas.microsoft.com/office/drawing/2014/main" id="{0A661153-1596-412B-A935-09428F1A3893}"/>
              </a:ext>
            </a:extLst>
          </p:cNvPr>
          <p:cNvSpPr>
            <a:spLocks noGrp="1"/>
          </p:cNvSpPr>
          <p:nvPr>
            <p:ph type="sldNum" sz="quarter" idx="12"/>
          </p:nvPr>
        </p:nvSpPr>
        <p:spPr>
          <a:xfrm>
            <a:off x="10052291" y="6449172"/>
            <a:ext cx="1647308" cy="289195"/>
          </a:xfrm>
          <a:prstGeom prst="rect">
            <a:avLst/>
          </a:prstGeom>
        </p:spPr>
        <p:txBody>
          <a:bodyPr anchor="ctr"/>
          <a:lstStyle>
            <a:lvl1pPr>
              <a:defRPr>
                <a:solidFill>
                  <a:schemeClr val="tx1"/>
                </a:solidFill>
              </a:defRPr>
            </a:lvl1pPr>
          </a:lstStyle>
          <a:p>
            <a:fld id="{C611085B-3421-47C2-8B54-8F3EF5CC7CB0}" type="slidenum">
              <a:rPr lang="en-GB" smtClean="0"/>
              <a:pPr/>
              <a:t>‹#›</a:t>
            </a:fld>
            <a:endParaRPr lang="en-GB"/>
          </a:p>
        </p:txBody>
      </p:sp>
      <p:sp>
        <p:nvSpPr>
          <p:cNvPr id="6" name="Footer Placeholder 5">
            <a:extLst>
              <a:ext uri="{FF2B5EF4-FFF2-40B4-BE49-F238E27FC236}">
                <a16:creationId xmlns:a16="http://schemas.microsoft.com/office/drawing/2014/main" id="{9AE5B8C8-6222-4303-AE0D-5CC905FC93E7}"/>
              </a:ext>
            </a:extLst>
          </p:cNvPr>
          <p:cNvSpPr>
            <a:spLocks noGrp="1"/>
          </p:cNvSpPr>
          <p:nvPr>
            <p:ph type="ftr" sz="quarter" idx="3"/>
          </p:nvPr>
        </p:nvSpPr>
        <p:spPr>
          <a:xfrm>
            <a:off x="7891689" y="6441758"/>
            <a:ext cx="2106665" cy="289195"/>
          </a:xfrm>
          <a:prstGeom prst="rect">
            <a:avLst/>
          </a:prstGeom>
        </p:spPr>
        <p:txBody>
          <a:bodyPr vert="horz" lIns="0" tIns="0" rIns="0" bIns="0" rtlCol="0" anchor="ctr"/>
          <a:lstStyle>
            <a:defPPr>
              <a:defRPr lang="en-US"/>
            </a:defPPr>
            <a:lvl1pPr marL="0" algn="ctr" defTabSz="914400" rtl="0" eaLnBrk="1" latinLnBrk="0" hangingPunct="1">
              <a:defRPr sz="800" b="1" i="0" kern="1200" cap="all" baseline="0">
                <a:solidFill>
                  <a:schemeClr val="tx1"/>
                </a:solidFill>
                <a:latin typeface="InterFace" panose="020B0503020203020204" pitchFamily="34" charset="0"/>
                <a:ea typeface="InterFace" panose="020B0503020203020204" pitchFamily="34" charset="0"/>
                <a:cs typeface="InterFace" panose="020B0503020203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a:t>Strictly Private &amp; Confidential</a:t>
            </a:r>
          </a:p>
        </p:txBody>
      </p:sp>
      <p:sp>
        <p:nvSpPr>
          <p:cNvPr id="7" name="Rectangle 6">
            <a:extLst>
              <a:ext uri="{FF2B5EF4-FFF2-40B4-BE49-F238E27FC236}">
                <a16:creationId xmlns:a16="http://schemas.microsoft.com/office/drawing/2014/main" id="{32C7AAEF-BCA8-44FD-A50B-E213E4533A8C}"/>
              </a:ext>
            </a:extLst>
          </p:cNvPr>
          <p:cNvSpPr/>
          <p:nvPr userDrawn="1"/>
        </p:nvSpPr>
        <p:spPr>
          <a:xfrm>
            <a:off x="0" y="6197600"/>
            <a:ext cx="12192000" cy="118198"/>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108000" rIns="144000" bIns="108000" numCol="1" spcCol="0" rtlCol="0" fromWordArt="0" anchor="t" anchorCtr="0" forceAA="0" compatLnSpc="1">
            <a:prstTxWarp prst="textNoShape">
              <a:avLst/>
            </a:prstTxWarp>
            <a:noAutofit/>
          </a:bodyPr>
          <a:lstStyle/>
          <a:p>
            <a:pPr algn="ctr"/>
            <a:endParaRPr lang="en-GB" sz="1400">
              <a:solidFill>
                <a:schemeClr val="tx1"/>
              </a:solidFill>
            </a:endParaRPr>
          </a:p>
        </p:txBody>
      </p:sp>
      <p:pic>
        <p:nvPicPr>
          <p:cNvPr id="8" name="Picture 7">
            <a:extLst>
              <a:ext uri="{FF2B5EF4-FFF2-40B4-BE49-F238E27FC236}">
                <a16:creationId xmlns:a16="http://schemas.microsoft.com/office/drawing/2014/main" id="{E2A3B01A-9668-47A2-81AD-E0FA0931D69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39368" y="6546521"/>
            <a:ext cx="794914" cy="122753"/>
          </a:xfrm>
          <a:prstGeom prst="rect">
            <a:avLst/>
          </a:prstGeom>
        </p:spPr>
      </p:pic>
      <p:pic>
        <p:nvPicPr>
          <p:cNvPr id="9" name="Picture 2" descr="A Theatre Trip for Every Child - The Albany">
            <a:extLst>
              <a:ext uri="{FF2B5EF4-FFF2-40B4-BE49-F238E27FC236}">
                <a16:creationId xmlns:a16="http://schemas.microsoft.com/office/drawing/2014/main" id="{FFD25674-E16E-489A-A38C-23965A7A6E92}"/>
              </a:ext>
            </a:extLst>
          </p:cNvPr>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224853" y="6416523"/>
            <a:ext cx="388792" cy="362872"/>
          </a:xfrm>
          <a:prstGeom prst="rect">
            <a:avLst/>
          </a:prstGeom>
          <a:noFill/>
          <a:extLst>
            <a:ext uri="{909E8E84-426E-40DD-AFC4-6F175D3DCCD1}">
              <a14:hiddenFill xmlns:a14="http://schemas.microsoft.com/office/drawing/2010/main">
                <a:solidFill>
                  <a:srgbClr val="FFFFFF"/>
                </a:solidFill>
              </a14:hiddenFill>
            </a:ext>
          </a:extLst>
        </p:spPr>
      </p:pic>
      <p:sp>
        <p:nvSpPr>
          <p:cNvPr id="11" name="Title 1">
            <a:extLst>
              <a:ext uri="{FF2B5EF4-FFF2-40B4-BE49-F238E27FC236}">
                <a16:creationId xmlns:a16="http://schemas.microsoft.com/office/drawing/2014/main" id="{C5622F34-EE05-48FC-8787-EE876F4CBFE0}"/>
              </a:ext>
            </a:extLst>
          </p:cNvPr>
          <p:cNvSpPr>
            <a:spLocks noGrp="1"/>
          </p:cNvSpPr>
          <p:nvPr>
            <p:ph type="title"/>
          </p:nvPr>
        </p:nvSpPr>
        <p:spPr>
          <a:xfrm>
            <a:off x="492616" y="304800"/>
            <a:ext cx="5513178" cy="648749"/>
          </a:xfrm>
        </p:spPr>
        <p:txBody>
          <a:bodyPr anchor="t"/>
          <a:lstStyle>
            <a:lvl1pPr>
              <a:lnSpc>
                <a:spcPts val="2268"/>
              </a:lnSpc>
              <a:defRPr lang="en-US" sz="2268" b="1" i="0" kern="1200" cap="all" spc="0" baseline="0" smtClean="0">
                <a:solidFill>
                  <a:schemeClr val="bg1"/>
                </a:solidFill>
                <a:latin typeface="InterFace" panose="020B0503020203020204" pitchFamily="34" charset="0"/>
                <a:ea typeface="InterFace" panose="020B0503020203020204" pitchFamily="34" charset="0"/>
                <a:cs typeface="InterFace" panose="020B0503020203020204" pitchFamily="34" charset="0"/>
              </a:defRPr>
            </a:lvl1pPr>
          </a:lstStyle>
          <a:p>
            <a:r>
              <a:rPr lang="en-US"/>
              <a:t>Click to edit Master title style</a:t>
            </a:r>
          </a:p>
        </p:txBody>
      </p:sp>
      <p:sp>
        <p:nvSpPr>
          <p:cNvPr id="12" name="Text Placeholder 5">
            <a:extLst>
              <a:ext uri="{FF2B5EF4-FFF2-40B4-BE49-F238E27FC236}">
                <a16:creationId xmlns:a16="http://schemas.microsoft.com/office/drawing/2014/main" id="{70B31F4F-66C7-4ED3-B7EA-ECD8E04F7C36}"/>
              </a:ext>
            </a:extLst>
          </p:cNvPr>
          <p:cNvSpPr>
            <a:spLocks noGrp="1"/>
          </p:cNvSpPr>
          <p:nvPr>
            <p:ph type="body" sz="quarter" idx="10"/>
          </p:nvPr>
        </p:nvSpPr>
        <p:spPr>
          <a:xfrm>
            <a:off x="492614" y="1096962"/>
            <a:ext cx="7266066" cy="4510915"/>
          </a:xfrm>
        </p:spPr>
        <p:txBody>
          <a:bodyPr/>
          <a:lstStyle>
            <a:lvl1pPr marL="180000" indent="-180000">
              <a:lnSpc>
                <a:spcPct val="100000"/>
              </a:lnSpc>
              <a:spcBef>
                <a:spcPts val="1200"/>
              </a:spcBef>
              <a:spcAft>
                <a:spcPts val="600"/>
              </a:spcAft>
              <a:buFont typeface="Arial" charset="0"/>
              <a:buChar char="•"/>
              <a:defRPr sz="1700">
                <a:solidFill>
                  <a:schemeClr val="bg1"/>
                </a:solidFill>
                <a:latin typeface="InterFace" panose="020B0503020203020204" pitchFamily="34" charset="0"/>
                <a:cs typeface="InterFace" panose="020B0503020203020204" pitchFamily="34" charset="0"/>
              </a:defRPr>
            </a:lvl1pPr>
            <a:lvl2pPr marL="457190" indent="-180000">
              <a:lnSpc>
                <a:spcPct val="100000"/>
              </a:lnSpc>
              <a:spcBef>
                <a:spcPts val="0"/>
              </a:spcBef>
              <a:spcAft>
                <a:spcPts val="600"/>
              </a:spcAft>
              <a:defRPr lang="en-US" sz="1400" b="0" i="0" kern="1200" dirty="0" smtClean="0">
                <a:solidFill>
                  <a:schemeClr val="bg1"/>
                </a:solidFill>
                <a:latin typeface="InterFace" panose="020B0503020203020204" pitchFamily="34" charset="0"/>
                <a:ea typeface="InterFace" charset="0"/>
                <a:cs typeface="InterFace" panose="020B0503020203020204" pitchFamily="34" charset="0"/>
              </a:defRPr>
            </a:lvl2pPr>
            <a:lvl3pPr marL="685843" indent="-180000">
              <a:lnSpc>
                <a:spcPct val="100000"/>
              </a:lnSpc>
              <a:spcBef>
                <a:spcPts val="0"/>
              </a:spcBef>
              <a:spcAft>
                <a:spcPts val="600"/>
              </a:spcAft>
              <a:tabLst/>
              <a:defRPr lang="en-US" sz="1400" b="0" i="0" kern="1200" dirty="0" smtClean="0">
                <a:solidFill>
                  <a:schemeClr val="bg1"/>
                </a:solidFill>
                <a:latin typeface="InterFace" panose="020B0503020203020204" pitchFamily="34" charset="0"/>
                <a:ea typeface="InterFace" charset="0"/>
                <a:cs typeface="InterFace" panose="020B0503020203020204" pitchFamily="34" charset="0"/>
              </a:defRPr>
            </a:lvl3pPr>
            <a:lvl4pPr marL="914458" indent="-180000">
              <a:lnSpc>
                <a:spcPct val="100000"/>
              </a:lnSpc>
              <a:spcBef>
                <a:spcPts val="0"/>
              </a:spcBef>
              <a:spcAft>
                <a:spcPts val="600"/>
              </a:spcAft>
              <a:tabLst/>
              <a:defRPr sz="1400">
                <a:solidFill>
                  <a:schemeClr val="bg1"/>
                </a:solidFill>
                <a:latin typeface="InterFace" panose="020B0503020203020204" pitchFamily="34" charset="0"/>
                <a:cs typeface="InterFace" panose="020B0503020203020204" pitchFamily="34" charset="0"/>
              </a:defRPr>
            </a:lvl4pPr>
            <a:lvl5pPr marL="1143072" indent="228614">
              <a:lnSpc>
                <a:spcPct val="100000"/>
              </a:lnSpc>
              <a:spcBef>
                <a:spcPts val="0"/>
              </a:spcBef>
              <a:spcAft>
                <a:spcPts val="600"/>
              </a:spcAft>
              <a:tabLst/>
              <a:defRPr sz="1400">
                <a:latin typeface="InterFace" panose="020B0503020203020204" pitchFamily="34" charset="0"/>
                <a:cs typeface="InterFace" panose="020B0503020203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13" name="Subtitle 2">
            <a:extLst>
              <a:ext uri="{FF2B5EF4-FFF2-40B4-BE49-F238E27FC236}">
                <a16:creationId xmlns:a16="http://schemas.microsoft.com/office/drawing/2014/main" id="{17807CCB-7C02-4AD4-BDA8-AE2A47869636}"/>
              </a:ext>
            </a:extLst>
          </p:cNvPr>
          <p:cNvSpPr>
            <a:spLocks noGrp="1"/>
          </p:cNvSpPr>
          <p:nvPr>
            <p:ph type="subTitle" idx="1"/>
          </p:nvPr>
        </p:nvSpPr>
        <p:spPr>
          <a:xfrm>
            <a:off x="6190446" y="304800"/>
            <a:ext cx="5509153" cy="648000"/>
          </a:xfrm>
        </p:spPr>
        <p:txBody>
          <a:bodyPr/>
          <a:lstStyle>
            <a:lvl1pPr marL="0" indent="0" algn="l">
              <a:lnSpc>
                <a:spcPts val="1179"/>
              </a:lnSpc>
              <a:spcBef>
                <a:spcPts val="0"/>
              </a:spcBef>
              <a:buNone/>
              <a:defRPr sz="998">
                <a:solidFill>
                  <a:schemeClr val="bg1"/>
                </a:solidFill>
                <a:latin typeface="InterFace" panose="020B0503020203020204" pitchFamily="34" charset="0"/>
                <a:cs typeface="InterFace" panose="020B0503020203020204" pitchFamily="34" charset="0"/>
              </a:defRPr>
            </a:lvl1pPr>
            <a:lvl2pPr marL="457203" indent="0" algn="ctr">
              <a:buNone/>
              <a:defRPr sz="2000"/>
            </a:lvl2pPr>
            <a:lvl3pPr marL="914406" indent="0" algn="ctr">
              <a:buNone/>
              <a:defRPr sz="1800"/>
            </a:lvl3pPr>
            <a:lvl4pPr marL="1371609" indent="0" algn="ctr">
              <a:buNone/>
              <a:defRPr sz="1600"/>
            </a:lvl4pPr>
            <a:lvl5pPr marL="1828812" indent="0" algn="ctr">
              <a:buNone/>
              <a:defRPr sz="1600"/>
            </a:lvl5pPr>
            <a:lvl6pPr marL="2286015" indent="0" algn="ctr">
              <a:buNone/>
              <a:defRPr sz="1600"/>
            </a:lvl6pPr>
            <a:lvl7pPr marL="2743218" indent="0" algn="ctr">
              <a:buNone/>
              <a:defRPr sz="1600"/>
            </a:lvl7pPr>
            <a:lvl8pPr marL="3200421" indent="0" algn="ctr">
              <a:buNone/>
              <a:defRPr sz="1600"/>
            </a:lvl8pPr>
            <a:lvl9pPr marL="3657624" indent="0" algn="ctr">
              <a:buNone/>
              <a:defRPr sz="1600"/>
            </a:lvl9pPr>
          </a:lstStyle>
          <a:p>
            <a:r>
              <a:rPr lang="en-US"/>
              <a:t>Click to edit Master subtitle style</a:t>
            </a:r>
          </a:p>
        </p:txBody>
      </p:sp>
    </p:spTree>
    <p:extLst>
      <p:ext uri="{BB962C8B-B14F-4D97-AF65-F5344CB8AC3E}">
        <p14:creationId xmlns:p14="http://schemas.microsoft.com/office/powerpoint/2010/main" val="34262053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EAF1E5-50D3-4AF8-954A-D33D4B281B08}"/>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8F03FD7F-5FFD-4863-9042-F21DE5D8160D}"/>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24A5D5DE-3804-404D-826B-9F81ED388ABD}"/>
              </a:ext>
            </a:extLst>
          </p:cNvPr>
          <p:cNvSpPr>
            <a:spLocks noGrp="1"/>
          </p:cNvSpPr>
          <p:nvPr>
            <p:ph type="dt" sz="half" idx="10"/>
          </p:nvPr>
        </p:nvSpPr>
        <p:spPr/>
        <p:txBody>
          <a:bodyPr/>
          <a:lstStyle/>
          <a:p>
            <a:fld id="{B61BEF0D-F0BB-DE4B-95CE-6DB70DBA9567}" type="datetimeFigureOut">
              <a:rPr lang="en-US" smtClean="0"/>
              <a:pPr/>
              <a:t>6/26/2024</a:t>
            </a:fld>
            <a:endParaRPr lang="en-US" dirty="0"/>
          </a:p>
        </p:txBody>
      </p:sp>
      <p:sp>
        <p:nvSpPr>
          <p:cNvPr id="5" name="Footer Placeholder 4">
            <a:extLst>
              <a:ext uri="{FF2B5EF4-FFF2-40B4-BE49-F238E27FC236}">
                <a16:creationId xmlns:a16="http://schemas.microsoft.com/office/drawing/2014/main" id="{FEC9CD32-23A9-453D-9D3A-4A8689635495}"/>
              </a:ext>
            </a:extLst>
          </p:cNvPr>
          <p:cNvSpPr>
            <a:spLocks noGrp="1"/>
          </p:cNvSpPr>
          <p:nvPr>
            <p:ph type="ftr" sz="quarter" idx="11"/>
          </p:nvPr>
        </p:nvSpPr>
        <p:spPr/>
        <p:txBody>
          <a:bodyPr/>
          <a:lstStyle/>
          <a:p>
            <a:r>
              <a:rPr lang="en-GB"/>
              <a:t>Strictly Private and Confidential</a:t>
            </a:r>
          </a:p>
        </p:txBody>
      </p:sp>
      <p:sp>
        <p:nvSpPr>
          <p:cNvPr id="6" name="Slide Number Placeholder 5">
            <a:extLst>
              <a:ext uri="{FF2B5EF4-FFF2-40B4-BE49-F238E27FC236}">
                <a16:creationId xmlns:a16="http://schemas.microsoft.com/office/drawing/2014/main" id="{6FA8D3C2-A4CD-4615-A180-1AE7135938A8}"/>
              </a:ext>
            </a:extLst>
          </p:cNvPr>
          <p:cNvSpPr>
            <a:spLocks noGrp="1"/>
          </p:cNvSpPr>
          <p:nvPr>
            <p:ph type="sldNum" sz="quarter" idx="12"/>
          </p:nvPr>
        </p:nvSpPr>
        <p:spPr/>
        <p:txBody>
          <a:bodyPr/>
          <a:lstStyle/>
          <a:p>
            <a:fld id="{C611085B-3421-47C2-8B54-8F3EF5CC7CB0}" type="slidenum">
              <a:rPr lang="en-GB" smtClean="0"/>
              <a:pPr/>
              <a:t>‹#›</a:t>
            </a:fld>
            <a:endParaRPr lang="en-GB"/>
          </a:p>
        </p:txBody>
      </p:sp>
    </p:spTree>
    <p:extLst>
      <p:ext uri="{BB962C8B-B14F-4D97-AF65-F5344CB8AC3E}">
        <p14:creationId xmlns:p14="http://schemas.microsoft.com/office/powerpoint/2010/main" val="962211938"/>
      </p:ext>
    </p:extLst>
  </p:cSld>
  <p:clrMapOvr>
    <a:masterClrMapping/>
  </p:clrMapOvr>
  <p:hf hd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12B2D9-7F2D-49F5-8AE3-E6175C59B01C}"/>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p>
        </p:txBody>
      </p:sp>
      <p:sp>
        <p:nvSpPr>
          <p:cNvPr id="3" name="Text Placeholder 2">
            <a:extLst>
              <a:ext uri="{FF2B5EF4-FFF2-40B4-BE49-F238E27FC236}">
                <a16:creationId xmlns:a16="http://schemas.microsoft.com/office/drawing/2014/main" id="{99A14916-5C96-4186-A01D-BB2E872FE79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E903E4DF-CD90-4678-ADA7-3F89B68F0DD1}"/>
              </a:ext>
            </a:extLst>
          </p:cNvPr>
          <p:cNvSpPr>
            <a:spLocks noGrp="1"/>
          </p:cNvSpPr>
          <p:nvPr>
            <p:ph type="dt" sz="half" idx="10"/>
          </p:nvPr>
        </p:nvSpPr>
        <p:spPr/>
        <p:txBody>
          <a:bodyPr/>
          <a:lstStyle/>
          <a:p>
            <a:fld id="{B61BEF0D-F0BB-DE4B-95CE-6DB70DBA9567}" type="datetimeFigureOut">
              <a:rPr lang="en-US" smtClean="0"/>
              <a:pPr/>
              <a:t>6/26/2024</a:t>
            </a:fld>
            <a:endParaRPr lang="en-US" dirty="0"/>
          </a:p>
        </p:txBody>
      </p:sp>
      <p:sp>
        <p:nvSpPr>
          <p:cNvPr id="5" name="Footer Placeholder 4">
            <a:extLst>
              <a:ext uri="{FF2B5EF4-FFF2-40B4-BE49-F238E27FC236}">
                <a16:creationId xmlns:a16="http://schemas.microsoft.com/office/drawing/2014/main" id="{187FC092-68B7-4F8C-A60E-8A26F1251BFD}"/>
              </a:ext>
            </a:extLst>
          </p:cNvPr>
          <p:cNvSpPr>
            <a:spLocks noGrp="1"/>
          </p:cNvSpPr>
          <p:nvPr>
            <p:ph type="ftr" sz="quarter" idx="11"/>
          </p:nvPr>
        </p:nvSpPr>
        <p:spPr/>
        <p:txBody>
          <a:bodyPr/>
          <a:lstStyle/>
          <a:p>
            <a:r>
              <a:rPr lang="en-GB"/>
              <a:t>Strictly Private and Confidential</a:t>
            </a:r>
          </a:p>
        </p:txBody>
      </p:sp>
      <p:sp>
        <p:nvSpPr>
          <p:cNvPr id="6" name="Slide Number Placeholder 5">
            <a:extLst>
              <a:ext uri="{FF2B5EF4-FFF2-40B4-BE49-F238E27FC236}">
                <a16:creationId xmlns:a16="http://schemas.microsoft.com/office/drawing/2014/main" id="{2229924C-6356-41F4-A36E-B566EC6128E4}"/>
              </a:ext>
            </a:extLst>
          </p:cNvPr>
          <p:cNvSpPr>
            <a:spLocks noGrp="1"/>
          </p:cNvSpPr>
          <p:nvPr>
            <p:ph type="sldNum" sz="quarter" idx="12"/>
          </p:nvPr>
        </p:nvSpPr>
        <p:spPr/>
        <p:txBody>
          <a:bodyPr/>
          <a:lstStyle/>
          <a:p>
            <a:fld id="{C611085B-3421-47C2-8B54-8F3EF5CC7CB0}" type="slidenum">
              <a:rPr lang="en-GB" smtClean="0"/>
              <a:pPr/>
              <a:t>‹#›</a:t>
            </a:fld>
            <a:endParaRPr lang="en-GB"/>
          </a:p>
        </p:txBody>
      </p:sp>
    </p:spTree>
    <p:extLst>
      <p:ext uri="{BB962C8B-B14F-4D97-AF65-F5344CB8AC3E}">
        <p14:creationId xmlns:p14="http://schemas.microsoft.com/office/powerpoint/2010/main" val="1873751366"/>
      </p:ext>
    </p:extLst>
  </p:cSld>
  <p:clrMapOvr>
    <a:masterClrMapping/>
  </p:clrMapOvr>
  <p:hf hd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200224-F401-4116-8F8F-C000963DC3CC}"/>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B22EA225-07BD-4C28-9485-9D2EE2F09AB9}"/>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a:extLst>
              <a:ext uri="{FF2B5EF4-FFF2-40B4-BE49-F238E27FC236}">
                <a16:creationId xmlns:a16="http://schemas.microsoft.com/office/drawing/2014/main" id="{54CC3FC1-74EA-46E2-A872-5DCF105B8FC2}"/>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4">
            <a:extLst>
              <a:ext uri="{FF2B5EF4-FFF2-40B4-BE49-F238E27FC236}">
                <a16:creationId xmlns:a16="http://schemas.microsoft.com/office/drawing/2014/main" id="{5A4DC154-C9A8-4D67-AD98-984AAA0FEBF4}"/>
              </a:ext>
            </a:extLst>
          </p:cNvPr>
          <p:cNvSpPr>
            <a:spLocks noGrp="1"/>
          </p:cNvSpPr>
          <p:nvPr>
            <p:ph type="dt" sz="half" idx="10"/>
          </p:nvPr>
        </p:nvSpPr>
        <p:spPr/>
        <p:txBody>
          <a:bodyPr/>
          <a:lstStyle/>
          <a:p>
            <a:fld id="{B61BEF0D-F0BB-DE4B-95CE-6DB70DBA9567}" type="datetimeFigureOut">
              <a:rPr lang="en-US" smtClean="0"/>
              <a:pPr/>
              <a:t>6/26/2024</a:t>
            </a:fld>
            <a:endParaRPr lang="en-US" dirty="0"/>
          </a:p>
        </p:txBody>
      </p:sp>
      <p:sp>
        <p:nvSpPr>
          <p:cNvPr id="6" name="Footer Placeholder 5">
            <a:extLst>
              <a:ext uri="{FF2B5EF4-FFF2-40B4-BE49-F238E27FC236}">
                <a16:creationId xmlns:a16="http://schemas.microsoft.com/office/drawing/2014/main" id="{7AA829CA-CAEB-48EA-BC2E-D14499714770}"/>
              </a:ext>
            </a:extLst>
          </p:cNvPr>
          <p:cNvSpPr>
            <a:spLocks noGrp="1"/>
          </p:cNvSpPr>
          <p:nvPr>
            <p:ph type="ftr" sz="quarter" idx="11"/>
          </p:nvPr>
        </p:nvSpPr>
        <p:spPr/>
        <p:txBody>
          <a:bodyPr/>
          <a:lstStyle/>
          <a:p>
            <a:r>
              <a:rPr lang="en-GB"/>
              <a:t>Strictly Private and Confidential</a:t>
            </a:r>
          </a:p>
        </p:txBody>
      </p:sp>
      <p:sp>
        <p:nvSpPr>
          <p:cNvPr id="7" name="Slide Number Placeholder 6">
            <a:extLst>
              <a:ext uri="{FF2B5EF4-FFF2-40B4-BE49-F238E27FC236}">
                <a16:creationId xmlns:a16="http://schemas.microsoft.com/office/drawing/2014/main" id="{017170D9-7309-4E16-9DEE-80EF6ED23DDA}"/>
              </a:ext>
            </a:extLst>
          </p:cNvPr>
          <p:cNvSpPr>
            <a:spLocks noGrp="1"/>
          </p:cNvSpPr>
          <p:nvPr>
            <p:ph type="sldNum" sz="quarter" idx="12"/>
          </p:nvPr>
        </p:nvSpPr>
        <p:spPr/>
        <p:txBody>
          <a:bodyPr/>
          <a:lstStyle/>
          <a:p>
            <a:fld id="{C611085B-3421-47C2-8B54-8F3EF5CC7CB0}" type="slidenum">
              <a:rPr lang="en-GB" smtClean="0"/>
              <a:pPr/>
              <a:t>‹#›</a:t>
            </a:fld>
            <a:endParaRPr lang="en-GB"/>
          </a:p>
        </p:txBody>
      </p:sp>
    </p:spTree>
    <p:extLst>
      <p:ext uri="{BB962C8B-B14F-4D97-AF65-F5344CB8AC3E}">
        <p14:creationId xmlns:p14="http://schemas.microsoft.com/office/powerpoint/2010/main" val="3568410788"/>
      </p:ext>
    </p:extLst>
  </p:cSld>
  <p:clrMapOvr>
    <a:masterClrMapping/>
  </p:clrMapOvr>
  <p:hf hd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9C4072-1397-40C6-A362-73A900DBE0E3}"/>
              </a:ext>
            </a:extLst>
          </p:cNvPr>
          <p:cNvSpPr>
            <a:spLocks noGrp="1"/>
          </p:cNvSpPr>
          <p:nvPr>
            <p:ph type="title"/>
          </p:nvPr>
        </p:nvSpPr>
        <p:spPr>
          <a:xfrm>
            <a:off x="839788" y="365125"/>
            <a:ext cx="10515600" cy="1325563"/>
          </a:xfrm>
        </p:spPr>
        <p:txBody>
          <a:bodyPr/>
          <a:lstStyle/>
          <a:p>
            <a:r>
              <a:rPr lang="en-GB"/>
              <a:t>Click to edit Master title style</a:t>
            </a:r>
          </a:p>
        </p:txBody>
      </p:sp>
      <p:sp>
        <p:nvSpPr>
          <p:cNvPr id="3" name="Text Placeholder 2">
            <a:extLst>
              <a:ext uri="{FF2B5EF4-FFF2-40B4-BE49-F238E27FC236}">
                <a16:creationId xmlns:a16="http://schemas.microsoft.com/office/drawing/2014/main" id="{28F1AE7C-1670-475B-94C3-22C4B92C93C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8F7C0FB4-1C4D-4EE9-9897-2AF07CCF097A}"/>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a:extLst>
              <a:ext uri="{FF2B5EF4-FFF2-40B4-BE49-F238E27FC236}">
                <a16:creationId xmlns:a16="http://schemas.microsoft.com/office/drawing/2014/main" id="{B846DBD7-B9ED-4D6D-A3E7-AF66DE1535C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E61E919C-50A8-4E50-BD31-872CBCF2ED80}"/>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6">
            <a:extLst>
              <a:ext uri="{FF2B5EF4-FFF2-40B4-BE49-F238E27FC236}">
                <a16:creationId xmlns:a16="http://schemas.microsoft.com/office/drawing/2014/main" id="{135316BE-F94E-4089-B114-1157219692DC}"/>
              </a:ext>
            </a:extLst>
          </p:cNvPr>
          <p:cNvSpPr>
            <a:spLocks noGrp="1"/>
          </p:cNvSpPr>
          <p:nvPr>
            <p:ph type="dt" sz="half" idx="10"/>
          </p:nvPr>
        </p:nvSpPr>
        <p:spPr/>
        <p:txBody>
          <a:bodyPr/>
          <a:lstStyle/>
          <a:p>
            <a:fld id="{B61BEF0D-F0BB-DE4B-95CE-6DB70DBA9567}" type="datetimeFigureOut">
              <a:rPr lang="en-US" smtClean="0"/>
              <a:pPr/>
              <a:t>6/26/2024</a:t>
            </a:fld>
            <a:endParaRPr lang="en-US" dirty="0"/>
          </a:p>
        </p:txBody>
      </p:sp>
      <p:sp>
        <p:nvSpPr>
          <p:cNvPr id="8" name="Footer Placeholder 7">
            <a:extLst>
              <a:ext uri="{FF2B5EF4-FFF2-40B4-BE49-F238E27FC236}">
                <a16:creationId xmlns:a16="http://schemas.microsoft.com/office/drawing/2014/main" id="{0F6B0BCB-DD07-4F4C-A08D-E46D45A66B9A}"/>
              </a:ext>
            </a:extLst>
          </p:cNvPr>
          <p:cNvSpPr>
            <a:spLocks noGrp="1"/>
          </p:cNvSpPr>
          <p:nvPr>
            <p:ph type="ftr" sz="quarter" idx="11"/>
          </p:nvPr>
        </p:nvSpPr>
        <p:spPr/>
        <p:txBody>
          <a:bodyPr/>
          <a:lstStyle/>
          <a:p>
            <a:r>
              <a:rPr lang="en-GB"/>
              <a:t>Strictly Private and Confidential</a:t>
            </a:r>
          </a:p>
        </p:txBody>
      </p:sp>
      <p:sp>
        <p:nvSpPr>
          <p:cNvPr id="9" name="Slide Number Placeholder 8">
            <a:extLst>
              <a:ext uri="{FF2B5EF4-FFF2-40B4-BE49-F238E27FC236}">
                <a16:creationId xmlns:a16="http://schemas.microsoft.com/office/drawing/2014/main" id="{4C7DEB7C-0552-4BBC-ACB6-836B7A9AC583}"/>
              </a:ext>
            </a:extLst>
          </p:cNvPr>
          <p:cNvSpPr>
            <a:spLocks noGrp="1"/>
          </p:cNvSpPr>
          <p:nvPr>
            <p:ph type="sldNum" sz="quarter" idx="12"/>
          </p:nvPr>
        </p:nvSpPr>
        <p:spPr/>
        <p:txBody>
          <a:bodyPr/>
          <a:lstStyle/>
          <a:p>
            <a:fld id="{C611085B-3421-47C2-8B54-8F3EF5CC7CB0}" type="slidenum">
              <a:rPr lang="en-GB" smtClean="0"/>
              <a:pPr/>
              <a:t>‹#›</a:t>
            </a:fld>
            <a:endParaRPr lang="en-GB"/>
          </a:p>
        </p:txBody>
      </p:sp>
    </p:spTree>
    <p:extLst>
      <p:ext uri="{BB962C8B-B14F-4D97-AF65-F5344CB8AC3E}">
        <p14:creationId xmlns:p14="http://schemas.microsoft.com/office/powerpoint/2010/main" val="241542438"/>
      </p:ext>
    </p:extLst>
  </p:cSld>
  <p:clrMapOvr>
    <a:masterClrMapping/>
  </p:clrMapOvr>
  <p:hf hd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F04687-CEC2-4749-BC79-855F9DEFD640}"/>
              </a:ext>
            </a:extLst>
          </p:cNvPr>
          <p:cNvSpPr>
            <a:spLocks noGrp="1"/>
          </p:cNvSpPr>
          <p:nvPr>
            <p:ph type="title"/>
          </p:nvPr>
        </p:nvSpPr>
        <p:spPr/>
        <p:txBody>
          <a:bodyPr/>
          <a:lstStyle/>
          <a:p>
            <a:r>
              <a:rPr lang="en-GB"/>
              <a:t>Click to edit Master title style</a:t>
            </a:r>
          </a:p>
        </p:txBody>
      </p:sp>
      <p:sp>
        <p:nvSpPr>
          <p:cNvPr id="3" name="Date Placeholder 2">
            <a:extLst>
              <a:ext uri="{FF2B5EF4-FFF2-40B4-BE49-F238E27FC236}">
                <a16:creationId xmlns:a16="http://schemas.microsoft.com/office/drawing/2014/main" id="{D1B31421-E1C4-46AA-8667-99D58FB48B1D}"/>
              </a:ext>
            </a:extLst>
          </p:cNvPr>
          <p:cNvSpPr>
            <a:spLocks noGrp="1"/>
          </p:cNvSpPr>
          <p:nvPr>
            <p:ph type="dt" sz="half" idx="10"/>
          </p:nvPr>
        </p:nvSpPr>
        <p:spPr/>
        <p:txBody>
          <a:bodyPr/>
          <a:lstStyle/>
          <a:p>
            <a:fld id="{B61BEF0D-F0BB-DE4B-95CE-6DB70DBA9567}" type="datetimeFigureOut">
              <a:rPr lang="en-US" smtClean="0"/>
              <a:pPr/>
              <a:t>6/26/2024</a:t>
            </a:fld>
            <a:endParaRPr lang="en-US" dirty="0"/>
          </a:p>
        </p:txBody>
      </p:sp>
      <p:sp>
        <p:nvSpPr>
          <p:cNvPr id="4" name="Footer Placeholder 3">
            <a:extLst>
              <a:ext uri="{FF2B5EF4-FFF2-40B4-BE49-F238E27FC236}">
                <a16:creationId xmlns:a16="http://schemas.microsoft.com/office/drawing/2014/main" id="{F345A8B4-620D-4DDF-8474-5202CCAEACE5}"/>
              </a:ext>
            </a:extLst>
          </p:cNvPr>
          <p:cNvSpPr>
            <a:spLocks noGrp="1"/>
          </p:cNvSpPr>
          <p:nvPr>
            <p:ph type="ftr" sz="quarter" idx="11"/>
          </p:nvPr>
        </p:nvSpPr>
        <p:spPr/>
        <p:txBody>
          <a:bodyPr/>
          <a:lstStyle/>
          <a:p>
            <a:r>
              <a:rPr lang="en-GB"/>
              <a:t>Strictly Private and Confidential</a:t>
            </a:r>
          </a:p>
        </p:txBody>
      </p:sp>
      <p:sp>
        <p:nvSpPr>
          <p:cNvPr id="5" name="Slide Number Placeholder 4">
            <a:extLst>
              <a:ext uri="{FF2B5EF4-FFF2-40B4-BE49-F238E27FC236}">
                <a16:creationId xmlns:a16="http://schemas.microsoft.com/office/drawing/2014/main" id="{5FCE19DF-9D02-4719-903F-A21C5B673302}"/>
              </a:ext>
            </a:extLst>
          </p:cNvPr>
          <p:cNvSpPr>
            <a:spLocks noGrp="1"/>
          </p:cNvSpPr>
          <p:nvPr>
            <p:ph type="sldNum" sz="quarter" idx="12"/>
          </p:nvPr>
        </p:nvSpPr>
        <p:spPr/>
        <p:txBody>
          <a:bodyPr/>
          <a:lstStyle/>
          <a:p>
            <a:fld id="{C611085B-3421-47C2-8B54-8F3EF5CC7CB0}" type="slidenum">
              <a:rPr lang="en-GB" smtClean="0"/>
              <a:pPr/>
              <a:t>‹#›</a:t>
            </a:fld>
            <a:endParaRPr lang="en-GB"/>
          </a:p>
        </p:txBody>
      </p:sp>
    </p:spTree>
    <p:extLst>
      <p:ext uri="{BB962C8B-B14F-4D97-AF65-F5344CB8AC3E}">
        <p14:creationId xmlns:p14="http://schemas.microsoft.com/office/powerpoint/2010/main" val="1547286916"/>
      </p:ext>
    </p:extLst>
  </p:cSld>
  <p:clrMapOvr>
    <a:masterClrMapping/>
  </p:clrMapOvr>
  <p:hf hd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452CD92-EE86-4667-94C5-28ACB78B8C8E}"/>
              </a:ext>
            </a:extLst>
          </p:cNvPr>
          <p:cNvSpPr>
            <a:spLocks noGrp="1"/>
          </p:cNvSpPr>
          <p:nvPr>
            <p:ph type="dt" sz="half" idx="10"/>
          </p:nvPr>
        </p:nvSpPr>
        <p:spPr/>
        <p:txBody>
          <a:bodyPr/>
          <a:lstStyle/>
          <a:p>
            <a:fld id="{B61BEF0D-F0BB-DE4B-95CE-6DB70DBA9567}" type="datetimeFigureOut">
              <a:rPr lang="en-US" smtClean="0"/>
              <a:pPr/>
              <a:t>6/26/2024</a:t>
            </a:fld>
            <a:endParaRPr lang="en-US" dirty="0"/>
          </a:p>
        </p:txBody>
      </p:sp>
      <p:sp>
        <p:nvSpPr>
          <p:cNvPr id="3" name="Footer Placeholder 2">
            <a:extLst>
              <a:ext uri="{FF2B5EF4-FFF2-40B4-BE49-F238E27FC236}">
                <a16:creationId xmlns:a16="http://schemas.microsoft.com/office/drawing/2014/main" id="{A8ADC517-14EA-4100-B10E-39D2BFFF4CF6}"/>
              </a:ext>
            </a:extLst>
          </p:cNvPr>
          <p:cNvSpPr>
            <a:spLocks noGrp="1"/>
          </p:cNvSpPr>
          <p:nvPr>
            <p:ph type="ftr" sz="quarter" idx="11"/>
          </p:nvPr>
        </p:nvSpPr>
        <p:spPr/>
        <p:txBody>
          <a:bodyPr/>
          <a:lstStyle/>
          <a:p>
            <a:r>
              <a:rPr lang="en-GB"/>
              <a:t>Strictly Private and Confidential</a:t>
            </a:r>
          </a:p>
        </p:txBody>
      </p:sp>
      <p:sp>
        <p:nvSpPr>
          <p:cNvPr id="4" name="Slide Number Placeholder 3">
            <a:extLst>
              <a:ext uri="{FF2B5EF4-FFF2-40B4-BE49-F238E27FC236}">
                <a16:creationId xmlns:a16="http://schemas.microsoft.com/office/drawing/2014/main" id="{2A0D592F-985A-4E95-BC94-D9D2C017D473}"/>
              </a:ext>
            </a:extLst>
          </p:cNvPr>
          <p:cNvSpPr>
            <a:spLocks noGrp="1"/>
          </p:cNvSpPr>
          <p:nvPr>
            <p:ph type="sldNum" sz="quarter" idx="12"/>
          </p:nvPr>
        </p:nvSpPr>
        <p:spPr/>
        <p:txBody>
          <a:bodyPr/>
          <a:lstStyle/>
          <a:p>
            <a:fld id="{C611085B-3421-47C2-8B54-8F3EF5CC7CB0}" type="slidenum">
              <a:rPr lang="en-GB" smtClean="0"/>
              <a:pPr/>
              <a:t>‹#›</a:t>
            </a:fld>
            <a:endParaRPr lang="en-GB"/>
          </a:p>
        </p:txBody>
      </p:sp>
    </p:spTree>
    <p:extLst>
      <p:ext uri="{BB962C8B-B14F-4D97-AF65-F5344CB8AC3E}">
        <p14:creationId xmlns:p14="http://schemas.microsoft.com/office/powerpoint/2010/main" val="3939008901"/>
      </p:ext>
    </p:extLst>
  </p:cSld>
  <p:clrMapOvr>
    <a:masterClrMapping/>
  </p:clrMapOvr>
  <p:hf hd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A625D2-E8B8-4EEA-ADBA-33E95D2E6199}"/>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Content Placeholder 2">
            <a:extLst>
              <a:ext uri="{FF2B5EF4-FFF2-40B4-BE49-F238E27FC236}">
                <a16:creationId xmlns:a16="http://schemas.microsoft.com/office/drawing/2014/main" id="{63766383-CED6-4B7D-9A17-D8DFF65FFD3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a:extLst>
              <a:ext uri="{FF2B5EF4-FFF2-40B4-BE49-F238E27FC236}">
                <a16:creationId xmlns:a16="http://schemas.microsoft.com/office/drawing/2014/main" id="{4736EFDC-B168-4B71-9AF3-8E48880C300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EAC4501C-EC3C-49FA-B53F-222B701E7513}"/>
              </a:ext>
            </a:extLst>
          </p:cNvPr>
          <p:cNvSpPr>
            <a:spLocks noGrp="1"/>
          </p:cNvSpPr>
          <p:nvPr>
            <p:ph type="dt" sz="half" idx="10"/>
          </p:nvPr>
        </p:nvSpPr>
        <p:spPr/>
        <p:txBody>
          <a:bodyPr/>
          <a:lstStyle/>
          <a:p>
            <a:fld id="{B61BEF0D-F0BB-DE4B-95CE-6DB70DBA9567}" type="datetimeFigureOut">
              <a:rPr lang="en-US" smtClean="0"/>
              <a:pPr/>
              <a:t>6/26/2024</a:t>
            </a:fld>
            <a:endParaRPr lang="en-US" dirty="0"/>
          </a:p>
        </p:txBody>
      </p:sp>
      <p:sp>
        <p:nvSpPr>
          <p:cNvPr id="6" name="Footer Placeholder 5">
            <a:extLst>
              <a:ext uri="{FF2B5EF4-FFF2-40B4-BE49-F238E27FC236}">
                <a16:creationId xmlns:a16="http://schemas.microsoft.com/office/drawing/2014/main" id="{4016411D-7D51-45A1-9165-098289EC6721}"/>
              </a:ext>
            </a:extLst>
          </p:cNvPr>
          <p:cNvSpPr>
            <a:spLocks noGrp="1"/>
          </p:cNvSpPr>
          <p:nvPr>
            <p:ph type="ftr" sz="quarter" idx="11"/>
          </p:nvPr>
        </p:nvSpPr>
        <p:spPr/>
        <p:txBody>
          <a:bodyPr/>
          <a:lstStyle/>
          <a:p>
            <a:r>
              <a:rPr lang="en-GB"/>
              <a:t>Strictly Private and Confidential</a:t>
            </a:r>
          </a:p>
        </p:txBody>
      </p:sp>
      <p:sp>
        <p:nvSpPr>
          <p:cNvPr id="7" name="Slide Number Placeholder 6">
            <a:extLst>
              <a:ext uri="{FF2B5EF4-FFF2-40B4-BE49-F238E27FC236}">
                <a16:creationId xmlns:a16="http://schemas.microsoft.com/office/drawing/2014/main" id="{6A3DF2A5-8FEF-41E3-81DE-8020D90A387C}"/>
              </a:ext>
            </a:extLst>
          </p:cNvPr>
          <p:cNvSpPr>
            <a:spLocks noGrp="1"/>
          </p:cNvSpPr>
          <p:nvPr>
            <p:ph type="sldNum" sz="quarter" idx="12"/>
          </p:nvPr>
        </p:nvSpPr>
        <p:spPr/>
        <p:txBody>
          <a:bodyPr/>
          <a:lstStyle/>
          <a:p>
            <a:fld id="{C611085B-3421-47C2-8B54-8F3EF5CC7CB0}" type="slidenum">
              <a:rPr lang="en-GB" smtClean="0"/>
              <a:pPr/>
              <a:t>‹#›</a:t>
            </a:fld>
            <a:endParaRPr lang="en-GB"/>
          </a:p>
        </p:txBody>
      </p:sp>
    </p:spTree>
    <p:extLst>
      <p:ext uri="{BB962C8B-B14F-4D97-AF65-F5344CB8AC3E}">
        <p14:creationId xmlns:p14="http://schemas.microsoft.com/office/powerpoint/2010/main" val="1979781183"/>
      </p:ext>
    </p:extLst>
  </p:cSld>
  <p:clrMapOvr>
    <a:masterClrMapping/>
  </p:clrMapOvr>
  <p:hf hd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659887-B7B6-4D20-81C4-2874E170F8E2}"/>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Picture Placeholder 2">
            <a:extLst>
              <a:ext uri="{FF2B5EF4-FFF2-40B4-BE49-F238E27FC236}">
                <a16:creationId xmlns:a16="http://schemas.microsoft.com/office/drawing/2014/main" id="{1F18D368-2D20-4066-AAD1-F39DCA29816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D8A678DE-9A71-4DD3-AA40-E11CB25C03E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634DB14E-C97D-4CF9-B029-341CBA7DDD0A}"/>
              </a:ext>
            </a:extLst>
          </p:cNvPr>
          <p:cNvSpPr>
            <a:spLocks noGrp="1"/>
          </p:cNvSpPr>
          <p:nvPr>
            <p:ph type="dt" sz="half" idx="10"/>
          </p:nvPr>
        </p:nvSpPr>
        <p:spPr/>
        <p:txBody>
          <a:bodyPr/>
          <a:lstStyle/>
          <a:p>
            <a:fld id="{B61BEF0D-F0BB-DE4B-95CE-6DB70DBA9567}" type="datetimeFigureOut">
              <a:rPr lang="en-US" smtClean="0"/>
              <a:pPr/>
              <a:t>6/26/2024</a:t>
            </a:fld>
            <a:endParaRPr lang="en-US" dirty="0"/>
          </a:p>
        </p:txBody>
      </p:sp>
      <p:sp>
        <p:nvSpPr>
          <p:cNvPr id="6" name="Footer Placeholder 5">
            <a:extLst>
              <a:ext uri="{FF2B5EF4-FFF2-40B4-BE49-F238E27FC236}">
                <a16:creationId xmlns:a16="http://schemas.microsoft.com/office/drawing/2014/main" id="{2A229E57-B8B8-4177-8FB6-BE2F2F274ED1}"/>
              </a:ext>
            </a:extLst>
          </p:cNvPr>
          <p:cNvSpPr>
            <a:spLocks noGrp="1"/>
          </p:cNvSpPr>
          <p:nvPr>
            <p:ph type="ftr" sz="quarter" idx="11"/>
          </p:nvPr>
        </p:nvSpPr>
        <p:spPr/>
        <p:txBody>
          <a:bodyPr/>
          <a:lstStyle/>
          <a:p>
            <a:r>
              <a:rPr lang="en-GB"/>
              <a:t>Strictly Private and Confidential</a:t>
            </a:r>
          </a:p>
        </p:txBody>
      </p:sp>
      <p:sp>
        <p:nvSpPr>
          <p:cNvPr id="7" name="Slide Number Placeholder 6">
            <a:extLst>
              <a:ext uri="{FF2B5EF4-FFF2-40B4-BE49-F238E27FC236}">
                <a16:creationId xmlns:a16="http://schemas.microsoft.com/office/drawing/2014/main" id="{43354CCD-0E13-45A7-8E80-588C267595BB}"/>
              </a:ext>
            </a:extLst>
          </p:cNvPr>
          <p:cNvSpPr>
            <a:spLocks noGrp="1"/>
          </p:cNvSpPr>
          <p:nvPr>
            <p:ph type="sldNum" sz="quarter" idx="12"/>
          </p:nvPr>
        </p:nvSpPr>
        <p:spPr/>
        <p:txBody>
          <a:bodyPr/>
          <a:lstStyle/>
          <a:p>
            <a:fld id="{C611085B-3421-47C2-8B54-8F3EF5CC7CB0}" type="slidenum">
              <a:rPr lang="en-GB" smtClean="0"/>
              <a:pPr/>
              <a:t>‹#›</a:t>
            </a:fld>
            <a:endParaRPr lang="en-GB"/>
          </a:p>
        </p:txBody>
      </p:sp>
    </p:spTree>
    <p:extLst>
      <p:ext uri="{BB962C8B-B14F-4D97-AF65-F5344CB8AC3E}">
        <p14:creationId xmlns:p14="http://schemas.microsoft.com/office/powerpoint/2010/main" val="2459892043"/>
      </p:ext>
    </p:extLst>
  </p:cSld>
  <p:clrMapOvr>
    <a:masterClrMapping/>
  </p:clrMapOvr>
  <p:hf hd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E55CA72-AAE9-443F-8FA2-3F1549045B8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p>
        </p:txBody>
      </p:sp>
      <p:sp>
        <p:nvSpPr>
          <p:cNvPr id="3" name="Text Placeholder 2">
            <a:extLst>
              <a:ext uri="{FF2B5EF4-FFF2-40B4-BE49-F238E27FC236}">
                <a16:creationId xmlns:a16="http://schemas.microsoft.com/office/drawing/2014/main" id="{AB5BF758-4B86-4378-84D6-838F3C2968B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4" name="Date Placeholder 3">
            <a:extLst>
              <a:ext uri="{FF2B5EF4-FFF2-40B4-BE49-F238E27FC236}">
                <a16:creationId xmlns:a16="http://schemas.microsoft.com/office/drawing/2014/main" id="{40B7EA2C-AC86-413F-A26A-A0BA3F12D88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1BEF0D-F0BB-DE4B-95CE-6DB70DBA9567}" type="datetimeFigureOut">
              <a:rPr lang="en-US" smtClean="0"/>
              <a:pPr/>
              <a:t>6/26/2024</a:t>
            </a:fld>
            <a:endParaRPr lang="en-US" dirty="0"/>
          </a:p>
        </p:txBody>
      </p:sp>
      <p:sp>
        <p:nvSpPr>
          <p:cNvPr id="5" name="Footer Placeholder 4">
            <a:extLst>
              <a:ext uri="{FF2B5EF4-FFF2-40B4-BE49-F238E27FC236}">
                <a16:creationId xmlns:a16="http://schemas.microsoft.com/office/drawing/2014/main" id="{D81FC1FD-C18F-4C5A-AB88-35A79070BC6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a:t>Strictly Private and Confidential</a:t>
            </a:r>
          </a:p>
        </p:txBody>
      </p:sp>
      <p:sp>
        <p:nvSpPr>
          <p:cNvPr id="6" name="Slide Number Placeholder 5">
            <a:extLst>
              <a:ext uri="{FF2B5EF4-FFF2-40B4-BE49-F238E27FC236}">
                <a16:creationId xmlns:a16="http://schemas.microsoft.com/office/drawing/2014/main" id="{296ABEA3-E477-4BC1-88DD-3FA5982CBF8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11085B-3421-47C2-8B54-8F3EF5CC7CB0}" type="slidenum">
              <a:rPr lang="en-GB" smtClean="0"/>
              <a:pPr/>
              <a:t>‹#›</a:t>
            </a:fld>
            <a:endParaRPr lang="en-GB"/>
          </a:p>
        </p:txBody>
      </p:sp>
    </p:spTree>
    <p:extLst>
      <p:ext uri="{BB962C8B-B14F-4D97-AF65-F5344CB8AC3E}">
        <p14:creationId xmlns:p14="http://schemas.microsoft.com/office/powerpoint/2010/main" val="1842166497"/>
      </p:ext>
    </p:extLst>
  </p:cSld>
  <p:clrMap bg1="lt1" tx1="dk1" bg2="lt2" tx2="dk2" accent1="accent1" accent2="accent2" accent3="accent3" accent4="accent4" accent5="accent5" accent6="accent6" hlink="hlink" folHlink="folHlink"/>
  <p:sldLayoutIdLst>
    <p:sldLayoutId id="2147483776" r:id="rId1"/>
    <p:sldLayoutId id="2147483777" r:id="rId2"/>
    <p:sldLayoutId id="2147483778" r:id="rId3"/>
    <p:sldLayoutId id="2147483779" r:id="rId4"/>
    <p:sldLayoutId id="2147483780" r:id="rId5"/>
    <p:sldLayoutId id="2147483781" r:id="rId6"/>
    <p:sldLayoutId id="2147483782" r:id="rId7"/>
    <p:sldLayoutId id="2147483783" r:id="rId8"/>
    <p:sldLayoutId id="2147483784" r:id="rId9"/>
    <p:sldLayoutId id="2147483785" r:id="rId10"/>
    <p:sldLayoutId id="2147483786" r:id="rId11"/>
    <p:sldLayoutId id="2147483787" r:id="rId12"/>
    <p:sldLayoutId id="2147483788" r:id="rId13"/>
    <p:sldLayoutId id="2147483726" r:id="rId14"/>
    <p:sldLayoutId id="2147483730" r:id="rId15"/>
    <p:sldLayoutId id="2147483740" r:id="rId16"/>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ECC07320-C2CA-4E29-8481-9D9E143C77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Couple holding cane">
            <a:extLst>
              <a:ext uri="{FF2B5EF4-FFF2-40B4-BE49-F238E27FC236}">
                <a16:creationId xmlns:a16="http://schemas.microsoft.com/office/drawing/2014/main" id="{A209FA7C-B514-428F-983A-0ED5A05425CF}"/>
              </a:ext>
            </a:extLst>
          </p:cNvPr>
          <p:cNvPicPr>
            <a:picLocks noChangeAspect="1"/>
          </p:cNvPicPr>
          <p:nvPr/>
        </p:nvPicPr>
        <p:blipFill rotWithShape="1">
          <a:blip r:embed="rId2">
            <a:extLst>
              <a:ext uri="{28A0092B-C50C-407E-A947-70E740481C1C}">
                <a14:useLocalDpi xmlns:a14="http://schemas.microsoft.com/office/drawing/2010/main" val="0"/>
              </a:ext>
            </a:extLst>
          </a:blip>
          <a:srcRect l="5884" r="-1" b="-1"/>
          <a:stretch/>
        </p:blipFill>
        <p:spPr>
          <a:xfrm>
            <a:off x="1524" y="-17928"/>
            <a:ext cx="9669642" cy="6857990"/>
          </a:xfrm>
          <a:prstGeom prst="rect">
            <a:avLst/>
          </a:prstGeom>
        </p:spPr>
      </p:pic>
      <p:sp>
        <p:nvSpPr>
          <p:cNvPr id="19" name="Rectangle 18">
            <a:extLst>
              <a:ext uri="{FF2B5EF4-FFF2-40B4-BE49-F238E27FC236}">
                <a16:creationId xmlns:a16="http://schemas.microsoft.com/office/drawing/2014/main" id="{178FB36B-5BFE-42CA-BC60-1115E0D95E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125019" y="0"/>
            <a:ext cx="7066978"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EB1EE355-DD8C-45FC-880D-2241BC1FDB30}"/>
              </a:ext>
            </a:extLst>
          </p:cNvPr>
          <p:cNvSpPr>
            <a:spLocks noGrp="1"/>
          </p:cNvSpPr>
          <p:nvPr>
            <p:ph type="ctrTitle"/>
          </p:nvPr>
        </p:nvSpPr>
        <p:spPr>
          <a:xfrm>
            <a:off x="7948284" y="1582986"/>
            <a:ext cx="3445765" cy="3692028"/>
          </a:xfrm>
          <a:noFill/>
        </p:spPr>
        <p:txBody>
          <a:bodyPr>
            <a:normAutofit fontScale="90000"/>
          </a:bodyPr>
          <a:lstStyle/>
          <a:p>
            <a:pPr algn="l"/>
            <a:r>
              <a:rPr lang="en-GB" sz="5200" dirty="0"/>
              <a:t>Living Better Lives :</a:t>
            </a:r>
            <a:br>
              <a:rPr lang="en-GB" sz="5200" dirty="0"/>
            </a:br>
            <a:r>
              <a:rPr lang="en-GB" sz="4000" dirty="0"/>
              <a:t>Our Vision and Strategy for Adult Social Care in Lewisham</a:t>
            </a:r>
            <a:br>
              <a:rPr lang="en-GB" sz="5200" dirty="0"/>
            </a:br>
            <a:endParaRPr lang="en-GB" sz="5200" dirty="0"/>
          </a:p>
        </p:txBody>
      </p:sp>
      <p:sp>
        <p:nvSpPr>
          <p:cNvPr id="3" name="Subtitle 2">
            <a:extLst>
              <a:ext uri="{FF2B5EF4-FFF2-40B4-BE49-F238E27FC236}">
                <a16:creationId xmlns:a16="http://schemas.microsoft.com/office/drawing/2014/main" id="{2710623E-F8A3-4FBA-8FAE-43FA1812DF02}"/>
              </a:ext>
            </a:extLst>
          </p:cNvPr>
          <p:cNvSpPr>
            <a:spLocks noGrp="1"/>
          </p:cNvSpPr>
          <p:nvPr>
            <p:ph type="subTitle" idx="1"/>
          </p:nvPr>
        </p:nvSpPr>
        <p:spPr>
          <a:xfrm>
            <a:off x="7948283" y="4734506"/>
            <a:ext cx="3445766" cy="1485319"/>
          </a:xfrm>
          <a:noFill/>
        </p:spPr>
        <p:txBody>
          <a:bodyPr vert="horz" lIns="91440" tIns="45720" rIns="91440" bIns="45720" rtlCol="0" anchor="t">
            <a:normAutofit/>
          </a:bodyPr>
          <a:lstStyle/>
          <a:p>
            <a:pPr algn="l"/>
            <a:r>
              <a:rPr lang="en-GB" dirty="0"/>
              <a:t>2024/2025 </a:t>
            </a:r>
          </a:p>
        </p:txBody>
      </p:sp>
      <p:sp>
        <p:nvSpPr>
          <p:cNvPr id="5" name="Slide Number Placeholder 4">
            <a:extLst>
              <a:ext uri="{FF2B5EF4-FFF2-40B4-BE49-F238E27FC236}">
                <a16:creationId xmlns:a16="http://schemas.microsoft.com/office/drawing/2014/main" id="{D8078CA9-8775-48F3-BBE4-BC30D4E4D973}"/>
              </a:ext>
            </a:extLst>
          </p:cNvPr>
          <p:cNvSpPr>
            <a:spLocks noGrp="1"/>
          </p:cNvSpPr>
          <p:nvPr>
            <p:ph type="sldNum" sz="quarter" idx="12"/>
          </p:nvPr>
        </p:nvSpPr>
        <p:spPr>
          <a:xfrm>
            <a:off x="8610600" y="6356350"/>
            <a:ext cx="2743200" cy="365125"/>
          </a:xfrm>
        </p:spPr>
        <p:txBody>
          <a:bodyPr>
            <a:normAutofit/>
          </a:bodyPr>
          <a:lstStyle/>
          <a:p>
            <a:pPr>
              <a:spcAft>
                <a:spcPts val="600"/>
              </a:spcAft>
            </a:pPr>
            <a:fld id="{C611085B-3421-47C2-8B54-8F3EF5CC7CB0}" type="slidenum">
              <a:rPr lang="en-GB"/>
              <a:pPr>
                <a:spcAft>
                  <a:spcPts val="600"/>
                </a:spcAft>
              </a:pPr>
              <a:t>1</a:t>
            </a:fld>
            <a:endParaRPr lang="en-GB"/>
          </a:p>
        </p:txBody>
      </p:sp>
      <p:sp>
        <p:nvSpPr>
          <p:cNvPr id="6" name="TextBox 5">
            <a:extLst>
              <a:ext uri="{FF2B5EF4-FFF2-40B4-BE49-F238E27FC236}">
                <a16:creationId xmlns:a16="http://schemas.microsoft.com/office/drawing/2014/main" id="{407D8A4D-D4CF-5FEA-406C-229F3F97A60F}"/>
              </a:ext>
            </a:extLst>
          </p:cNvPr>
          <p:cNvSpPr txBox="1"/>
          <p:nvPr/>
        </p:nvSpPr>
        <p:spPr>
          <a:xfrm>
            <a:off x="2522259" y="2171307"/>
            <a:ext cx="8141676" cy="2646878"/>
          </a:xfrm>
          <a:prstGeom prst="rect">
            <a:avLst/>
          </a:prstGeom>
          <a:noFill/>
        </p:spPr>
        <p:txBody>
          <a:bodyPr wrap="square" rtlCol="0">
            <a:spAutoFit/>
          </a:bodyPr>
          <a:lstStyle/>
          <a:p>
            <a:r>
              <a:rPr lang="en-GB" sz="16600" dirty="0"/>
              <a:t>DRAFT</a:t>
            </a:r>
          </a:p>
        </p:txBody>
      </p:sp>
    </p:spTree>
    <p:extLst>
      <p:ext uri="{BB962C8B-B14F-4D97-AF65-F5344CB8AC3E}">
        <p14:creationId xmlns:p14="http://schemas.microsoft.com/office/powerpoint/2010/main" val="6880963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200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400"/>
                                        <p:tgtEl>
                                          <p:spTgt spid="3">
                                            <p:txEl>
                                              <p:pRg st="0" end="0"/>
                                            </p:txEl>
                                          </p:spTgt>
                                        </p:tgtEl>
                                      </p:cBhvr>
                                    </p:animEffect>
                                  </p:childTnLst>
                                </p:cTn>
                              </p:par>
                              <p:par>
                                <p:cTn id="8" presetID="10" presetClass="entr" presetSubtype="0" fill="hold" grpId="0" nodeType="withEffect">
                                  <p:stCondLst>
                                    <p:cond delay="1000"/>
                                  </p:stCondLst>
                                  <p:iterate type="lt">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Rounded Rectangle 33"/>
          <p:cNvSpPr/>
          <p:nvPr/>
        </p:nvSpPr>
        <p:spPr>
          <a:xfrm>
            <a:off x="236292" y="1628611"/>
            <a:ext cx="11655560" cy="4932284"/>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108000" rIns="144000" bIns="108000" numCol="1" spcCol="0" rtlCol="0" fromWordArt="0" anchor="t" anchorCtr="0" forceAA="0" compatLnSpc="1">
            <a:prstTxWarp prst="textNoShape">
              <a:avLst/>
            </a:prstTxWarp>
            <a:noAutofit/>
          </a:bodyPr>
          <a:lstStyle/>
          <a:p>
            <a:r>
              <a:rPr lang="en-GB" sz="1400" b="0" i="0" u="none" strike="noStrike" baseline="0" dirty="0">
                <a:solidFill>
                  <a:srgbClr val="000000"/>
                </a:solidFill>
                <a:latin typeface="Arial" panose="020B0604020202020204" pitchFamily="34" charset="0"/>
              </a:rPr>
              <a:t>We want to build the capacity of communities to provide wellbeing support for everyone and to ensure our information and advice is easily accessible . This will not only contribute to individual wellbeing, but also improve population health and reduce demand for more costly and intensive </a:t>
            </a:r>
            <a:r>
              <a:rPr lang="en-GB" sz="1400" dirty="0">
                <a:solidFill>
                  <a:srgbClr val="000000"/>
                </a:solidFill>
                <a:latin typeface="Arial" panose="020B0604020202020204" pitchFamily="34" charset="0"/>
              </a:rPr>
              <a:t>services; We have started working with our public health colleagues to develop a prevention strategy but more needs to be done.</a:t>
            </a:r>
          </a:p>
          <a:p>
            <a:endParaRPr lang="en-GB" sz="1400" b="1" i="1" u="none" strike="noStrike" baseline="0" dirty="0">
              <a:solidFill>
                <a:srgbClr val="000000"/>
              </a:solidFill>
              <a:latin typeface="Arial" panose="020B0604020202020204" pitchFamily="34" charset="0"/>
            </a:endParaRPr>
          </a:p>
          <a:p>
            <a:r>
              <a:rPr lang="en-GB" sz="1400" b="0" i="0" u="none" strike="noStrike" baseline="0" dirty="0">
                <a:solidFill>
                  <a:srgbClr val="000000"/>
                </a:solidFill>
                <a:latin typeface="Arial" panose="020B0604020202020204" pitchFamily="34" charset="0"/>
              </a:rPr>
              <a:t>We want to move away from a system that is fragmented and disjointed, forcing people to engage with separate processes to access the support they need to lead fulfilling lives. Instead we want social care that works well with other public services e.g. housing, NHS, benefits, criminal justice and employment support. We want people to be able to access support and to engage in other activities that matter to them as part of a joined-up package. In practical terms this means Health, care and housing authorities and others work together to ensure there is a whole-person approach to care and support for people who draw on it and for their families and carers.</a:t>
            </a:r>
          </a:p>
          <a:p>
            <a:endParaRPr lang="en-GB" sz="1400" dirty="0">
              <a:solidFill>
                <a:srgbClr val="000000"/>
              </a:solidFill>
              <a:latin typeface="Arial" panose="020B0604020202020204" pitchFamily="34" charset="0"/>
            </a:endParaRPr>
          </a:p>
          <a:p>
            <a:r>
              <a:rPr lang="en-GB" sz="1400" b="0" i="0" u="none" strike="noStrike" baseline="0" dirty="0">
                <a:solidFill>
                  <a:srgbClr val="000000"/>
                </a:solidFill>
                <a:latin typeface="Arial" panose="020B0604020202020204" pitchFamily="34" charset="0"/>
              </a:rPr>
              <a:t>We want to move away from a system where services are often bought on a task and time basis, or spot purchased with short term funding. We want fair and sufficient funding for those who are responsible for care, with contracts focused on outcomes for people who draw on care and support, and procurement  which support a diversity of providers. Our new Maximising Wellbeing at </a:t>
            </a:r>
            <a:r>
              <a:rPr lang="en-GB" sz="1400" dirty="0">
                <a:solidFill>
                  <a:srgbClr val="000000"/>
                </a:solidFill>
                <a:latin typeface="Arial" panose="020B0604020202020204" pitchFamily="34" charset="0"/>
              </a:rPr>
              <a:t>H</a:t>
            </a:r>
            <a:r>
              <a:rPr lang="en-GB" sz="1400" b="0" i="0" u="none" strike="noStrike" baseline="0" dirty="0">
                <a:solidFill>
                  <a:srgbClr val="000000"/>
                </a:solidFill>
                <a:latin typeface="Arial" panose="020B0604020202020204" pitchFamily="34" charset="0"/>
              </a:rPr>
              <a:t>ome Service has moved us to a long term contract with providers, paying them the ‘fair cost of care’  where we can avoid spot purchasing and where carers rights are enhanced. We need to ensure this new model works effectively, and look at expanding the approach, where it does.</a:t>
            </a:r>
            <a:endParaRPr lang="en-GB" sz="1100" dirty="0">
              <a:solidFill>
                <a:srgbClr val="000000"/>
              </a:solidFill>
              <a:latin typeface="Arial" panose="020B0604020202020204" pitchFamily="34" charset="0"/>
              <a:ea typeface="Calibri" panose="020F0502020204030204" pitchFamily="34" charset="0"/>
              <a:cs typeface="Times New Roman" panose="02020603050405020304" pitchFamily="18" charset="0"/>
            </a:endParaRPr>
          </a:p>
          <a:p>
            <a:pPr lvl="1">
              <a:defRPr/>
            </a:pPr>
            <a:endParaRPr lang="en-GB" sz="1400" dirty="0">
              <a:solidFill>
                <a:srgbClr val="000000"/>
              </a:solidFill>
              <a:latin typeface="Arial" panose="020B0604020202020204" pitchFamily="34" charset="0"/>
            </a:endParaRPr>
          </a:p>
          <a:p>
            <a:pPr>
              <a:defRPr/>
            </a:pPr>
            <a:r>
              <a:rPr lang="en-GB" sz="1400" b="0" i="0" u="none" strike="noStrike" baseline="0" dirty="0">
                <a:solidFill>
                  <a:srgbClr val="000000"/>
                </a:solidFill>
                <a:latin typeface="Arial" panose="020B0604020202020204" pitchFamily="34" charset="0"/>
              </a:rPr>
              <a:t>We want to move to a system where digital technology</a:t>
            </a:r>
            <a:r>
              <a:rPr lang="en-GB" sz="1400" dirty="0">
                <a:solidFill>
                  <a:srgbClr val="000000"/>
                </a:solidFill>
                <a:latin typeface="Arial" panose="020B0604020202020204" pitchFamily="34" charset="0"/>
              </a:rPr>
              <a:t> enhances the experience of people providing and drawing on care and where we actively support those who could be digitally excluded.  We have identified the needs of those with learning disabilities who could be digitally excluded through a scrutiny group, but as with all of these areas, more needs to be done:</a:t>
            </a:r>
            <a:endParaRPr lang="en-GB" dirty="0">
              <a:solidFill>
                <a:schemeClr val="tx1"/>
              </a:solidFill>
              <a:latin typeface="Lato"/>
            </a:endParaRPr>
          </a:p>
          <a:p>
            <a:pPr marL="542925" lvl="1" indent="-85725">
              <a:buFont typeface="Arial" panose="020B0604020202020204" pitchFamily="34" charset="0"/>
              <a:buChar char="•"/>
              <a:defRPr/>
            </a:pPr>
            <a:endParaRPr lang="en-GB" dirty="0">
              <a:solidFill>
                <a:schemeClr val="tx1"/>
              </a:solidFill>
              <a:latin typeface="Lato"/>
            </a:endParaRPr>
          </a:p>
          <a:p>
            <a:pPr lvl="1">
              <a:defRPr/>
            </a:pPr>
            <a:endParaRPr lang="en-GB" dirty="0">
              <a:solidFill>
                <a:schemeClr val="tx1"/>
              </a:solidFill>
              <a:latin typeface="Lato"/>
            </a:endParaRPr>
          </a:p>
          <a:p>
            <a:pPr algn="ctr">
              <a:spcAft>
                <a:spcPts val="300"/>
              </a:spcAft>
              <a:defRPr/>
            </a:pPr>
            <a:endParaRPr lang="en-GB" sz="1100" b="1" u="sng" dirty="0">
              <a:solidFill>
                <a:schemeClr val="tx1"/>
              </a:solidFill>
            </a:endParaRPr>
          </a:p>
          <a:p>
            <a:pPr algn="ctr">
              <a:spcAft>
                <a:spcPts val="300"/>
              </a:spcAft>
              <a:defRPr/>
            </a:pPr>
            <a:endParaRPr lang="en-GB" sz="1100" b="1" u="sng" dirty="0">
              <a:solidFill>
                <a:schemeClr val="tx1"/>
              </a:solidFill>
            </a:endParaRPr>
          </a:p>
          <a:p>
            <a:pPr lvl="0">
              <a:spcAft>
                <a:spcPts val="300"/>
              </a:spcAft>
              <a:defRPr/>
            </a:pPr>
            <a:endParaRPr lang="en-GB" sz="1400" dirty="0">
              <a:solidFill>
                <a:schemeClr val="tx1"/>
              </a:solidFill>
            </a:endParaRPr>
          </a:p>
        </p:txBody>
      </p:sp>
      <p:sp>
        <p:nvSpPr>
          <p:cNvPr id="3" name="Slide Number Placeholder 2">
            <a:extLst>
              <a:ext uri="{FF2B5EF4-FFF2-40B4-BE49-F238E27FC236}">
                <a16:creationId xmlns:a16="http://schemas.microsoft.com/office/drawing/2014/main" id="{D92305EB-97EE-BC0B-897C-07199681C92B}"/>
              </a:ext>
            </a:extLst>
          </p:cNvPr>
          <p:cNvSpPr>
            <a:spLocks noGrp="1"/>
          </p:cNvSpPr>
          <p:nvPr>
            <p:ph type="sldNum" sz="quarter" idx="12"/>
          </p:nvPr>
        </p:nvSpPr>
        <p:spPr>
          <a:xfrm>
            <a:off x="10471117" y="6568805"/>
            <a:ext cx="1647308" cy="28919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611085B-3421-47C2-8B54-8F3EF5CC7CB0}" type="slidenum">
              <a:rPr kumimoji="0" lang="en-GB" sz="1000" b="0" i="0" u="none" strike="noStrike" kern="1200" cap="none" spc="0" normalizeH="0" baseline="0" noProof="0" smtClean="0">
                <a:ln>
                  <a:noFill/>
                </a:ln>
                <a:solidFill>
                  <a:schemeClr val="tx1"/>
                </a:solidFill>
                <a:effectLst/>
                <a:uLnTx/>
                <a:uFillTx/>
                <a:latin typeface="InterFace" panose="020B0503020203020204" pitchFamily="34" charset="0"/>
                <a:ea typeface="+mn-ea"/>
                <a:cs typeface="InterFace" panose="020B0503020203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GB" sz="1000" b="0" i="0" u="none" strike="noStrike" kern="1200" cap="none" spc="0" normalizeH="0" baseline="0" noProof="0" dirty="0">
              <a:ln>
                <a:noFill/>
              </a:ln>
              <a:solidFill>
                <a:schemeClr val="tx1"/>
              </a:solidFill>
              <a:effectLst/>
              <a:uLnTx/>
              <a:uFillTx/>
              <a:latin typeface="InterFace" panose="020B0503020203020204" pitchFamily="34" charset="0"/>
              <a:ea typeface="+mn-ea"/>
              <a:cs typeface="InterFace" panose="020B0503020203020204" pitchFamily="34" charset="0"/>
            </a:endParaRPr>
          </a:p>
        </p:txBody>
      </p:sp>
      <p:sp>
        <p:nvSpPr>
          <p:cNvPr id="5" name="Footer Placeholder 4"/>
          <p:cNvSpPr>
            <a:spLocks noGrp="1"/>
          </p:cNvSpPr>
          <p:nvPr>
            <p:ph type="ftr" sz="quarter" idx="3"/>
          </p:nvPr>
        </p:nvSpPr>
        <p:spPr>
          <a:xfrm>
            <a:off x="9849043" y="6576716"/>
            <a:ext cx="2106665" cy="289195"/>
          </a:xfrm>
        </p:spPr>
        <p:txBody>
          <a:bodyPr/>
          <a:lstStyle/>
          <a:p>
            <a:r>
              <a:rPr lang="en-GB" dirty="0">
                <a:solidFill>
                  <a:schemeClr val="bg2"/>
                </a:solidFill>
              </a:rPr>
              <a:t>Strictly Private &amp; Confidential</a:t>
            </a:r>
          </a:p>
        </p:txBody>
      </p:sp>
      <p:sp>
        <p:nvSpPr>
          <p:cNvPr id="7" name="Rectangle: Rounded Corners 6">
            <a:extLst>
              <a:ext uri="{FF2B5EF4-FFF2-40B4-BE49-F238E27FC236}">
                <a16:creationId xmlns:a16="http://schemas.microsoft.com/office/drawing/2014/main" id="{8662FB46-EDCF-2C76-8337-2197A26D4A4A}"/>
              </a:ext>
            </a:extLst>
          </p:cNvPr>
          <p:cNvSpPr/>
          <p:nvPr/>
        </p:nvSpPr>
        <p:spPr>
          <a:xfrm>
            <a:off x="109946" y="119483"/>
            <a:ext cx="2584174" cy="1033456"/>
          </a:xfrm>
          <a:prstGeom prst="round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108000" rIns="36000" bIns="10800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2000" dirty="0">
                <a:solidFill>
                  <a:srgbClr val="FFFFFF"/>
                </a:solidFill>
                <a:latin typeface="InterFace" panose="020B0503020203020204" pitchFamily="34" charset="0"/>
                <a:cs typeface="InterFace" panose="020B0503020203020204" pitchFamily="34" charset="0"/>
              </a:rPr>
              <a:t>Strategic Theme :Personalisation &amp; Integration </a:t>
            </a:r>
          </a:p>
        </p:txBody>
      </p:sp>
      <p:sp>
        <p:nvSpPr>
          <p:cNvPr id="30" name="Rectangle 29">
            <a:extLst>
              <a:ext uri="{FF2B5EF4-FFF2-40B4-BE49-F238E27FC236}">
                <a16:creationId xmlns:a16="http://schemas.microsoft.com/office/drawing/2014/main" id="{3D5FA154-C235-F63A-8504-25DA7DCDFF4E}"/>
              </a:ext>
            </a:extLst>
          </p:cNvPr>
          <p:cNvSpPr/>
          <p:nvPr/>
        </p:nvSpPr>
        <p:spPr>
          <a:xfrm>
            <a:off x="2800234" y="119483"/>
            <a:ext cx="8983768" cy="1033456"/>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108000" rIns="144000" bIns="108000" numCol="1" spcCol="0" rtlCol="0" fromWordArt="0" anchor="ctr" anchorCtr="0" forceAA="0" compatLnSpc="1">
            <a:prstTxWarp prst="textNoShape">
              <a:avLst/>
            </a:prstTxWarp>
            <a:noAutofit/>
          </a:bodyPr>
          <a:lstStyle/>
          <a:p>
            <a:pPr lvl="0" algn="ctr"/>
            <a:r>
              <a:rPr lang="en-GB" dirty="0">
                <a:effectLst/>
                <a:latin typeface="Arial" panose="020B0604020202020204" pitchFamily="34" charset="0"/>
                <a:ea typeface="Calibri" panose="020F0502020204030204" pitchFamily="34" charset="0"/>
                <a:cs typeface="Arial" panose="020B0604020202020204" pitchFamily="34" charset="0"/>
              </a:rPr>
              <a:t>Strategic Goal: We will work </a:t>
            </a:r>
            <a:r>
              <a:rPr lang="en-GB" dirty="0">
                <a:latin typeface="Arial" panose="020B0604020202020204" pitchFamily="34" charset="0"/>
                <a:ea typeface="Calibri" panose="020F0502020204030204" pitchFamily="34" charset="0"/>
                <a:cs typeface="Arial" panose="020B0604020202020204" pitchFamily="34" charset="0"/>
              </a:rPr>
              <a:t>with our partners and local community to deliver joined up, sustainable, integrated </a:t>
            </a:r>
            <a:r>
              <a:rPr lang="en-GB" dirty="0">
                <a:latin typeface="Arial" panose="020B0604020202020204" pitchFamily="34" charset="0"/>
                <a:cs typeface="Arial" panose="020B0604020202020204" pitchFamily="34" charset="0"/>
              </a:rPr>
              <a:t>care and support, focusing on your unique skills, strengths and goals</a:t>
            </a:r>
            <a:endParaRPr lang="en-GB" sz="1800" dirty="0">
              <a:solidFill>
                <a:srgbClr val="0B0C0C"/>
              </a:solidFill>
              <a:latin typeface="Lato"/>
            </a:endParaRPr>
          </a:p>
        </p:txBody>
      </p:sp>
      <p:sp>
        <p:nvSpPr>
          <p:cNvPr id="37" name="TextBox 36"/>
          <p:cNvSpPr txBox="1"/>
          <p:nvPr/>
        </p:nvSpPr>
        <p:spPr>
          <a:xfrm>
            <a:off x="109946" y="119484"/>
            <a:ext cx="914400" cy="914400"/>
          </a:xfrm>
          <a:prstGeom prst="rect">
            <a:avLst/>
          </a:prstGeom>
          <a:noFill/>
        </p:spPr>
        <p:txBody>
          <a:bodyPr wrap="none" lIns="0" tIns="0" rIns="0" bIns="0" rtlCol="0" anchor="t">
            <a:noAutofit/>
          </a:bodyPr>
          <a:lstStyle/>
          <a:p>
            <a:pPr>
              <a:lnSpc>
                <a:spcPts val="1905"/>
              </a:lnSpc>
            </a:pPr>
            <a:endParaRPr lang="en-GB" sz="2400" dirty="0">
              <a:latin typeface="InterFace" charset="0"/>
              <a:ea typeface="InterFace" charset="0"/>
              <a:cs typeface="InterFace" charset="0"/>
            </a:endParaRPr>
          </a:p>
        </p:txBody>
      </p:sp>
      <p:sp>
        <p:nvSpPr>
          <p:cNvPr id="2" name="TextBox 1">
            <a:extLst>
              <a:ext uri="{FF2B5EF4-FFF2-40B4-BE49-F238E27FC236}">
                <a16:creationId xmlns:a16="http://schemas.microsoft.com/office/drawing/2014/main" id="{A3923EE7-CC16-4337-9D63-41975208DD21}"/>
              </a:ext>
            </a:extLst>
          </p:cNvPr>
          <p:cNvSpPr txBox="1"/>
          <p:nvPr/>
        </p:nvSpPr>
        <p:spPr>
          <a:xfrm>
            <a:off x="109946" y="1159034"/>
            <a:ext cx="2584174" cy="461665"/>
          </a:xfrm>
          <a:prstGeom prst="rect">
            <a:avLst/>
          </a:prstGeom>
          <a:noFill/>
        </p:spPr>
        <p:txBody>
          <a:bodyPr wrap="square" rtlCol="0">
            <a:spAutoFit/>
          </a:bodyPr>
          <a:lstStyle/>
          <a:p>
            <a:r>
              <a:rPr lang="en-GB" sz="2400" dirty="0"/>
              <a:t>What’s the Shift?</a:t>
            </a:r>
          </a:p>
        </p:txBody>
      </p:sp>
    </p:spTree>
    <p:extLst>
      <p:ext uri="{BB962C8B-B14F-4D97-AF65-F5344CB8AC3E}">
        <p14:creationId xmlns:p14="http://schemas.microsoft.com/office/powerpoint/2010/main" val="12231045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Rounded Rectangle 33"/>
          <p:cNvSpPr/>
          <p:nvPr/>
        </p:nvSpPr>
        <p:spPr>
          <a:xfrm>
            <a:off x="176287" y="1162161"/>
            <a:ext cx="11673438" cy="5843550"/>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108000" rIns="144000" bIns="108000" numCol="1" spcCol="0" rtlCol="0" fromWordArt="0" anchor="t" anchorCtr="0" forceAA="0" compatLnSpc="1">
            <a:prstTxWarp prst="textNoShape">
              <a:avLst/>
            </a:prstTxWarp>
            <a:noAutofit/>
          </a:bodyPr>
          <a:lstStyle/>
          <a:p>
            <a:pPr marL="742950" lvl="1" indent="-285750">
              <a:buFont typeface="Arial" panose="020B0604020202020204" pitchFamily="34" charset="0"/>
              <a:buChar char="•"/>
              <a:defRPr/>
            </a:pPr>
            <a:r>
              <a:rPr lang="en-GB" sz="1400" dirty="0">
                <a:solidFill>
                  <a:schemeClr val="accent1"/>
                </a:solidFill>
              </a:rPr>
              <a:t>Co-Production</a:t>
            </a:r>
            <a:r>
              <a:rPr lang="en-GB" sz="1400" dirty="0">
                <a:solidFill>
                  <a:srgbClr val="0B0C0C"/>
                </a:solidFill>
              </a:rPr>
              <a:t>: We will develop and deliver a co-production strategy with our service users, providers and partners to ensure our user’s voices are heard and central to our future decision making</a:t>
            </a:r>
          </a:p>
          <a:p>
            <a:pPr marL="742950" lvl="1" indent="-285750">
              <a:buFont typeface="Arial" panose="020B0604020202020204" pitchFamily="34" charset="0"/>
              <a:buChar char="•"/>
              <a:defRPr/>
            </a:pPr>
            <a:endParaRPr lang="en-GB" sz="1400" dirty="0">
              <a:solidFill>
                <a:schemeClr val="accent1"/>
              </a:solidFill>
              <a:ea typeface="Calibri" panose="020F0502020204030204" pitchFamily="34" charset="0"/>
              <a:cs typeface="Times New Roman" panose="02020603050405020304" pitchFamily="18" charset="0"/>
            </a:endParaRPr>
          </a:p>
          <a:p>
            <a:pPr marL="742950" lvl="1" indent="-285750">
              <a:buFont typeface="Arial" panose="020B0604020202020204" pitchFamily="34" charset="0"/>
              <a:buChar char="•"/>
              <a:defRPr/>
            </a:pPr>
            <a:r>
              <a:rPr lang="en-GB" sz="1400" dirty="0">
                <a:solidFill>
                  <a:schemeClr val="accent1"/>
                </a:solidFill>
                <a:ea typeface="Calibri" panose="020F0502020204030204" pitchFamily="34" charset="0"/>
                <a:cs typeface="Times New Roman" panose="02020603050405020304" pitchFamily="18" charset="0"/>
              </a:rPr>
              <a:t>Strength Based Support </a:t>
            </a:r>
            <a:r>
              <a:rPr lang="en-GB" sz="1400" dirty="0">
                <a:solidFill>
                  <a:srgbClr val="0B0C0C"/>
                </a:solidFill>
                <a:ea typeface="Calibri" panose="020F0502020204030204" pitchFamily="34" charset="0"/>
                <a:cs typeface="Times New Roman" panose="02020603050405020304" pitchFamily="18" charset="0"/>
              </a:rPr>
              <a:t>: We will mentor ,coach and monitor our staff to deliver strength based plans and support that focus on your unique skills, strengths and goals</a:t>
            </a:r>
          </a:p>
          <a:p>
            <a:pPr marL="742950" lvl="1" indent="-285750">
              <a:buFont typeface="Arial" panose="020B0604020202020204" pitchFamily="34" charset="0"/>
              <a:buChar char="•"/>
              <a:defRPr/>
            </a:pPr>
            <a:endParaRPr lang="en-GB" sz="1400" dirty="0">
              <a:solidFill>
                <a:srgbClr val="0B0C0C"/>
              </a:solidFill>
              <a:ea typeface="Calibri" panose="020F0502020204030204" pitchFamily="34" charset="0"/>
              <a:cs typeface="Times New Roman" panose="02020603050405020304" pitchFamily="18" charset="0"/>
            </a:endParaRPr>
          </a:p>
          <a:p>
            <a:pPr marL="742950" lvl="1" indent="-285750">
              <a:buFont typeface="Arial" panose="020B0604020202020204" pitchFamily="34" charset="0"/>
              <a:buChar char="•"/>
              <a:defRPr/>
            </a:pPr>
            <a:r>
              <a:rPr lang="en-GB" sz="1400" dirty="0">
                <a:solidFill>
                  <a:schemeClr val="accent1"/>
                </a:solidFill>
                <a:ea typeface="Calibri" panose="020F0502020204030204" pitchFamily="34" charset="0"/>
                <a:cs typeface="Times New Roman" panose="02020603050405020304" pitchFamily="18" charset="0"/>
              </a:rPr>
              <a:t>Listening and Learning </a:t>
            </a:r>
            <a:r>
              <a:rPr lang="en-GB" sz="1400" dirty="0">
                <a:solidFill>
                  <a:srgbClr val="0B0C0C"/>
                </a:solidFill>
                <a:ea typeface="Calibri" panose="020F0502020204030204" pitchFamily="34" charset="0"/>
                <a:cs typeface="Times New Roman" panose="02020603050405020304" pitchFamily="18" charset="0"/>
              </a:rPr>
              <a:t>: We will develop feedback systems to ensure we are listening and learning from our service user’s and carer’s experiences.</a:t>
            </a:r>
            <a:endParaRPr lang="en-GB" sz="1400" dirty="0">
              <a:solidFill>
                <a:schemeClr val="accent1"/>
              </a:solidFill>
              <a:ea typeface="Calibri" panose="020F0502020204030204" pitchFamily="34" charset="0"/>
              <a:cs typeface="Times New Roman" panose="02020603050405020304" pitchFamily="18" charset="0"/>
            </a:endParaRPr>
          </a:p>
          <a:p>
            <a:pPr marL="285750" indent="-285750">
              <a:lnSpc>
                <a:spcPct val="106000"/>
              </a:lnSpc>
              <a:buFont typeface="Arial" panose="020B0604020202020204" pitchFamily="34" charset="0"/>
              <a:buChar char="•"/>
            </a:pPr>
            <a:endParaRPr lang="en-GB" sz="1400" dirty="0">
              <a:solidFill>
                <a:schemeClr val="accent1"/>
              </a:solidFill>
            </a:endParaRPr>
          </a:p>
          <a:p>
            <a:pPr marL="742950" lvl="1" indent="-285750">
              <a:lnSpc>
                <a:spcPct val="106000"/>
              </a:lnSpc>
              <a:buFont typeface="Arial" panose="020B0604020202020204" pitchFamily="34" charset="0"/>
              <a:buChar char="•"/>
            </a:pPr>
            <a:r>
              <a:rPr lang="en-GB" sz="1400" dirty="0">
                <a:solidFill>
                  <a:schemeClr val="accent1"/>
                </a:solidFill>
                <a:ea typeface="Cambria" panose="02040503050406030204" pitchFamily="18" charset="0"/>
                <a:cs typeface="Times New Roman" panose="02020603050405020304" pitchFamily="18" charset="0"/>
              </a:rPr>
              <a:t>Deliver Integrated and Co-ordinated  pathways </a:t>
            </a:r>
            <a:r>
              <a:rPr lang="en-GB" sz="1400" dirty="0">
                <a:solidFill>
                  <a:schemeClr val="tx1"/>
                </a:solidFill>
                <a:ea typeface="Cambria" panose="02040503050406030204" pitchFamily="18" charset="0"/>
                <a:cs typeface="Times New Roman" panose="02020603050405020304" pitchFamily="18" charset="0"/>
              </a:rPr>
              <a:t>: W</a:t>
            </a:r>
            <a:r>
              <a:rPr lang="en-GB" sz="1400" dirty="0">
                <a:solidFill>
                  <a:schemeClr val="tx1"/>
                </a:solidFill>
                <a:effectLst/>
                <a:ea typeface="Cambria" panose="02040503050406030204" pitchFamily="18" charset="0"/>
                <a:cs typeface="Times New Roman" panose="02020603050405020304" pitchFamily="18" charset="0"/>
              </a:rPr>
              <a:t>e </a:t>
            </a:r>
            <a:r>
              <a:rPr lang="en-GB" sz="1400" dirty="0">
                <a:solidFill>
                  <a:schemeClr val="tx1"/>
                </a:solidFill>
                <a:ea typeface="Cambria" panose="02040503050406030204" pitchFamily="18" charset="0"/>
                <a:cs typeface="Times New Roman" panose="02020603050405020304" pitchFamily="18" charset="0"/>
              </a:rPr>
              <a:t>will </a:t>
            </a:r>
            <a:r>
              <a:rPr lang="en-GB" sz="1400" dirty="0">
                <a:solidFill>
                  <a:schemeClr val="tx1"/>
                </a:solidFill>
                <a:effectLst/>
                <a:ea typeface="Cambria" panose="02040503050406030204" pitchFamily="18" charset="0"/>
                <a:cs typeface="Times New Roman" panose="02020603050405020304" pitchFamily="18" charset="0"/>
              </a:rPr>
              <a:t>work with our partners to deliver joined up  care around your needs and those of your carers. This includes health, housing and employment. </a:t>
            </a:r>
          </a:p>
          <a:p>
            <a:pPr marL="1200150" lvl="2" indent="-285750">
              <a:lnSpc>
                <a:spcPct val="106000"/>
              </a:lnSpc>
              <a:buFont typeface="Arial" panose="020B0604020202020204" pitchFamily="34" charset="0"/>
              <a:buChar char="•"/>
            </a:pPr>
            <a:r>
              <a:rPr lang="en-GB" sz="1400" dirty="0">
                <a:solidFill>
                  <a:schemeClr val="tx1"/>
                </a:solidFill>
              </a:rPr>
              <a:t>Home First</a:t>
            </a:r>
          </a:p>
          <a:p>
            <a:pPr marL="1200150" lvl="2" indent="-285750">
              <a:lnSpc>
                <a:spcPct val="106000"/>
              </a:lnSpc>
              <a:buFont typeface="Arial" panose="020B0604020202020204" pitchFamily="34" charset="0"/>
              <a:buChar char="•"/>
            </a:pPr>
            <a:r>
              <a:rPr lang="en-GB" sz="1400" dirty="0">
                <a:solidFill>
                  <a:schemeClr val="tx1"/>
                </a:solidFill>
              </a:rPr>
              <a:t>Transitions</a:t>
            </a:r>
          </a:p>
          <a:p>
            <a:pPr marL="1200150" lvl="2" indent="-285750">
              <a:lnSpc>
                <a:spcPct val="106000"/>
              </a:lnSpc>
              <a:buFont typeface="Arial" panose="020B0604020202020204" pitchFamily="34" charset="0"/>
              <a:buChar char="•"/>
            </a:pPr>
            <a:r>
              <a:rPr lang="en-GB" sz="1400" dirty="0">
                <a:solidFill>
                  <a:schemeClr val="tx1"/>
                </a:solidFill>
              </a:rPr>
              <a:t>Mental Health</a:t>
            </a:r>
          </a:p>
          <a:p>
            <a:pPr marL="1200150" lvl="2" indent="-285750">
              <a:lnSpc>
                <a:spcPct val="106000"/>
              </a:lnSpc>
              <a:buFont typeface="Arial" panose="020B0604020202020204" pitchFamily="34" charset="0"/>
              <a:buChar char="•"/>
            </a:pPr>
            <a:r>
              <a:rPr lang="en-GB" sz="1400" dirty="0">
                <a:solidFill>
                  <a:schemeClr val="tx1"/>
                </a:solidFill>
              </a:rPr>
              <a:t>Intermediate care</a:t>
            </a:r>
          </a:p>
          <a:p>
            <a:pPr marL="1200150" lvl="2" indent="-285750">
              <a:lnSpc>
                <a:spcPct val="106000"/>
              </a:lnSpc>
              <a:buFont typeface="Arial" panose="020B0604020202020204" pitchFamily="34" charset="0"/>
              <a:buChar char="•"/>
            </a:pPr>
            <a:r>
              <a:rPr lang="en-GB" sz="1400" dirty="0">
                <a:solidFill>
                  <a:schemeClr val="tx1"/>
                </a:solidFill>
              </a:rPr>
              <a:t>Autism</a:t>
            </a:r>
          </a:p>
          <a:p>
            <a:pPr marL="1200150" lvl="2" indent="-285750">
              <a:lnSpc>
                <a:spcPct val="106000"/>
              </a:lnSpc>
              <a:buFont typeface="Arial" panose="020B0604020202020204" pitchFamily="34" charset="0"/>
              <a:buChar char="•"/>
            </a:pPr>
            <a:r>
              <a:rPr lang="en-GB" sz="1400" dirty="0">
                <a:solidFill>
                  <a:schemeClr val="tx1"/>
                </a:solidFill>
              </a:rPr>
              <a:t>LD</a:t>
            </a:r>
          </a:p>
          <a:p>
            <a:pPr marL="1200150" lvl="2" indent="-285750">
              <a:lnSpc>
                <a:spcPct val="106000"/>
              </a:lnSpc>
              <a:buFont typeface="Arial" panose="020B0604020202020204" pitchFamily="34" charset="0"/>
              <a:buChar char="•"/>
            </a:pPr>
            <a:r>
              <a:rPr lang="en-GB" sz="1400" dirty="0">
                <a:solidFill>
                  <a:schemeClr val="tx1"/>
                </a:solidFill>
              </a:rPr>
              <a:t>Dementia</a:t>
            </a:r>
          </a:p>
          <a:p>
            <a:pPr marL="1200150" lvl="2" indent="-285750">
              <a:lnSpc>
                <a:spcPct val="106000"/>
              </a:lnSpc>
              <a:buFont typeface="Arial" panose="020B0604020202020204" pitchFamily="34" charset="0"/>
              <a:buChar char="•"/>
            </a:pPr>
            <a:r>
              <a:rPr lang="en-GB" sz="1400" dirty="0">
                <a:solidFill>
                  <a:schemeClr val="tx1"/>
                </a:solidFill>
              </a:rPr>
              <a:t>Older Adults</a:t>
            </a:r>
          </a:p>
          <a:p>
            <a:pPr marL="1200150" lvl="2" indent="-285750">
              <a:lnSpc>
                <a:spcPct val="106000"/>
              </a:lnSpc>
              <a:buFont typeface="Arial" panose="020B0604020202020204" pitchFamily="34" charset="0"/>
              <a:buChar char="•"/>
            </a:pPr>
            <a:r>
              <a:rPr lang="en-GB" sz="1400" dirty="0">
                <a:solidFill>
                  <a:schemeClr val="tx1"/>
                </a:solidFill>
              </a:rPr>
              <a:t>Integrated Neighbourhoods</a:t>
            </a:r>
          </a:p>
          <a:p>
            <a:pPr marL="285750" indent="-285750">
              <a:lnSpc>
                <a:spcPct val="106000"/>
              </a:lnSpc>
              <a:buFont typeface="Arial" panose="020B0604020202020204" pitchFamily="34" charset="0"/>
              <a:buChar char="•"/>
            </a:pPr>
            <a:endParaRPr lang="en-GB" sz="1400" dirty="0">
              <a:solidFill>
                <a:schemeClr val="tx1"/>
              </a:solidFill>
            </a:endParaRPr>
          </a:p>
          <a:p>
            <a:pPr marL="742950" lvl="1" indent="-285750">
              <a:buFont typeface="Arial" panose="020B0604020202020204" pitchFamily="34" charset="0"/>
              <a:buChar char="•"/>
              <a:defRPr/>
            </a:pPr>
            <a:r>
              <a:rPr lang="en-GB" sz="1400" dirty="0">
                <a:solidFill>
                  <a:schemeClr val="accent1"/>
                </a:solidFill>
                <a:ea typeface="Cambria" panose="02040503050406030204" pitchFamily="18" charset="0"/>
                <a:cs typeface="Times New Roman" panose="02020603050405020304" pitchFamily="18" charset="0"/>
              </a:rPr>
              <a:t>Shape the Market </a:t>
            </a:r>
            <a:r>
              <a:rPr lang="en-GB" sz="1400" dirty="0">
                <a:solidFill>
                  <a:schemeClr val="tx1"/>
                </a:solidFill>
                <a:ea typeface="Cambria" panose="02040503050406030204" pitchFamily="18" charset="0"/>
                <a:cs typeface="Times New Roman" panose="02020603050405020304" pitchFamily="18" charset="0"/>
              </a:rPr>
              <a:t>: </a:t>
            </a:r>
            <a:r>
              <a:rPr lang="en-GB" sz="1400" dirty="0">
                <a:solidFill>
                  <a:schemeClr val="tx1"/>
                </a:solidFill>
              </a:rPr>
              <a:t>We will work with our commissioning colleagues to  create and deliver our market position statement to encourage delivery of  the places, activities and programmes you need to </a:t>
            </a:r>
            <a:r>
              <a:rPr lang="en-GB" sz="1400" dirty="0">
                <a:solidFill>
                  <a:srgbClr val="000000"/>
                </a:solidFill>
              </a:rPr>
              <a:t>enhance your health and wellbeing and reduce inequalities across communities. </a:t>
            </a:r>
          </a:p>
          <a:p>
            <a:pPr marL="285750" indent="-285750">
              <a:buFont typeface="Arial" panose="020B0604020202020204" pitchFamily="34" charset="0"/>
              <a:buChar char="•"/>
              <a:defRPr/>
            </a:pPr>
            <a:endParaRPr lang="en-GB" sz="1400" dirty="0">
              <a:solidFill>
                <a:srgbClr val="000000"/>
              </a:solidFill>
              <a:ea typeface="Cambria" panose="02040503050406030204" pitchFamily="18" charset="0"/>
              <a:cs typeface="Times New Roman" panose="02020603050405020304" pitchFamily="18" charset="0"/>
            </a:endParaRPr>
          </a:p>
          <a:p>
            <a:pPr>
              <a:defRPr/>
            </a:pPr>
            <a:endParaRPr lang="en-GB" sz="1400" dirty="0">
              <a:solidFill>
                <a:schemeClr val="tx1"/>
              </a:solidFill>
              <a:latin typeface="+mn-lt"/>
            </a:endParaRPr>
          </a:p>
          <a:p>
            <a:pPr marL="285750" indent="-285750">
              <a:buFont typeface="Arial" panose="020B0604020202020204" pitchFamily="34" charset="0"/>
              <a:buChar char="•"/>
              <a:defRPr/>
            </a:pPr>
            <a:endParaRPr lang="en-GB" sz="1400" b="0" i="0" u="none" strike="noStrike" baseline="0" dirty="0">
              <a:solidFill>
                <a:srgbClr val="000000"/>
              </a:solidFill>
            </a:endParaRPr>
          </a:p>
          <a:p>
            <a:pPr>
              <a:defRPr/>
            </a:pPr>
            <a:endParaRPr lang="en-GB" sz="1400" dirty="0">
              <a:solidFill>
                <a:schemeClr val="tx1"/>
              </a:solidFill>
            </a:endParaRPr>
          </a:p>
          <a:p>
            <a:pPr>
              <a:defRPr/>
            </a:pPr>
            <a:endParaRPr lang="en-GB" dirty="0">
              <a:solidFill>
                <a:srgbClr val="0B0C0C"/>
              </a:solidFill>
            </a:endParaRPr>
          </a:p>
        </p:txBody>
      </p:sp>
      <p:sp>
        <p:nvSpPr>
          <p:cNvPr id="3" name="Slide Number Placeholder 2">
            <a:extLst>
              <a:ext uri="{FF2B5EF4-FFF2-40B4-BE49-F238E27FC236}">
                <a16:creationId xmlns:a16="http://schemas.microsoft.com/office/drawing/2014/main" id="{D92305EB-97EE-BC0B-897C-07199681C92B}"/>
              </a:ext>
            </a:extLst>
          </p:cNvPr>
          <p:cNvSpPr>
            <a:spLocks noGrp="1"/>
          </p:cNvSpPr>
          <p:nvPr>
            <p:ph type="sldNum" sz="quarter" idx="12"/>
          </p:nvPr>
        </p:nvSpPr>
        <p:spPr>
          <a:xfrm>
            <a:off x="10471117" y="6568805"/>
            <a:ext cx="1647308" cy="28919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611085B-3421-47C2-8B54-8F3EF5CC7CB0}" type="slidenum">
              <a:rPr kumimoji="0" lang="en-GB" sz="1000" b="0" i="0" u="none" strike="noStrike" kern="1200" cap="none" spc="0" normalizeH="0" baseline="0" noProof="0" smtClean="0">
                <a:ln>
                  <a:noFill/>
                </a:ln>
                <a:solidFill>
                  <a:schemeClr val="tx1"/>
                </a:solidFill>
                <a:effectLst/>
                <a:uLnTx/>
                <a:uFillTx/>
                <a:latin typeface="InterFace" panose="020B0503020203020204" pitchFamily="34" charset="0"/>
                <a:ea typeface="+mn-ea"/>
                <a:cs typeface="InterFace" panose="020B0503020203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GB" sz="1000" b="0" i="0" u="none" strike="noStrike" kern="1200" cap="none" spc="0" normalizeH="0" baseline="0" noProof="0" dirty="0">
              <a:ln>
                <a:noFill/>
              </a:ln>
              <a:solidFill>
                <a:schemeClr val="tx1"/>
              </a:solidFill>
              <a:effectLst/>
              <a:uLnTx/>
              <a:uFillTx/>
              <a:latin typeface="InterFace" panose="020B0503020203020204" pitchFamily="34" charset="0"/>
              <a:ea typeface="+mn-ea"/>
              <a:cs typeface="InterFace" panose="020B0503020203020204" pitchFamily="34" charset="0"/>
            </a:endParaRPr>
          </a:p>
        </p:txBody>
      </p:sp>
      <p:sp>
        <p:nvSpPr>
          <p:cNvPr id="5" name="Footer Placeholder 4"/>
          <p:cNvSpPr>
            <a:spLocks noGrp="1"/>
          </p:cNvSpPr>
          <p:nvPr>
            <p:ph type="ftr" sz="quarter" idx="3"/>
          </p:nvPr>
        </p:nvSpPr>
        <p:spPr>
          <a:xfrm>
            <a:off x="9849043" y="6576716"/>
            <a:ext cx="2106665" cy="289195"/>
          </a:xfrm>
        </p:spPr>
        <p:txBody>
          <a:bodyPr/>
          <a:lstStyle/>
          <a:p>
            <a:r>
              <a:rPr lang="en-GB" dirty="0">
                <a:solidFill>
                  <a:schemeClr val="bg2"/>
                </a:solidFill>
              </a:rPr>
              <a:t>Strictly Private &amp; Confidential</a:t>
            </a:r>
          </a:p>
        </p:txBody>
      </p:sp>
      <p:sp>
        <p:nvSpPr>
          <p:cNvPr id="7" name="Rectangle: Rounded Corners 6">
            <a:extLst>
              <a:ext uri="{FF2B5EF4-FFF2-40B4-BE49-F238E27FC236}">
                <a16:creationId xmlns:a16="http://schemas.microsoft.com/office/drawing/2014/main" id="{8662FB46-EDCF-2C76-8337-2197A26D4A4A}"/>
              </a:ext>
            </a:extLst>
          </p:cNvPr>
          <p:cNvSpPr/>
          <p:nvPr/>
        </p:nvSpPr>
        <p:spPr>
          <a:xfrm>
            <a:off x="176287" y="119482"/>
            <a:ext cx="2556842" cy="787095"/>
          </a:xfrm>
          <a:prstGeom prst="round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108000" rIns="36000" bIns="10800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dirty="0">
                <a:ln>
                  <a:noFill/>
                </a:ln>
                <a:solidFill>
                  <a:srgbClr val="FFFFFF"/>
                </a:solidFill>
                <a:effectLst/>
                <a:uLnTx/>
                <a:uFillTx/>
                <a:latin typeface="InterFace" panose="020B0503020203020204" pitchFamily="34" charset="0"/>
                <a:ea typeface="+mn-ea"/>
                <a:cs typeface="InterFace" panose="020B0503020203020204" pitchFamily="34" charset="0"/>
              </a:rPr>
              <a:t>Strategic Theme : Personalisation and Integration</a:t>
            </a:r>
          </a:p>
        </p:txBody>
      </p:sp>
      <p:sp>
        <p:nvSpPr>
          <p:cNvPr id="30" name="Rectangle 29">
            <a:extLst>
              <a:ext uri="{FF2B5EF4-FFF2-40B4-BE49-F238E27FC236}">
                <a16:creationId xmlns:a16="http://schemas.microsoft.com/office/drawing/2014/main" id="{3D5FA154-C235-F63A-8504-25DA7DCDFF4E}"/>
              </a:ext>
            </a:extLst>
          </p:cNvPr>
          <p:cNvSpPr/>
          <p:nvPr/>
        </p:nvSpPr>
        <p:spPr>
          <a:xfrm>
            <a:off x="2800234" y="119483"/>
            <a:ext cx="8983768" cy="1034767"/>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108000" rIns="144000" bIns="108000" numCol="1" spcCol="0" rtlCol="0" fromWordArt="0" anchor="ctr" anchorCtr="0" forceAA="0" compatLnSpc="1">
            <a:prstTxWarp prst="textNoShape">
              <a:avLst/>
            </a:prstTxWarp>
            <a:noAutofit/>
          </a:bodyPr>
          <a:lstStyle/>
          <a:p>
            <a:pPr lvl="0" algn="ctr"/>
            <a:endParaRPr lang="en-GB" dirty="0">
              <a:solidFill>
                <a:srgbClr val="000000"/>
              </a:solidFill>
            </a:endParaRPr>
          </a:p>
          <a:p>
            <a:pPr lvl="0" algn="ctr"/>
            <a:r>
              <a:rPr lang="en-GB" sz="2000" dirty="0">
                <a:solidFill>
                  <a:schemeClr val="bg1"/>
                </a:solidFill>
              </a:rPr>
              <a:t>Strategic Goal: We will w</a:t>
            </a:r>
            <a:r>
              <a:rPr lang="en-GB" dirty="0">
                <a:effectLst/>
                <a:latin typeface="Arial" panose="020B0604020202020204" pitchFamily="34" charset="0"/>
                <a:ea typeface="Calibri" panose="020F0502020204030204" pitchFamily="34" charset="0"/>
                <a:cs typeface="Arial" panose="020B0604020202020204" pitchFamily="34" charset="0"/>
              </a:rPr>
              <a:t>ork </a:t>
            </a:r>
            <a:r>
              <a:rPr lang="en-GB" dirty="0">
                <a:latin typeface="Arial" panose="020B0604020202020204" pitchFamily="34" charset="0"/>
                <a:ea typeface="Calibri" panose="020F0502020204030204" pitchFamily="34" charset="0"/>
                <a:cs typeface="Arial" panose="020B0604020202020204" pitchFamily="34" charset="0"/>
              </a:rPr>
              <a:t>with our partners and local community to deliver joined up, sustainable, integrated </a:t>
            </a:r>
            <a:r>
              <a:rPr lang="en-GB" dirty="0">
                <a:latin typeface="Arial" panose="020B0604020202020204" pitchFamily="34" charset="0"/>
                <a:cs typeface="Arial" panose="020B0604020202020204" pitchFamily="34" charset="0"/>
              </a:rPr>
              <a:t>care and support, focusing on your unique skills, strengths and goals </a:t>
            </a:r>
            <a:r>
              <a:rPr lang="en-GB" dirty="0">
                <a:solidFill>
                  <a:schemeClr val="bg1"/>
                </a:solidFill>
              </a:rPr>
              <a:t>:</a:t>
            </a:r>
            <a:endParaRPr lang="en-GB" dirty="0">
              <a:solidFill>
                <a:srgbClr val="0B0C0C"/>
              </a:solidFill>
              <a:latin typeface="Lato"/>
            </a:endParaRPr>
          </a:p>
        </p:txBody>
      </p:sp>
      <p:sp>
        <p:nvSpPr>
          <p:cNvPr id="37" name="TextBox 36"/>
          <p:cNvSpPr txBox="1"/>
          <p:nvPr/>
        </p:nvSpPr>
        <p:spPr>
          <a:xfrm>
            <a:off x="109182" y="119484"/>
            <a:ext cx="914400" cy="914400"/>
          </a:xfrm>
          <a:prstGeom prst="rect">
            <a:avLst/>
          </a:prstGeom>
          <a:noFill/>
        </p:spPr>
        <p:txBody>
          <a:bodyPr wrap="none" lIns="0" tIns="0" rIns="0" bIns="0" rtlCol="0" anchor="t">
            <a:noAutofit/>
          </a:bodyPr>
          <a:lstStyle/>
          <a:p>
            <a:pPr>
              <a:lnSpc>
                <a:spcPts val="1905"/>
              </a:lnSpc>
            </a:pPr>
            <a:endParaRPr lang="en-GB" sz="2400" dirty="0">
              <a:latin typeface="InterFace" charset="0"/>
              <a:ea typeface="InterFace" charset="0"/>
              <a:cs typeface="InterFace" charset="0"/>
            </a:endParaRPr>
          </a:p>
        </p:txBody>
      </p:sp>
      <p:sp>
        <p:nvSpPr>
          <p:cNvPr id="8" name="TextBox 7">
            <a:extLst>
              <a:ext uri="{FF2B5EF4-FFF2-40B4-BE49-F238E27FC236}">
                <a16:creationId xmlns:a16="http://schemas.microsoft.com/office/drawing/2014/main" id="{BC03F382-72BE-1731-C690-1645EF00E70C}"/>
              </a:ext>
            </a:extLst>
          </p:cNvPr>
          <p:cNvSpPr txBox="1"/>
          <p:nvPr/>
        </p:nvSpPr>
        <p:spPr>
          <a:xfrm>
            <a:off x="176287" y="883854"/>
            <a:ext cx="1580113" cy="400110"/>
          </a:xfrm>
          <a:prstGeom prst="rect">
            <a:avLst/>
          </a:prstGeom>
          <a:noFill/>
        </p:spPr>
        <p:txBody>
          <a:bodyPr wrap="none" rtlCol="0">
            <a:spAutoFit/>
          </a:bodyPr>
          <a:lstStyle/>
          <a:p>
            <a:r>
              <a:rPr lang="en-GB" dirty="0"/>
              <a:t>Strategic Plan</a:t>
            </a:r>
            <a:r>
              <a:rPr lang="en-GB" sz="2000" dirty="0"/>
              <a:t>:</a:t>
            </a:r>
          </a:p>
        </p:txBody>
      </p:sp>
    </p:spTree>
    <p:extLst>
      <p:ext uri="{BB962C8B-B14F-4D97-AF65-F5344CB8AC3E}">
        <p14:creationId xmlns:p14="http://schemas.microsoft.com/office/powerpoint/2010/main" val="9469823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Rounded Rectangle 33"/>
          <p:cNvSpPr/>
          <p:nvPr/>
        </p:nvSpPr>
        <p:spPr>
          <a:xfrm>
            <a:off x="109181" y="1270850"/>
            <a:ext cx="12009243" cy="5388422"/>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108000" rIns="144000" bIns="108000" numCol="1" spcCol="0" rtlCol="0" fromWordArt="0" anchor="t" anchorCtr="0" forceAA="0" compatLnSpc="1">
            <a:prstTxWarp prst="textNoShape">
              <a:avLst/>
            </a:prstTxWarp>
            <a:noAutofit/>
          </a:bodyPr>
          <a:lstStyle/>
          <a:p>
            <a:r>
              <a:rPr lang="en-GB" sz="1800" dirty="0">
                <a:solidFill>
                  <a:schemeClr val="tx1"/>
                </a:solidFill>
              </a:rPr>
              <a:t>12% of the adult social care workforce positions across the SEL area are vacant, with 11% of people working in the sector leaving and needing to be replaced in 2020/21.(ASC WFD) . Similarly 11% of our workforce left in 2022/23 and we continue to be dependent on agency staff who are more than a 1/3</a:t>
            </a:r>
            <a:r>
              <a:rPr lang="en-GB" sz="1800" baseline="30000" dirty="0">
                <a:solidFill>
                  <a:schemeClr val="tx1"/>
                </a:solidFill>
              </a:rPr>
              <a:t>rd</a:t>
            </a:r>
            <a:r>
              <a:rPr lang="en-GB" sz="1800" dirty="0">
                <a:solidFill>
                  <a:schemeClr val="tx1"/>
                </a:solidFill>
              </a:rPr>
              <a:t> of our workforce.</a:t>
            </a:r>
          </a:p>
          <a:p>
            <a:endParaRPr lang="en-GB" sz="1800" b="0" i="0" u="none" strike="noStrike" baseline="0" dirty="0">
              <a:solidFill>
                <a:srgbClr val="000000"/>
              </a:solidFill>
            </a:endParaRPr>
          </a:p>
          <a:p>
            <a:r>
              <a:rPr lang="en-GB" sz="1800" b="0" i="0" u="none" strike="noStrike" baseline="0" dirty="0">
                <a:solidFill>
                  <a:srgbClr val="000000"/>
                </a:solidFill>
              </a:rPr>
              <a:t>In the wider market, the workforce feels poorly paid and in some areas undervalued and often dissatisfied with their work, and we have ongoing issues with recruitment. We want a workforce which better meets the needs of people who draw on care and support, which recognises the breadth of care and support roles including personal assistants, and in which the roles and conditions under which people work mean they are motivated and feel valued. </a:t>
            </a:r>
          </a:p>
          <a:p>
            <a:pPr>
              <a:defRPr/>
            </a:pPr>
            <a:endParaRPr lang="en-GB" dirty="0">
              <a:solidFill>
                <a:schemeClr val="tx1"/>
              </a:solidFill>
            </a:endParaRPr>
          </a:p>
          <a:p>
            <a:pPr>
              <a:defRPr/>
            </a:pPr>
            <a:r>
              <a:rPr lang="en-GB" dirty="0">
                <a:solidFill>
                  <a:schemeClr val="tx1"/>
                </a:solidFill>
              </a:rPr>
              <a:t>We recently launched our Proud to Care scheme – </a:t>
            </a:r>
            <a:r>
              <a:rPr lang="en-GB" dirty="0">
                <a:solidFill>
                  <a:srgbClr val="FF0000"/>
                </a:solidFill>
              </a:rPr>
              <a:t>more here</a:t>
            </a:r>
          </a:p>
          <a:p>
            <a:pPr>
              <a:defRPr/>
            </a:pPr>
            <a:endParaRPr lang="en-GB" dirty="0">
              <a:solidFill>
                <a:schemeClr val="tx1"/>
              </a:solidFill>
            </a:endParaRPr>
          </a:p>
          <a:p>
            <a:pPr>
              <a:defRPr/>
            </a:pPr>
            <a:r>
              <a:rPr lang="en-GB" dirty="0">
                <a:solidFill>
                  <a:schemeClr val="tx1"/>
                </a:solidFill>
              </a:rPr>
              <a:t>Our new ‘Maximising Wellbeing at Home’ contract is transforming the way we support providers to support their workforce, where we have required local working, salaried employment contracts and provisions for sickness and leave.</a:t>
            </a:r>
          </a:p>
          <a:p>
            <a:pPr lvl="1">
              <a:defRPr/>
            </a:pPr>
            <a:endParaRPr lang="en-GB" dirty="0">
              <a:solidFill>
                <a:schemeClr val="tx1"/>
              </a:solidFill>
              <a:latin typeface="Lato"/>
            </a:endParaRPr>
          </a:p>
          <a:p>
            <a:pPr algn="ctr">
              <a:spcAft>
                <a:spcPts val="300"/>
              </a:spcAft>
              <a:defRPr/>
            </a:pPr>
            <a:endParaRPr lang="en-GB" sz="1100" b="1" u="sng" dirty="0">
              <a:solidFill>
                <a:schemeClr val="tx1"/>
              </a:solidFill>
            </a:endParaRPr>
          </a:p>
          <a:p>
            <a:pPr algn="ctr">
              <a:spcAft>
                <a:spcPts val="300"/>
              </a:spcAft>
              <a:defRPr/>
            </a:pPr>
            <a:endParaRPr lang="en-GB" sz="1100" b="1" u="sng" dirty="0">
              <a:solidFill>
                <a:schemeClr val="tx1"/>
              </a:solidFill>
            </a:endParaRPr>
          </a:p>
          <a:p>
            <a:pPr lvl="0">
              <a:spcAft>
                <a:spcPts val="300"/>
              </a:spcAft>
              <a:defRPr/>
            </a:pPr>
            <a:endParaRPr lang="en-GB" sz="1400" dirty="0">
              <a:solidFill>
                <a:schemeClr val="tx1"/>
              </a:solidFill>
            </a:endParaRPr>
          </a:p>
        </p:txBody>
      </p:sp>
      <p:sp>
        <p:nvSpPr>
          <p:cNvPr id="3" name="Slide Number Placeholder 2">
            <a:extLst>
              <a:ext uri="{FF2B5EF4-FFF2-40B4-BE49-F238E27FC236}">
                <a16:creationId xmlns:a16="http://schemas.microsoft.com/office/drawing/2014/main" id="{D92305EB-97EE-BC0B-897C-07199681C92B}"/>
              </a:ext>
            </a:extLst>
          </p:cNvPr>
          <p:cNvSpPr>
            <a:spLocks noGrp="1"/>
          </p:cNvSpPr>
          <p:nvPr>
            <p:ph type="sldNum" sz="quarter" idx="12"/>
          </p:nvPr>
        </p:nvSpPr>
        <p:spPr>
          <a:xfrm>
            <a:off x="10471117" y="6568805"/>
            <a:ext cx="1647308" cy="28919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611085B-3421-47C2-8B54-8F3EF5CC7CB0}" type="slidenum">
              <a:rPr kumimoji="0" lang="en-GB" sz="1000" b="0" i="0" u="none" strike="noStrike" kern="1200" cap="none" spc="0" normalizeH="0" baseline="0" noProof="0" smtClean="0">
                <a:ln>
                  <a:noFill/>
                </a:ln>
                <a:solidFill>
                  <a:schemeClr val="tx1"/>
                </a:solidFill>
                <a:effectLst/>
                <a:uLnTx/>
                <a:uFillTx/>
                <a:latin typeface="InterFace" panose="020B0503020203020204" pitchFamily="34" charset="0"/>
                <a:ea typeface="+mn-ea"/>
                <a:cs typeface="InterFace" panose="020B0503020203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GB" sz="1000" b="0" i="0" u="none" strike="noStrike" kern="1200" cap="none" spc="0" normalizeH="0" baseline="0" noProof="0" dirty="0">
              <a:ln>
                <a:noFill/>
              </a:ln>
              <a:solidFill>
                <a:schemeClr val="tx1"/>
              </a:solidFill>
              <a:effectLst/>
              <a:uLnTx/>
              <a:uFillTx/>
              <a:latin typeface="InterFace" panose="020B0503020203020204" pitchFamily="34" charset="0"/>
              <a:ea typeface="+mn-ea"/>
              <a:cs typeface="InterFace" panose="020B0503020203020204" pitchFamily="34" charset="0"/>
            </a:endParaRPr>
          </a:p>
        </p:txBody>
      </p:sp>
      <p:sp>
        <p:nvSpPr>
          <p:cNvPr id="5" name="Footer Placeholder 4"/>
          <p:cNvSpPr>
            <a:spLocks noGrp="1"/>
          </p:cNvSpPr>
          <p:nvPr>
            <p:ph type="ftr" sz="quarter" idx="3"/>
          </p:nvPr>
        </p:nvSpPr>
        <p:spPr>
          <a:xfrm>
            <a:off x="9849043" y="6576716"/>
            <a:ext cx="2106665" cy="289195"/>
          </a:xfrm>
        </p:spPr>
        <p:txBody>
          <a:bodyPr/>
          <a:lstStyle/>
          <a:p>
            <a:r>
              <a:rPr lang="en-GB" dirty="0">
                <a:solidFill>
                  <a:schemeClr val="bg2"/>
                </a:solidFill>
              </a:rPr>
              <a:t>Strictly Private &amp; Confidential</a:t>
            </a:r>
          </a:p>
        </p:txBody>
      </p:sp>
      <p:sp>
        <p:nvSpPr>
          <p:cNvPr id="7" name="Rectangle: Rounded Corners 6">
            <a:extLst>
              <a:ext uri="{FF2B5EF4-FFF2-40B4-BE49-F238E27FC236}">
                <a16:creationId xmlns:a16="http://schemas.microsoft.com/office/drawing/2014/main" id="{8662FB46-EDCF-2C76-8337-2197A26D4A4A}"/>
              </a:ext>
            </a:extLst>
          </p:cNvPr>
          <p:cNvSpPr/>
          <p:nvPr/>
        </p:nvSpPr>
        <p:spPr>
          <a:xfrm>
            <a:off x="176287" y="119482"/>
            <a:ext cx="2556842" cy="787095"/>
          </a:xfrm>
          <a:prstGeom prst="round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108000" rIns="36000" bIns="10800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b="1" i="0" u="none" strike="noStrike" kern="1200" cap="none" spc="0" normalizeH="0" baseline="0" noProof="0" dirty="0">
                <a:ln>
                  <a:noFill/>
                </a:ln>
                <a:solidFill>
                  <a:srgbClr val="FFFFFF"/>
                </a:solidFill>
                <a:effectLst/>
                <a:uLnTx/>
                <a:uFillTx/>
                <a:latin typeface="InterFace" panose="020B0503020203020204" pitchFamily="34" charset="0"/>
                <a:ea typeface="+mn-ea"/>
                <a:cs typeface="InterFace" panose="020B0503020203020204" pitchFamily="34" charset="0"/>
              </a:rPr>
              <a:t>Strategic Theme : Motivated and sustainable workforce </a:t>
            </a:r>
          </a:p>
        </p:txBody>
      </p:sp>
      <p:sp>
        <p:nvSpPr>
          <p:cNvPr id="30" name="Rectangle 29">
            <a:extLst>
              <a:ext uri="{FF2B5EF4-FFF2-40B4-BE49-F238E27FC236}">
                <a16:creationId xmlns:a16="http://schemas.microsoft.com/office/drawing/2014/main" id="{3D5FA154-C235-F63A-8504-25DA7DCDFF4E}"/>
              </a:ext>
            </a:extLst>
          </p:cNvPr>
          <p:cNvSpPr/>
          <p:nvPr/>
        </p:nvSpPr>
        <p:spPr>
          <a:xfrm>
            <a:off x="2800234" y="119483"/>
            <a:ext cx="8983768" cy="831845"/>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108000" rIns="144000" bIns="108000" numCol="1" spcCol="0" rtlCol="0" fromWordArt="0" anchor="ctr" anchorCtr="0" forceAA="0" compatLnSpc="1">
            <a:prstTxWarp prst="textNoShape">
              <a:avLst/>
            </a:prstTxWarp>
            <a:noAutofit/>
          </a:bodyPr>
          <a:lstStyle/>
          <a:p>
            <a:pPr marL="285750" indent="-285750">
              <a:buFont typeface="Arial" panose="020B0604020202020204" pitchFamily="34" charset="0"/>
              <a:buChar char="•"/>
            </a:pPr>
            <a:r>
              <a:rPr lang="en-GB" dirty="0">
                <a:solidFill>
                  <a:schemeClr val="bg1"/>
                </a:solidFill>
                <a:latin typeface="Arial" panose="020B0604020202020204" pitchFamily="34" charset="0"/>
                <a:cs typeface="Arial" panose="020B0604020202020204" pitchFamily="34" charset="0"/>
              </a:rPr>
              <a:t>Strategic Goal : We will develop, support and motivate our workforce so they can offer the best long term care and support</a:t>
            </a:r>
          </a:p>
        </p:txBody>
      </p:sp>
      <p:sp>
        <p:nvSpPr>
          <p:cNvPr id="37" name="TextBox 36"/>
          <p:cNvSpPr txBox="1"/>
          <p:nvPr/>
        </p:nvSpPr>
        <p:spPr>
          <a:xfrm>
            <a:off x="109182" y="119484"/>
            <a:ext cx="914400" cy="914400"/>
          </a:xfrm>
          <a:prstGeom prst="rect">
            <a:avLst/>
          </a:prstGeom>
          <a:noFill/>
        </p:spPr>
        <p:txBody>
          <a:bodyPr wrap="none" lIns="0" tIns="0" rIns="0" bIns="0" rtlCol="0" anchor="t">
            <a:noAutofit/>
          </a:bodyPr>
          <a:lstStyle/>
          <a:p>
            <a:pPr>
              <a:lnSpc>
                <a:spcPts val="1905"/>
              </a:lnSpc>
            </a:pPr>
            <a:endParaRPr lang="en-GB" sz="2400" dirty="0">
              <a:latin typeface="InterFace" charset="0"/>
              <a:ea typeface="InterFace" charset="0"/>
              <a:cs typeface="InterFace" charset="0"/>
            </a:endParaRPr>
          </a:p>
        </p:txBody>
      </p:sp>
      <p:sp>
        <p:nvSpPr>
          <p:cNvPr id="2" name="TextBox 1">
            <a:extLst>
              <a:ext uri="{FF2B5EF4-FFF2-40B4-BE49-F238E27FC236}">
                <a16:creationId xmlns:a16="http://schemas.microsoft.com/office/drawing/2014/main" id="{8944B281-2514-CCD5-A95F-5A715E692A65}"/>
              </a:ext>
            </a:extLst>
          </p:cNvPr>
          <p:cNvSpPr txBox="1"/>
          <p:nvPr/>
        </p:nvSpPr>
        <p:spPr>
          <a:xfrm>
            <a:off x="176287" y="901518"/>
            <a:ext cx="1856086" cy="369332"/>
          </a:xfrm>
          <a:prstGeom prst="rect">
            <a:avLst/>
          </a:prstGeom>
          <a:noFill/>
        </p:spPr>
        <p:txBody>
          <a:bodyPr wrap="none" rtlCol="0">
            <a:spAutoFit/>
          </a:bodyPr>
          <a:lstStyle/>
          <a:p>
            <a:r>
              <a:rPr lang="en-GB" dirty="0"/>
              <a:t>What’s the Shift?:</a:t>
            </a:r>
          </a:p>
        </p:txBody>
      </p:sp>
    </p:spTree>
    <p:extLst>
      <p:ext uri="{BB962C8B-B14F-4D97-AF65-F5344CB8AC3E}">
        <p14:creationId xmlns:p14="http://schemas.microsoft.com/office/powerpoint/2010/main" val="15516581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4" name="Rounded Rectangle 33"/>
          <p:cNvSpPr/>
          <p:nvPr/>
        </p:nvSpPr>
        <p:spPr>
          <a:xfrm>
            <a:off x="109181" y="1270850"/>
            <a:ext cx="12009243" cy="5388422"/>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108000" rIns="144000" bIns="108000" numCol="1" spcCol="0" rtlCol="0" fromWordArt="0" anchor="t" anchorCtr="0" forceAA="0" compatLnSpc="1">
            <a:prstTxWarp prst="textNoShape">
              <a:avLst/>
            </a:prstTxWarp>
            <a:noAutofit/>
          </a:bodyPr>
          <a:lstStyle/>
          <a:p>
            <a:pPr>
              <a:defRPr/>
            </a:pPr>
            <a:endParaRPr lang="en-GB" sz="1600" b="1" dirty="0">
              <a:solidFill>
                <a:srgbClr val="0B0C0C"/>
              </a:solidFill>
              <a:cs typeface="Arial" panose="020B0604020202020204" pitchFamily="34" charset="0"/>
            </a:endParaRPr>
          </a:p>
          <a:p>
            <a:pPr marL="342900" indent="-342900">
              <a:lnSpc>
                <a:spcPts val="1500"/>
              </a:lnSpc>
              <a:buFont typeface="Symbol" panose="05050102010706020507" pitchFamily="18" charset="2"/>
              <a:buChar char=""/>
              <a:tabLst>
                <a:tab pos="252095" algn="l"/>
                <a:tab pos="457200" algn="l"/>
              </a:tabLst>
            </a:pPr>
            <a:r>
              <a:rPr lang="en-GB" sz="1600" dirty="0">
                <a:solidFill>
                  <a:schemeClr val="accent1"/>
                </a:solidFill>
                <a:effectLst/>
                <a:ea typeface="Calibri" panose="020F0502020204030204" pitchFamily="34" charset="0"/>
                <a:cs typeface="Arial" panose="020B0604020202020204" pitchFamily="34" charset="0"/>
              </a:rPr>
              <a:t>Develop and deliver our workforce strategy: </a:t>
            </a:r>
            <a:r>
              <a:rPr lang="en-GB" sz="1600" dirty="0">
                <a:solidFill>
                  <a:srgbClr val="0B0C0C"/>
                </a:solidFill>
                <a:cs typeface="Arial" panose="020B0604020202020204" pitchFamily="34" charset="0"/>
              </a:rPr>
              <a:t>We will  ensure we have a sustainable workforce through ensuring we have </a:t>
            </a:r>
            <a:endParaRPr lang="en-GB" sz="1600" dirty="0">
              <a:solidFill>
                <a:schemeClr val="tx1"/>
              </a:solidFill>
              <a:effectLst/>
              <a:ea typeface="Calibri" panose="020F0502020204030204" pitchFamily="34" charset="0"/>
              <a:cs typeface="Arial" panose="020B0604020202020204" pitchFamily="34" charset="0"/>
            </a:endParaRPr>
          </a:p>
          <a:p>
            <a:pPr marL="1257300" lvl="2" indent="-342900">
              <a:lnSpc>
                <a:spcPts val="1500"/>
              </a:lnSpc>
              <a:buFont typeface="Symbol" panose="05050102010706020507" pitchFamily="18" charset="2"/>
              <a:buChar char=""/>
              <a:tabLst>
                <a:tab pos="252095" algn="l"/>
                <a:tab pos="457200" algn="l"/>
              </a:tabLst>
            </a:pPr>
            <a:r>
              <a:rPr lang="en-GB" sz="1600" dirty="0">
                <a:solidFill>
                  <a:schemeClr val="tx1"/>
                </a:solidFill>
                <a:effectLst/>
                <a:ea typeface="Calibri" panose="020F0502020204030204" pitchFamily="34" charset="0"/>
                <a:cs typeface="Arial" panose="020B0604020202020204" pitchFamily="34" charset="0"/>
              </a:rPr>
              <a:t>effective recruitment and retention</a:t>
            </a:r>
          </a:p>
          <a:p>
            <a:pPr marL="1257300" lvl="2" indent="-342900">
              <a:lnSpc>
                <a:spcPts val="1500"/>
              </a:lnSpc>
              <a:buFont typeface="Symbol" panose="05050102010706020507" pitchFamily="18" charset="2"/>
              <a:buChar char=""/>
              <a:tabLst>
                <a:tab pos="252095" algn="l"/>
                <a:tab pos="457200" algn="l"/>
              </a:tabLst>
            </a:pPr>
            <a:r>
              <a:rPr lang="en-GB" sz="1600" dirty="0">
                <a:solidFill>
                  <a:schemeClr val="tx1"/>
                </a:solidFill>
                <a:effectLst/>
                <a:ea typeface="Calibri" panose="020F0502020204030204" pitchFamily="34" charset="0"/>
                <a:cs typeface="Arial" panose="020B0604020202020204" pitchFamily="34" charset="0"/>
              </a:rPr>
              <a:t>career progression</a:t>
            </a:r>
          </a:p>
          <a:p>
            <a:pPr marL="1257300" lvl="2" indent="-342900">
              <a:lnSpc>
                <a:spcPts val="1500"/>
              </a:lnSpc>
              <a:buFont typeface="Symbol" panose="05050102010706020507" pitchFamily="18" charset="2"/>
              <a:buChar char=""/>
              <a:tabLst>
                <a:tab pos="252095" algn="l"/>
                <a:tab pos="457200" algn="l"/>
              </a:tabLst>
            </a:pPr>
            <a:r>
              <a:rPr lang="en-GB" sz="1600" dirty="0">
                <a:solidFill>
                  <a:schemeClr val="tx1"/>
                </a:solidFill>
                <a:ea typeface="Calibri" panose="020F0502020204030204" pitchFamily="34" charset="0"/>
                <a:cs typeface="Arial" panose="020B0604020202020204" pitchFamily="34" charset="0"/>
              </a:rPr>
              <a:t>Increasing ASYES and apprenticeships</a:t>
            </a:r>
          </a:p>
          <a:p>
            <a:pPr marL="1257300" lvl="2" indent="-342900">
              <a:lnSpc>
                <a:spcPts val="1500"/>
              </a:lnSpc>
              <a:buFont typeface="Symbol" panose="05050102010706020507" pitchFamily="18" charset="2"/>
              <a:buChar char=""/>
              <a:tabLst>
                <a:tab pos="252095" algn="l"/>
                <a:tab pos="457200" algn="l"/>
              </a:tabLst>
            </a:pPr>
            <a:r>
              <a:rPr lang="en-GB" sz="1600" dirty="0">
                <a:solidFill>
                  <a:schemeClr val="tx1"/>
                </a:solidFill>
                <a:ea typeface="Calibri" panose="020F0502020204030204" pitchFamily="34" charset="0"/>
                <a:cs typeface="Arial" panose="020B0604020202020204" pitchFamily="34" charset="0"/>
              </a:rPr>
              <a:t>Succession planning</a:t>
            </a:r>
          </a:p>
          <a:p>
            <a:pPr marL="1257300" lvl="2" indent="-342900">
              <a:lnSpc>
                <a:spcPts val="1500"/>
              </a:lnSpc>
              <a:buFont typeface="Symbol" panose="05050102010706020507" pitchFamily="18" charset="2"/>
              <a:buChar char=""/>
              <a:tabLst>
                <a:tab pos="252095" algn="l"/>
                <a:tab pos="457200" algn="l"/>
              </a:tabLst>
            </a:pPr>
            <a:r>
              <a:rPr lang="en-GB" sz="1600" dirty="0">
                <a:solidFill>
                  <a:schemeClr val="tx1"/>
                </a:solidFill>
                <a:ea typeface="Calibri" panose="020F0502020204030204" pitchFamily="34" charset="0"/>
                <a:cs typeface="Arial" panose="020B0604020202020204" pitchFamily="34" charset="0"/>
              </a:rPr>
              <a:t>Working with SEL to improve access and promote careers in ASC</a:t>
            </a:r>
          </a:p>
          <a:p>
            <a:pPr marL="1257300" lvl="2" indent="-342900">
              <a:lnSpc>
                <a:spcPts val="1500"/>
              </a:lnSpc>
              <a:buFont typeface="Symbol" panose="05050102010706020507" pitchFamily="18" charset="2"/>
              <a:buChar char=""/>
              <a:tabLst>
                <a:tab pos="252095" algn="l"/>
                <a:tab pos="457200" algn="l"/>
              </a:tabLst>
            </a:pPr>
            <a:r>
              <a:rPr lang="en-GB" sz="1600" dirty="0">
                <a:solidFill>
                  <a:schemeClr val="tx1"/>
                </a:solidFill>
                <a:ea typeface="Calibri" panose="020F0502020204030204" pitchFamily="34" charset="0"/>
                <a:cs typeface="Times New Roman (Body CS)"/>
              </a:rPr>
              <a:t>e</a:t>
            </a:r>
            <a:r>
              <a:rPr lang="en-GB" sz="1600" dirty="0">
                <a:solidFill>
                  <a:schemeClr val="tx1"/>
                </a:solidFill>
                <a:ea typeface="Calibri" panose="020F0502020204030204" pitchFamily="34" charset="0"/>
                <a:cs typeface="Arial" panose="020B0604020202020204" pitchFamily="34" charset="0"/>
              </a:rPr>
              <a:t>nsuring clarity over structure, job roles and case load equity</a:t>
            </a:r>
          </a:p>
          <a:p>
            <a:pPr marL="1257300" lvl="2" indent="-342900">
              <a:lnSpc>
                <a:spcPts val="1500"/>
              </a:lnSpc>
              <a:buFont typeface="Symbol" panose="05050102010706020507" pitchFamily="18" charset="2"/>
              <a:buChar char=""/>
              <a:tabLst>
                <a:tab pos="252095" algn="l"/>
                <a:tab pos="457200" algn="l"/>
              </a:tabLst>
            </a:pPr>
            <a:r>
              <a:rPr lang="en-GB" sz="1600" dirty="0">
                <a:solidFill>
                  <a:schemeClr val="tx1"/>
                </a:solidFill>
                <a:ea typeface="Calibri" panose="020F0502020204030204" pitchFamily="34" charset="0"/>
                <a:cs typeface="Arial" panose="020B0604020202020204" pitchFamily="34" charset="0"/>
              </a:rPr>
              <a:t>U</a:t>
            </a:r>
            <a:r>
              <a:rPr lang="en-GB" sz="1600" dirty="0">
                <a:solidFill>
                  <a:schemeClr val="tx1"/>
                </a:solidFill>
                <a:ea typeface="Calibri" panose="020F0502020204030204" pitchFamily="34" charset="0"/>
                <a:cs typeface="Times New Roman (Body CS)"/>
              </a:rPr>
              <a:t>sing overtime effectively</a:t>
            </a:r>
          </a:p>
          <a:p>
            <a:pPr marL="800100" lvl="1" indent="-342900">
              <a:lnSpc>
                <a:spcPts val="1500"/>
              </a:lnSpc>
              <a:buFont typeface="Symbol" panose="05050102010706020507" pitchFamily="18" charset="2"/>
              <a:buChar char=""/>
              <a:tabLst>
                <a:tab pos="252095" algn="l"/>
                <a:tab pos="457200" algn="l"/>
              </a:tabLst>
            </a:pPr>
            <a:endParaRPr lang="en-GB" sz="1600" dirty="0">
              <a:solidFill>
                <a:schemeClr val="accent1"/>
              </a:solidFill>
              <a:effectLst/>
              <a:ea typeface="Calibri" panose="020F0502020204030204" pitchFamily="34" charset="0"/>
              <a:cs typeface="Arial" panose="020B0604020202020204" pitchFamily="34" charset="0"/>
            </a:endParaRPr>
          </a:p>
          <a:p>
            <a:pPr lvl="2">
              <a:lnSpc>
                <a:spcPts val="1500"/>
              </a:lnSpc>
              <a:tabLst>
                <a:tab pos="252095" algn="l"/>
                <a:tab pos="457200" algn="l"/>
              </a:tabLst>
            </a:pPr>
            <a:endParaRPr lang="en-GB" sz="1600" dirty="0">
              <a:solidFill>
                <a:schemeClr val="tx1"/>
              </a:solidFill>
              <a:ea typeface="Calibri" panose="020F0502020204030204" pitchFamily="34" charset="0"/>
              <a:cs typeface="Arial" panose="020B0604020202020204" pitchFamily="34" charset="0"/>
            </a:endParaRPr>
          </a:p>
          <a:p>
            <a:pPr marL="342900" indent="-342900">
              <a:lnSpc>
                <a:spcPts val="1500"/>
              </a:lnSpc>
              <a:buFont typeface="Symbol" panose="05050102010706020507" pitchFamily="18" charset="2"/>
              <a:buChar char=""/>
              <a:tabLst>
                <a:tab pos="252095" algn="l"/>
                <a:tab pos="457200" algn="l"/>
              </a:tabLst>
            </a:pPr>
            <a:r>
              <a:rPr lang="en-GB" sz="1600" dirty="0">
                <a:solidFill>
                  <a:schemeClr val="accent1"/>
                </a:solidFill>
                <a:cs typeface="Arial" panose="020B0604020202020204" pitchFamily="34" charset="0"/>
              </a:rPr>
              <a:t>Grow our Proud to Care initiative</a:t>
            </a:r>
            <a:r>
              <a:rPr lang="en-GB" sz="1600" dirty="0">
                <a:solidFill>
                  <a:schemeClr val="tx1"/>
                </a:solidFill>
                <a:cs typeface="Arial" panose="020B0604020202020204" pitchFamily="34" charset="0"/>
              </a:rPr>
              <a:t>:  We will engage with the Proud to Care initiative to build a motivated and sustainable workforce</a:t>
            </a:r>
          </a:p>
          <a:p>
            <a:pPr marL="342900" indent="-342900">
              <a:lnSpc>
                <a:spcPts val="1500"/>
              </a:lnSpc>
              <a:buFont typeface="Symbol" panose="05050102010706020507" pitchFamily="18" charset="2"/>
              <a:buChar char=""/>
              <a:tabLst>
                <a:tab pos="252095" algn="l"/>
                <a:tab pos="457200" algn="l"/>
              </a:tabLst>
            </a:pPr>
            <a:endParaRPr lang="en-GB" sz="1600" dirty="0">
              <a:solidFill>
                <a:schemeClr val="tx1"/>
              </a:solidFill>
              <a:effectLst/>
              <a:ea typeface="Calibri" panose="020F0502020204030204" pitchFamily="34" charset="0"/>
              <a:cs typeface="Arial" panose="020B0604020202020204" pitchFamily="34" charset="0"/>
            </a:endParaRPr>
          </a:p>
          <a:p>
            <a:pPr marL="285750" indent="-285750">
              <a:buFont typeface="Arial" panose="020B0604020202020204" pitchFamily="34" charset="0"/>
              <a:buChar char="•"/>
              <a:defRPr/>
            </a:pPr>
            <a:r>
              <a:rPr lang="en-GB" sz="1600" dirty="0">
                <a:solidFill>
                  <a:schemeClr val="accent1"/>
                </a:solidFill>
                <a:cs typeface="Arial" panose="020B0604020202020204" pitchFamily="34" charset="0"/>
              </a:rPr>
              <a:t>Develop and motivate our staff </a:t>
            </a:r>
            <a:r>
              <a:rPr lang="en-GB" sz="1600" b="1" dirty="0">
                <a:solidFill>
                  <a:srgbClr val="0B0C0C"/>
                </a:solidFill>
                <a:cs typeface="Arial" panose="020B0604020202020204" pitchFamily="34" charset="0"/>
              </a:rPr>
              <a:t>: </a:t>
            </a:r>
            <a:r>
              <a:rPr lang="en-GB" sz="1600" dirty="0">
                <a:solidFill>
                  <a:srgbClr val="0B0C0C"/>
                </a:solidFill>
                <a:cs typeface="Arial" panose="020B0604020202020204" pitchFamily="34" charset="0"/>
              </a:rPr>
              <a:t>We will  empower, develop, motivate and support staff  through:</a:t>
            </a:r>
            <a:endParaRPr lang="en-GB" sz="1600" dirty="0">
              <a:solidFill>
                <a:srgbClr val="0B0C0C"/>
              </a:solidFill>
            </a:endParaRPr>
          </a:p>
          <a:p>
            <a:pPr>
              <a:defRPr/>
            </a:pPr>
            <a:endParaRPr lang="en-GB" sz="1600" dirty="0">
              <a:solidFill>
                <a:srgbClr val="0B0C0C"/>
              </a:solidFill>
              <a:cs typeface="Arial" panose="020B0604020202020204" pitchFamily="34" charset="0"/>
            </a:endParaRPr>
          </a:p>
          <a:p>
            <a:pPr marL="800100" lvl="1" indent="-342900">
              <a:lnSpc>
                <a:spcPts val="1500"/>
              </a:lnSpc>
              <a:buFont typeface="Symbol" panose="05050102010706020507" pitchFamily="18" charset="2"/>
              <a:buChar char=""/>
              <a:tabLst>
                <a:tab pos="252095" algn="l"/>
                <a:tab pos="457200" algn="l"/>
              </a:tabLst>
            </a:pPr>
            <a:r>
              <a:rPr lang="en-GB" sz="1600" dirty="0">
                <a:solidFill>
                  <a:schemeClr val="tx1"/>
                </a:solidFill>
                <a:effectLst/>
                <a:ea typeface="Calibri" panose="020F0502020204030204" pitchFamily="34" charset="0"/>
                <a:cs typeface="Arial" panose="020B0604020202020204" pitchFamily="34" charset="0"/>
              </a:rPr>
              <a:t>Developing an annual training plan for ASC ensuring all have clear CPD opportunities</a:t>
            </a:r>
          </a:p>
          <a:p>
            <a:pPr marL="800100" lvl="1" indent="-342900">
              <a:lnSpc>
                <a:spcPts val="1500"/>
              </a:lnSpc>
              <a:buFont typeface="Symbol" panose="05050102010706020507" pitchFamily="18" charset="2"/>
              <a:buChar char=""/>
              <a:tabLst>
                <a:tab pos="252095" algn="l"/>
                <a:tab pos="457200" algn="l"/>
              </a:tabLst>
            </a:pPr>
            <a:r>
              <a:rPr lang="en-GB" sz="1600" dirty="0">
                <a:solidFill>
                  <a:schemeClr val="tx1"/>
                </a:solidFill>
                <a:effectLst/>
                <a:ea typeface="Calibri" panose="020F0502020204030204" pitchFamily="34" charset="0"/>
                <a:cs typeface="Arial" panose="020B0604020202020204" pitchFamily="34" charset="0"/>
              </a:rPr>
              <a:t>Creating a single point of access to key statutory and local information</a:t>
            </a:r>
          </a:p>
          <a:p>
            <a:pPr marL="800100" lvl="1" indent="-342900">
              <a:lnSpc>
                <a:spcPts val="1500"/>
              </a:lnSpc>
              <a:buFont typeface="Symbol" panose="05050102010706020507" pitchFamily="18" charset="2"/>
              <a:buChar char=""/>
              <a:tabLst>
                <a:tab pos="252095" algn="l"/>
                <a:tab pos="457200" algn="l"/>
              </a:tabLst>
            </a:pPr>
            <a:r>
              <a:rPr lang="en-GB" sz="1600" dirty="0">
                <a:solidFill>
                  <a:schemeClr val="tx1"/>
                </a:solidFill>
                <a:effectLst/>
                <a:ea typeface="Calibri" panose="020F0502020204030204" pitchFamily="34" charset="0"/>
                <a:cs typeface="Arial" panose="020B0604020202020204" pitchFamily="34" charset="0"/>
              </a:rPr>
              <a:t>Improving leadership support and supervision</a:t>
            </a:r>
          </a:p>
          <a:p>
            <a:pPr marL="800100" lvl="1" indent="-342900">
              <a:lnSpc>
                <a:spcPts val="1500"/>
              </a:lnSpc>
              <a:buFont typeface="Symbol" panose="05050102010706020507" pitchFamily="18" charset="2"/>
              <a:buChar char=""/>
              <a:tabLst>
                <a:tab pos="252095" algn="l"/>
                <a:tab pos="457200" algn="l"/>
              </a:tabLst>
            </a:pPr>
            <a:r>
              <a:rPr lang="en-GB" sz="1600" dirty="0">
                <a:solidFill>
                  <a:schemeClr val="tx1"/>
                </a:solidFill>
                <a:effectLst/>
                <a:ea typeface="Calibri" panose="020F0502020204030204" pitchFamily="34" charset="0"/>
                <a:cs typeface="Arial" panose="020B0604020202020204" pitchFamily="34" charset="0"/>
              </a:rPr>
              <a:t>Creating a more holistic approach to staff communication </a:t>
            </a:r>
          </a:p>
          <a:p>
            <a:pPr marL="800100" lvl="1" indent="-342900">
              <a:lnSpc>
                <a:spcPts val="1500"/>
              </a:lnSpc>
              <a:spcAft>
                <a:spcPts val="750"/>
              </a:spcAft>
              <a:buFont typeface="Symbol" panose="05050102010706020507" pitchFamily="18" charset="2"/>
              <a:buChar char=""/>
              <a:tabLst>
                <a:tab pos="252095" algn="l"/>
                <a:tab pos="457200" algn="l"/>
              </a:tabLst>
            </a:pPr>
            <a:r>
              <a:rPr lang="en-GB" sz="1600" dirty="0">
                <a:solidFill>
                  <a:schemeClr val="tx1"/>
                </a:solidFill>
                <a:effectLst/>
                <a:ea typeface="Calibri" panose="020F0502020204030204" pitchFamily="34" charset="0"/>
                <a:cs typeface="Arial" panose="020B0604020202020204" pitchFamily="34" charset="0"/>
              </a:rPr>
              <a:t>Improving staff wellbeing and MH </a:t>
            </a:r>
          </a:p>
          <a:p>
            <a:pPr marL="800100" lvl="1" indent="-342900">
              <a:lnSpc>
                <a:spcPts val="1500"/>
              </a:lnSpc>
              <a:spcAft>
                <a:spcPts val="750"/>
              </a:spcAft>
              <a:buFont typeface="Symbol" panose="05050102010706020507" pitchFamily="18" charset="2"/>
              <a:buChar char=""/>
              <a:tabLst>
                <a:tab pos="252095" algn="l"/>
                <a:tab pos="457200" algn="l"/>
              </a:tabLst>
            </a:pPr>
            <a:r>
              <a:rPr lang="en-GB" sz="1600" dirty="0">
                <a:solidFill>
                  <a:schemeClr val="tx1"/>
                </a:solidFill>
                <a:effectLst/>
                <a:ea typeface="Calibri" panose="020F0502020204030204" pitchFamily="34" charset="0"/>
                <a:cs typeface="Arial" panose="020B0604020202020204" pitchFamily="34" charset="0"/>
              </a:rPr>
              <a:t>Developing and  delivering a clear quality of practice auditing framework</a:t>
            </a:r>
          </a:p>
          <a:p>
            <a:pPr marL="800100" lvl="1" indent="-342900">
              <a:lnSpc>
                <a:spcPts val="1500"/>
              </a:lnSpc>
              <a:spcAft>
                <a:spcPts val="750"/>
              </a:spcAft>
              <a:buFont typeface="Symbol" panose="05050102010706020507" pitchFamily="18" charset="2"/>
              <a:buChar char=""/>
              <a:tabLst>
                <a:tab pos="252095" algn="l"/>
                <a:tab pos="457200" algn="l"/>
              </a:tabLst>
            </a:pPr>
            <a:r>
              <a:rPr lang="en-GB" sz="1600" dirty="0">
                <a:solidFill>
                  <a:schemeClr val="tx1"/>
                </a:solidFill>
                <a:effectLst/>
                <a:ea typeface="Calibri" panose="020F0502020204030204" pitchFamily="34" charset="0"/>
                <a:cs typeface="Times New Roman (Body CS)"/>
              </a:rPr>
              <a:t>Addressing inequalities within the system that adversely impact upon specific groups in the workforce.</a:t>
            </a:r>
            <a:r>
              <a:rPr lang="en-GB" sz="1600" dirty="0">
                <a:solidFill>
                  <a:srgbClr val="0B0C0C"/>
                </a:solidFill>
              </a:rPr>
              <a:t> </a:t>
            </a:r>
          </a:p>
          <a:p>
            <a:pPr marL="800100" lvl="1" indent="-342900">
              <a:lnSpc>
                <a:spcPts val="1500"/>
              </a:lnSpc>
              <a:spcAft>
                <a:spcPts val="750"/>
              </a:spcAft>
              <a:buFont typeface="Symbol" panose="05050102010706020507" pitchFamily="18" charset="2"/>
              <a:buChar char=""/>
              <a:tabLst>
                <a:tab pos="252095" algn="l"/>
                <a:tab pos="457200" algn="l"/>
              </a:tabLst>
            </a:pPr>
            <a:r>
              <a:rPr lang="en-GB" sz="1600" dirty="0">
                <a:solidFill>
                  <a:srgbClr val="0B0C0C"/>
                </a:solidFill>
              </a:rPr>
              <a:t>Devolving budgets</a:t>
            </a:r>
            <a:endParaRPr lang="en-GB" sz="1600" dirty="0">
              <a:solidFill>
                <a:schemeClr val="tx1"/>
              </a:solidFill>
              <a:effectLst/>
              <a:ea typeface="Calibri" panose="020F0502020204030204" pitchFamily="34" charset="0"/>
              <a:cs typeface="Times New Roman (Body CS)"/>
            </a:endParaRPr>
          </a:p>
          <a:p>
            <a:pPr marL="800100" lvl="1" indent="-342900">
              <a:lnSpc>
                <a:spcPts val="1500"/>
              </a:lnSpc>
              <a:spcAft>
                <a:spcPts val="750"/>
              </a:spcAft>
              <a:buFont typeface="Symbol" panose="05050102010706020507" pitchFamily="18" charset="2"/>
              <a:buChar char=""/>
              <a:tabLst>
                <a:tab pos="252095" algn="l"/>
                <a:tab pos="457200" algn="l"/>
              </a:tabLst>
            </a:pPr>
            <a:endParaRPr lang="en-GB" dirty="0">
              <a:solidFill>
                <a:schemeClr val="tx1"/>
              </a:solidFill>
              <a:cs typeface="Arial" panose="020B0604020202020204" pitchFamily="34" charset="0"/>
            </a:endParaRPr>
          </a:p>
          <a:p>
            <a:pPr lvl="1">
              <a:defRPr/>
            </a:pPr>
            <a:endParaRPr lang="en-GB" dirty="0">
              <a:solidFill>
                <a:schemeClr val="tx1"/>
              </a:solidFill>
              <a:latin typeface="Lato"/>
            </a:endParaRPr>
          </a:p>
          <a:p>
            <a:pPr lvl="1">
              <a:defRPr/>
            </a:pPr>
            <a:endParaRPr lang="en-GB" dirty="0">
              <a:solidFill>
                <a:schemeClr val="tx1"/>
              </a:solidFill>
              <a:latin typeface="Lato"/>
            </a:endParaRPr>
          </a:p>
          <a:p>
            <a:pPr algn="ctr">
              <a:spcAft>
                <a:spcPts val="300"/>
              </a:spcAft>
              <a:defRPr/>
            </a:pPr>
            <a:endParaRPr lang="en-GB" sz="1100" b="1" u="sng" dirty="0">
              <a:solidFill>
                <a:schemeClr val="tx1"/>
              </a:solidFill>
            </a:endParaRPr>
          </a:p>
          <a:p>
            <a:pPr algn="ctr">
              <a:spcAft>
                <a:spcPts val="300"/>
              </a:spcAft>
              <a:defRPr/>
            </a:pPr>
            <a:endParaRPr lang="en-GB" sz="1100" b="1" u="sng" dirty="0">
              <a:solidFill>
                <a:schemeClr val="tx1"/>
              </a:solidFill>
            </a:endParaRPr>
          </a:p>
          <a:p>
            <a:pPr lvl="0">
              <a:spcAft>
                <a:spcPts val="300"/>
              </a:spcAft>
              <a:defRPr/>
            </a:pPr>
            <a:r>
              <a:rPr lang="en-GB" sz="1400" dirty="0">
                <a:solidFill>
                  <a:srgbClr val="0B0C0C"/>
                </a:solidFill>
              </a:rPr>
              <a:t>:</a:t>
            </a:r>
            <a:endParaRPr lang="en-GB" sz="1400" dirty="0">
              <a:solidFill>
                <a:schemeClr val="tx1"/>
              </a:solidFill>
            </a:endParaRPr>
          </a:p>
        </p:txBody>
      </p:sp>
      <p:sp>
        <p:nvSpPr>
          <p:cNvPr id="3" name="Slide Number Placeholder 2">
            <a:extLst>
              <a:ext uri="{FF2B5EF4-FFF2-40B4-BE49-F238E27FC236}">
                <a16:creationId xmlns:a16="http://schemas.microsoft.com/office/drawing/2014/main" id="{D92305EB-97EE-BC0B-897C-07199681C92B}"/>
              </a:ext>
            </a:extLst>
          </p:cNvPr>
          <p:cNvSpPr>
            <a:spLocks noGrp="1"/>
          </p:cNvSpPr>
          <p:nvPr>
            <p:ph type="sldNum" sz="quarter" idx="12"/>
          </p:nvPr>
        </p:nvSpPr>
        <p:spPr>
          <a:xfrm>
            <a:off x="10471117" y="6568805"/>
            <a:ext cx="1647308" cy="28919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611085B-3421-47C2-8B54-8F3EF5CC7CB0}" type="slidenum">
              <a:rPr kumimoji="0" lang="en-GB" sz="1000" b="0" i="0" u="none" strike="noStrike" kern="1200" cap="none" spc="0" normalizeH="0" baseline="0" noProof="0" smtClean="0">
                <a:ln>
                  <a:noFill/>
                </a:ln>
                <a:solidFill>
                  <a:schemeClr val="tx1"/>
                </a:solidFill>
                <a:effectLst/>
                <a:uLnTx/>
                <a:uFillTx/>
                <a:latin typeface="InterFace" panose="020B0503020203020204" pitchFamily="34" charset="0"/>
                <a:ea typeface="+mn-ea"/>
                <a:cs typeface="InterFace" panose="020B0503020203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GB" sz="1000" b="0" i="0" u="none" strike="noStrike" kern="1200" cap="none" spc="0" normalizeH="0" baseline="0" noProof="0" dirty="0">
              <a:ln>
                <a:noFill/>
              </a:ln>
              <a:solidFill>
                <a:schemeClr val="tx1"/>
              </a:solidFill>
              <a:effectLst/>
              <a:uLnTx/>
              <a:uFillTx/>
              <a:latin typeface="InterFace" panose="020B0503020203020204" pitchFamily="34" charset="0"/>
              <a:ea typeface="+mn-ea"/>
              <a:cs typeface="InterFace" panose="020B0503020203020204" pitchFamily="34" charset="0"/>
            </a:endParaRPr>
          </a:p>
        </p:txBody>
      </p:sp>
      <p:sp>
        <p:nvSpPr>
          <p:cNvPr id="5" name="Footer Placeholder 4"/>
          <p:cNvSpPr>
            <a:spLocks noGrp="1"/>
          </p:cNvSpPr>
          <p:nvPr>
            <p:ph type="ftr" sz="quarter" idx="3"/>
          </p:nvPr>
        </p:nvSpPr>
        <p:spPr>
          <a:xfrm>
            <a:off x="9849043" y="6576716"/>
            <a:ext cx="2106665" cy="289195"/>
          </a:xfrm>
        </p:spPr>
        <p:txBody>
          <a:bodyPr/>
          <a:lstStyle/>
          <a:p>
            <a:r>
              <a:rPr lang="en-GB" dirty="0">
                <a:solidFill>
                  <a:schemeClr val="bg2"/>
                </a:solidFill>
              </a:rPr>
              <a:t>Strictly Private &amp; Confidential</a:t>
            </a:r>
          </a:p>
        </p:txBody>
      </p:sp>
      <p:sp>
        <p:nvSpPr>
          <p:cNvPr id="7" name="Rectangle: Rounded Corners 6">
            <a:extLst>
              <a:ext uri="{FF2B5EF4-FFF2-40B4-BE49-F238E27FC236}">
                <a16:creationId xmlns:a16="http://schemas.microsoft.com/office/drawing/2014/main" id="{8662FB46-EDCF-2C76-8337-2197A26D4A4A}"/>
              </a:ext>
            </a:extLst>
          </p:cNvPr>
          <p:cNvSpPr/>
          <p:nvPr/>
        </p:nvSpPr>
        <p:spPr>
          <a:xfrm>
            <a:off x="176287" y="119482"/>
            <a:ext cx="2556842" cy="787095"/>
          </a:xfrm>
          <a:prstGeom prst="round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108000" rIns="36000" bIns="10800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b="1" i="0" u="none" strike="noStrike" kern="1200" cap="none" spc="0" normalizeH="0" baseline="0" noProof="0" dirty="0">
                <a:ln>
                  <a:noFill/>
                </a:ln>
                <a:solidFill>
                  <a:srgbClr val="FFFFFF"/>
                </a:solidFill>
                <a:effectLst/>
                <a:uLnTx/>
                <a:uFillTx/>
                <a:latin typeface="InterFace" panose="020B0503020203020204" pitchFamily="34" charset="0"/>
                <a:ea typeface="+mn-ea"/>
                <a:cs typeface="InterFace" panose="020B0503020203020204" pitchFamily="34" charset="0"/>
              </a:rPr>
              <a:t>Strategic Theme : Motivated and sustainable workforce </a:t>
            </a:r>
          </a:p>
        </p:txBody>
      </p:sp>
      <p:sp>
        <p:nvSpPr>
          <p:cNvPr id="30" name="Rectangle 29">
            <a:extLst>
              <a:ext uri="{FF2B5EF4-FFF2-40B4-BE49-F238E27FC236}">
                <a16:creationId xmlns:a16="http://schemas.microsoft.com/office/drawing/2014/main" id="{3D5FA154-C235-F63A-8504-25DA7DCDFF4E}"/>
              </a:ext>
            </a:extLst>
          </p:cNvPr>
          <p:cNvSpPr/>
          <p:nvPr/>
        </p:nvSpPr>
        <p:spPr>
          <a:xfrm>
            <a:off x="2800234" y="119483"/>
            <a:ext cx="8983768" cy="831845"/>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108000" rIns="144000" bIns="108000" numCol="1" spcCol="0" rtlCol="0" fromWordArt="0" anchor="ctr" anchorCtr="0" forceAA="0" compatLnSpc="1">
            <a:prstTxWarp prst="textNoShape">
              <a:avLst/>
            </a:prstTxWarp>
            <a:noAutofit/>
          </a:bodyPr>
          <a:lstStyle/>
          <a:p>
            <a:pPr marL="285750" indent="-285750">
              <a:buFont typeface="Arial" panose="020B0604020202020204" pitchFamily="34" charset="0"/>
              <a:buChar char="•"/>
            </a:pPr>
            <a:r>
              <a:rPr lang="en-GB" dirty="0">
                <a:latin typeface="Arial" panose="020B0604020202020204" pitchFamily="34" charset="0"/>
                <a:cs typeface="Arial" panose="020B0604020202020204" pitchFamily="34" charset="0"/>
              </a:rPr>
              <a:t>Strategic Goal : We will develop, support and motivate our workforce so they can offer the best long term care and support</a:t>
            </a:r>
          </a:p>
        </p:txBody>
      </p:sp>
      <p:sp>
        <p:nvSpPr>
          <p:cNvPr id="37" name="TextBox 36"/>
          <p:cNvSpPr txBox="1"/>
          <p:nvPr/>
        </p:nvSpPr>
        <p:spPr>
          <a:xfrm>
            <a:off x="109182" y="119484"/>
            <a:ext cx="914400" cy="914400"/>
          </a:xfrm>
          <a:prstGeom prst="rect">
            <a:avLst/>
          </a:prstGeom>
          <a:noFill/>
        </p:spPr>
        <p:txBody>
          <a:bodyPr wrap="none" lIns="0" tIns="0" rIns="0" bIns="0" rtlCol="0" anchor="t">
            <a:noAutofit/>
          </a:bodyPr>
          <a:lstStyle/>
          <a:p>
            <a:pPr>
              <a:lnSpc>
                <a:spcPts val="1905"/>
              </a:lnSpc>
            </a:pPr>
            <a:endParaRPr lang="en-GB" sz="2400" dirty="0">
              <a:latin typeface="InterFace" charset="0"/>
              <a:ea typeface="InterFace" charset="0"/>
              <a:cs typeface="InterFace" charset="0"/>
            </a:endParaRPr>
          </a:p>
        </p:txBody>
      </p:sp>
      <p:sp>
        <p:nvSpPr>
          <p:cNvPr id="2" name="TextBox 1">
            <a:extLst>
              <a:ext uri="{FF2B5EF4-FFF2-40B4-BE49-F238E27FC236}">
                <a16:creationId xmlns:a16="http://schemas.microsoft.com/office/drawing/2014/main" id="{8944B281-2514-CCD5-A95F-5A715E692A65}"/>
              </a:ext>
            </a:extLst>
          </p:cNvPr>
          <p:cNvSpPr txBox="1"/>
          <p:nvPr/>
        </p:nvSpPr>
        <p:spPr>
          <a:xfrm>
            <a:off x="176287" y="901518"/>
            <a:ext cx="1520224" cy="369332"/>
          </a:xfrm>
          <a:prstGeom prst="rect">
            <a:avLst/>
          </a:prstGeom>
          <a:noFill/>
        </p:spPr>
        <p:txBody>
          <a:bodyPr wrap="none" rtlCol="0">
            <a:spAutoFit/>
          </a:bodyPr>
          <a:lstStyle/>
          <a:p>
            <a:r>
              <a:rPr lang="en-GB" dirty="0"/>
              <a:t>Strategic Plan:</a:t>
            </a:r>
          </a:p>
        </p:txBody>
      </p:sp>
    </p:spTree>
    <p:extLst>
      <p:ext uri="{BB962C8B-B14F-4D97-AF65-F5344CB8AC3E}">
        <p14:creationId xmlns:p14="http://schemas.microsoft.com/office/powerpoint/2010/main" val="38243342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Rounded Rectangle 33"/>
          <p:cNvSpPr/>
          <p:nvPr/>
        </p:nvSpPr>
        <p:spPr>
          <a:xfrm>
            <a:off x="128442" y="1780261"/>
            <a:ext cx="11655560" cy="4677400"/>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108000" rIns="144000" bIns="108000" numCol="1" spcCol="0" rtlCol="0" fromWordArt="0" anchor="t" anchorCtr="0" forceAA="0" compatLnSpc="1">
            <a:prstTxWarp prst="textNoShape">
              <a:avLst/>
            </a:prstTxWarp>
            <a:noAutofit/>
          </a:bodyPr>
          <a:lstStyle/>
          <a:p>
            <a:r>
              <a:rPr lang="en-GB" sz="1800" b="0" i="0" u="none" strike="noStrike" baseline="0" dirty="0">
                <a:solidFill>
                  <a:srgbClr val="000000"/>
                </a:solidFill>
                <a:latin typeface="Arial" panose="020B0604020202020204" pitchFamily="34" charset="0"/>
              </a:rPr>
              <a:t>There is work to be done to create the cultures and headspace needed for innovation across social care. The new Care Quality Commission (CQC) assurance framework, currently being introduced, will play a positive role in driving improvements across the four areas of its influence. Lewisham has already done a  number of CQC self assessments and is progressing on making improvements in those areas tha</a:t>
            </a:r>
            <a:r>
              <a:rPr lang="en-GB" dirty="0">
                <a:solidFill>
                  <a:srgbClr val="000000"/>
                </a:solidFill>
                <a:latin typeface="Arial" panose="020B0604020202020204" pitchFamily="34" charset="0"/>
              </a:rPr>
              <a:t>t require it. It has also just been shortlisted and highly commended for innovation and workforce optimisation for its Empowering Lewisham Programme.</a:t>
            </a:r>
          </a:p>
          <a:p>
            <a:endParaRPr lang="en-GB" sz="1800" b="0" i="0" u="none" strike="noStrike" baseline="0" dirty="0">
              <a:solidFill>
                <a:srgbClr val="000000"/>
              </a:solidFill>
              <a:latin typeface="Arial" panose="020B0604020202020204" pitchFamily="34" charset="0"/>
            </a:endParaRPr>
          </a:p>
          <a:p>
            <a:r>
              <a:rPr lang="en-GB" dirty="0">
                <a:solidFill>
                  <a:srgbClr val="000000"/>
                </a:solidFill>
                <a:latin typeface="Arial" panose="020B0604020202020204" pitchFamily="34" charset="0"/>
              </a:rPr>
              <a:t>More is still to be done, and as is right with a culture of continuous improvement, new projects will arise as these current ones are delivered.</a:t>
            </a:r>
            <a:endParaRPr lang="en-GB" sz="1800" b="0" i="0" u="none" strike="noStrike" baseline="0" dirty="0">
              <a:solidFill>
                <a:srgbClr val="000000"/>
              </a:solidFill>
              <a:latin typeface="Arial" panose="020B0604020202020204" pitchFamily="34" charset="0"/>
            </a:endParaRPr>
          </a:p>
          <a:p>
            <a:pPr lvl="1">
              <a:defRPr/>
            </a:pPr>
            <a:endParaRPr lang="en-GB" dirty="0">
              <a:solidFill>
                <a:schemeClr val="tx1"/>
              </a:solidFill>
              <a:latin typeface="Lato"/>
            </a:endParaRPr>
          </a:p>
          <a:p>
            <a:pPr algn="ctr">
              <a:spcAft>
                <a:spcPts val="300"/>
              </a:spcAft>
              <a:defRPr/>
            </a:pPr>
            <a:endParaRPr lang="en-GB" sz="1100" b="1" u="sng" dirty="0">
              <a:solidFill>
                <a:schemeClr val="tx1"/>
              </a:solidFill>
            </a:endParaRPr>
          </a:p>
          <a:p>
            <a:pPr algn="ctr">
              <a:spcAft>
                <a:spcPts val="300"/>
              </a:spcAft>
              <a:defRPr/>
            </a:pPr>
            <a:endParaRPr lang="en-GB" sz="1100" b="1" u="sng" dirty="0">
              <a:solidFill>
                <a:schemeClr val="tx1"/>
              </a:solidFill>
            </a:endParaRPr>
          </a:p>
          <a:p>
            <a:pPr lvl="0">
              <a:spcAft>
                <a:spcPts val="300"/>
              </a:spcAft>
              <a:defRPr/>
            </a:pPr>
            <a:endParaRPr lang="en-GB" sz="1400" dirty="0">
              <a:solidFill>
                <a:schemeClr val="tx1"/>
              </a:solidFill>
            </a:endParaRPr>
          </a:p>
        </p:txBody>
      </p:sp>
      <p:sp>
        <p:nvSpPr>
          <p:cNvPr id="3" name="Slide Number Placeholder 2">
            <a:extLst>
              <a:ext uri="{FF2B5EF4-FFF2-40B4-BE49-F238E27FC236}">
                <a16:creationId xmlns:a16="http://schemas.microsoft.com/office/drawing/2014/main" id="{D92305EB-97EE-BC0B-897C-07199681C92B}"/>
              </a:ext>
            </a:extLst>
          </p:cNvPr>
          <p:cNvSpPr>
            <a:spLocks noGrp="1"/>
          </p:cNvSpPr>
          <p:nvPr>
            <p:ph type="sldNum" sz="quarter" idx="12"/>
          </p:nvPr>
        </p:nvSpPr>
        <p:spPr>
          <a:xfrm>
            <a:off x="10471117" y="6568805"/>
            <a:ext cx="1647308" cy="28919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611085B-3421-47C2-8B54-8F3EF5CC7CB0}" type="slidenum">
              <a:rPr kumimoji="0" lang="en-GB" sz="1000" b="0" i="0" u="none" strike="noStrike" kern="1200" cap="none" spc="0" normalizeH="0" baseline="0" noProof="0" smtClean="0">
                <a:ln>
                  <a:noFill/>
                </a:ln>
                <a:solidFill>
                  <a:schemeClr val="tx1"/>
                </a:solidFill>
                <a:effectLst/>
                <a:uLnTx/>
                <a:uFillTx/>
                <a:latin typeface="InterFace" panose="020B0503020203020204" pitchFamily="34" charset="0"/>
                <a:ea typeface="+mn-ea"/>
                <a:cs typeface="InterFace" panose="020B0503020203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GB" sz="1000" b="0" i="0" u="none" strike="noStrike" kern="1200" cap="none" spc="0" normalizeH="0" baseline="0" noProof="0" dirty="0">
              <a:ln>
                <a:noFill/>
              </a:ln>
              <a:solidFill>
                <a:schemeClr val="tx1"/>
              </a:solidFill>
              <a:effectLst/>
              <a:uLnTx/>
              <a:uFillTx/>
              <a:latin typeface="InterFace" panose="020B0503020203020204" pitchFamily="34" charset="0"/>
              <a:ea typeface="+mn-ea"/>
              <a:cs typeface="InterFace" panose="020B0503020203020204" pitchFamily="34" charset="0"/>
            </a:endParaRPr>
          </a:p>
        </p:txBody>
      </p:sp>
      <p:sp>
        <p:nvSpPr>
          <p:cNvPr id="5" name="Footer Placeholder 4"/>
          <p:cNvSpPr>
            <a:spLocks noGrp="1"/>
          </p:cNvSpPr>
          <p:nvPr>
            <p:ph type="ftr" sz="quarter" idx="3"/>
          </p:nvPr>
        </p:nvSpPr>
        <p:spPr>
          <a:xfrm>
            <a:off x="9849043" y="6576716"/>
            <a:ext cx="2106665" cy="289195"/>
          </a:xfrm>
        </p:spPr>
        <p:txBody>
          <a:bodyPr/>
          <a:lstStyle/>
          <a:p>
            <a:r>
              <a:rPr lang="en-GB" dirty="0">
                <a:solidFill>
                  <a:schemeClr val="bg2"/>
                </a:solidFill>
              </a:rPr>
              <a:t>Strictly Private &amp; Confidential</a:t>
            </a:r>
          </a:p>
        </p:txBody>
      </p:sp>
      <p:sp>
        <p:nvSpPr>
          <p:cNvPr id="7" name="Rectangle: Rounded Corners 6">
            <a:extLst>
              <a:ext uri="{FF2B5EF4-FFF2-40B4-BE49-F238E27FC236}">
                <a16:creationId xmlns:a16="http://schemas.microsoft.com/office/drawing/2014/main" id="{8662FB46-EDCF-2C76-8337-2197A26D4A4A}"/>
              </a:ext>
            </a:extLst>
          </p:cNvPr>
          <p:cNvSpPr/>
          <p:nvPr/>
        </p:nvSpPr>
        <p:spPr>
          <a:xfrm>
            <a:off x="109946" y="119483"/>
            <a:ext cx="2556842" cy="1033456"/>
          </a:xfrm>
          <a:prstGeom prst="round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108000" rIns="36000" bIns="10800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2000" dirty="0">
                <a:solidFill>
                  <a:srgbClr val="FFFFFF"/>
                </a:solidFill>
                <a:latin typeface="InterFace" panose="020B0503020203020204" pitchFamily="34" charset="0"/>
                <a:cs typeface="InterFace" panose="020B0503020203020204" pitchFamily="34" charset="0"/>
              </a:rPr>
              <a:t>Strategic Theme :Innovation and Improvement</a:t>
            </a:r>
          </a:p>
        </p:txBody>
      </p:sp>
      <p:sp>
        <p:nvSpPr>
          <p:cNvPr id="30" name="Rectangle 29">
            <a:extLst>
              <a:ext uri="{FF2B5EF4-FFF2-40B4-BE49-F238E27FC236}">
                <a16:creationId xmlns:a16="http://schemas.microsoft.com/office/drawing/2014/main" id="{3D5FA154-C235-F63A-8504-25DA7DCDFF4E}"/>
              </a:ext>
            </a:extLst>
          </p:cNvPr>
          <p:cNvSpPr/>
          <p:nvPr/>
        </p:nvSpPr>
        <p:spPr>
          <a:xfrm>
            <a:off x="2800234" y="119483"/>
            <a:ext cx="8983768" cy="1033456"/>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108000" rIns="144000" bIns="108000" numCol="1" spcCol="0" rtlCol="0" fromWordArt="0" anchor="ctr" anchorCtr="0" forceAA="0" compatLnSpc="1">
            <a:prstTxWarp prst="textNoShape">
              <a:avLst/>
            </a:prstTxWarp>
            <a:noAutofit/>
          </a:bodyPr>
          <a:lstStyle/>
          <a:p>
            <a:r>
              <a:rPr lang="en-GB" dirty="0">
                <a:latin typeface="Arial" panose="020B0604020202020204" pitchFamily="34" charset="0"/>
                <a:cs typeface="Arial" panose="020B0604020202020204" pitchFamily="34" charset="0"/>
              </a:rPr>
              <a:t>Strategic Goal: We will f</a:t>
            </a:r>
            <a:r>
              <a:rPr lang="en-GB" dirty="0">
                <a:effectLst/>
                <a:latin typeface="Arial" panose="020B0604020202020204" pitchFamily="34" charset="0"/>
                <a:ea typeface="Calibri" panose="020F0502020204030204" pitchFamily="34" charset="0"/>
                <a:cs typeface="Arial" panose="020B0604020202020204" pitchFamily="34" charset="0"/>
              </a:rPr>
              <a:t>ocus on innovation and improvement, in readiness for CQC and wider ASC reforms</a:t>
            </a:r>
          </a:p>
          <a:p>
            <a:endParaRPr lang="en-GB" dirty="0">
              <a:latin typeface="Arial" panose="020B0604020202020204" pitchFamily="34" charset="0"/>
              <a:cs typeface="Arial" panose="020B0604020202020204" pitchFamily="34" charset="0"/>
            </a:endParaRPr>
          </a:p>
        </p:txBody>
      </p:sp>
      <p:sp>
        <p:nvSpPr>
          <p:cNvPr id="37" name="TextBox 36"/>
          <p:cNvSpPr txBox="1"/>
          <p:nvPr/>
        </p:nvSpPr>
        <p:spPr>
          <a:xfrm>
            <a:off x="109946" y="119484"/>
            <a:ext cx="914400" cy="914400"/>
          </a:xfrm>
          <a:prstGeom prst="rect">
            <a:avLst/>
          </a:prstGeom>
          <a:noFill/>
        </p:spPr>
        <p:txBody>
          <a:bodyPr wrap="none" lIns="0" tIns="0" rIns="0" bIns="0" rtlCol="0" anchor="t">
            <a:noAutofit/>
          </a:bodyPr>
          <a:lstStyle/>
          <a:p>
            <a:pPr>
              <a:lnSpc>
                <a:spcPts val="1905"/>
              </a:lnSpc>
            </a:pPr>
            <a:endParaRPr lang="en-GB" sz="2400" dirty="0">
              <a:latin typeface="InterFace" charset="0"/>
              <a:ea typeface="InterFace" charset="0"/>
              <a:cs typeface="InterFace" charset="0"/>
            </a:endParaRPr>
          </a:p>
        </p:txBody>
      </p:sp>
      <p:sp>
        <p:nvSpPr>
          <p:cNvPr id="4" name="TextBox 3">
            <a:extLst>
              <a:ext uri="{FF2B5EF4-FFF2-40B4-BE49-F238E27FC236}">
                <a16:creationId xmlns:a16="http://schemas.microsoft.com/office/drawing/2014/main" id="{B624F986-F85F-455C-964A-C77F0BA24C75}"/>
              </a:ext>
            </a:extLst>
          </p:cNvPr>
          <p:cNvSpPr txBox="1"/>
          <p:nvPr/>
        </p:nvSpPr>
        <p:spPr>
          <a:xfrm>
            <a:off x="109946" y="1266545"/>
            <a:ext cx="1924438" cy="400110"/>
          </a:xfrm>
          <a:prstGeom prst="rect">
            <a:avLst/>
          </a:prstGeom>
          <a:noFill/>
        </p:spPr>
        <p:txBody>
          <a:bodyPr wrap="none" rtlCol="0">
            <a:spAutoFit/>
          </a:bodyPr>
          <a:lstStyle/>
          <a:p>
            <a:r>
              <a:rPr lang="en-GB" sz="2000" dirty="0"/>
              <a:t>What’s the Shift:</a:t>
            </a:r>
          </a:p>
        </p:txBody>
      </p:sp>
    </p:spTree>
    <p:extLst>
      <p:ext uri="{BB962C8B-B14F-4D97-AF65-F5344CB8AC3E}">
        <p14:creationId xmlns:p14="http://schemas.microsoft.com/office/powerpoint/2010/main" val="10517654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D92305EB-97EE-BC0B-897C-07199681C92B}"/>
              </a:ext>
            </a:extLst>
          </p:cNvPr>
          <p:cNvSpPr>
            <a:spLocks noGrp="1"/>
          </p:cNvSpPr>
          <p:nvPr>
            <p:ph type="sldNum" sz="quarter" idx="12"/>
          </p:nvPr>
        </p:nvSpPr>
        <p:spPr>
          <a:xfrm>
            <a:off x="10471117" y="6568805"/>
            <a:ext cx="1647308" cy="28919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611085B-3421-47C2-8B54-8F3EF5CC7CB0}" type="slidenum">
              <a:rPr kumimoji="0" lang="en-GB" sz="1000" b="0" i="0" u="none" strike="noStrike" kern="1200" cap="none" spc="0" normalizeH="0" baseline="0" noProof="0" smtClean="0">
                <a:ln>
                  <a:noFill/>
                </a:ln>
                <a:solidFill>
                  <a:schemeClr val="tx1"/>
                </a:solidFill>
                <a:effectLst/>
                <a:uLnTx/>
                <a:uFillTx/>
                <a:latin typeface="InterFace" panose="020B0503020203020204" pitchFamily="34" charset="0"/>
                <a:ea typeface="+mn-ea"/>
                <a:cs typeface="InterFace" panose="020B0503020203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GB" sz="1000" b="0" i="0" u="none" strike="noStrike" kern="1200" cap="none" spc="0" normalizeH="0" baseline="0" noProof="0" dirty="0">
              <a:ln>
                <a:noFill/>
              </a:ln>
              <a:solidFill>
                <a:schemeClr val="tx1"/>
              </a:solidFill>
              <a:effectLst/>
              <a:uLnTx/>
              <a:uFillTx/>
              <a:latin typeface="InterFace" panose="020B0503020203020204" pitchFamily="34" charset="0"/>
              <a:ea typeface="+mn-ea"/>
              <a:cs typeface="InterFace" panose="020B0503020203020204" pitchFamily="34" charset="0"/>
            </a:endParaRPr>
          </a:p>
        </p:txBody>
      </p:sp>
      <p:sp>
        <p:nvSpPr>
          <p:cNvPr id="5" name="Footer Placeholder 4"/>
          <p:cNvSpPr>
            <a:spLocks noGrp="1"/>
          </p:cNvSpPr>
          <p:nvPr>
            <p:ph type="ftr" sz="quarter" idx="3"/>
          </p:nvPr>
        </p:nvSpPr>
        <p:spPr>
          <a:xfrm>
            <a:off x="9849043" y="6576716"/>
            <a:ext cx="2106665" cy="289195"/>
          </a:xfrm>
        </p:spPr>
        <p:txBody>
          <a:bodyPr/>
          <a:lstStyle/>
          <a:p>
            <a:r>
              <a:rPr lang="en-GB" dirty="0">
                <a:solidFill>
                  <a:schemeClr val="bg2"/>
                </a:solidFill>
              </a:rPr>
              <a:t>Strictly Private &amp; Confidential</a:t>
            </a:r>
          </a:p>
        </p:txBody>
      </p:sp>
      <p:sp>
        <p:nvSpPr>
          <p:cNvPr id="7" name="Rectangle: Rounded Corners 6">
            <a:extLst>
              <a:ext uri="{FF2B5EF4-FFF2-40B4-BE49-F238E27FC236}">
                <a16:creationId xmlns:a16="http://schemas.microsoft.com/office/drawing/2014/main" id="{8662FB46-EDCF-2C76-8337-2197A26D4A4A}"/>
              </a:ext>
            </a:extLst>
          </p:cNvPr>
          <p:cNvSpPr/>
          <p:nvPr/>
        </p:nvSpPr>
        <p:spPr>
          <a:xfrm>
            <a:off x="109946" y="119483"/>
            <a:ext cx="2556842" cy="1033456"/>
          </a:xfrm>
          <a:prstGeom prst="round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108000" rIns="36000" bIns="10800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2000" dirty="0">
                <a:solidFill>
                  <a:srgbClr val="FFFFFF"/>
                </a:solidFill>
                <a:latin typeface="InterFace" panose="020B0503020203020204" pitchFamily="34" charset="0"/>
                <a:cs typeface="InterFace" panose="020B0503020203020204" pitchFamily="34" charset="0"/>
              </a:rPr>
              <a:t>Strategic Theme :Innovation and Improvement</a:t>
            </a:r>
          </a:p>
        </p:txBody>
      </p:sp>
      <p:sp>
        <p:nvSpPr>
          <p:cNvPr id="30" name="Rectangle 29">
            <a:extLst>
              <a:ext uri="{FF2B5EF4-FFF2-40B4-BE49-F238E27FC236}">
                <a16:creationId xmlns:a16="http://schemas.microsoft.com/office/drawing/2014/main" id="{3D5FA154-C235-F63A-8504-25DA7DCDFF4E}"/>
              </a:ext>
            </a:extLst>
          </p:cNvPr>
          <p:cNvSpPr/>
          <p:nvPr/>
        </p:nvSpPr>
        <p:spPr>
          <a:xfrm>
            <a:off x="2800234" y="119483"/>
            <a:ext cx="8983768" cy="1033456"/>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108000" rIns="144000" bIns="108000" numCol="1" spcCol="0" rtlCol="0" fromWordArt="0" anchor="ctr" anchorCtr="0" forceAA="0" compatLnSpc="1">
            <a:prstTxWarp prst="textNoShape">
              <a:avLst/>
            </a:prstTxWarp>
            <a:noAutofit/>
          </a:bodyPr>
          <a:lstStyle/>
          <a:p>
            <a:r>
              <a:rPr lang="en-GB" dirty="0">
                <a:latin typeface="Arial" panose="020B0604020202020204" pitchFamily="34" charset="0"/>
                <a:cs typeface="Arial" panose="020B0604020202020204" pitchFamily="34" charset="0"/>
              </a:rPr>
              <a:t>Strategic Goal: We will f</a:t>
            </a:r>
            <a:r>
              <a:rPr lang="en-GB" dirty="0">
                <a:effectLst/>
                <a:latin typeface="Arial" panose="020B0604020202020204" pitchFamily="34" charset="0"/>
                <a:ea typeface="Calibri" panose="020F0502020204030204" pitchFamily="34" charset="0"/>
                <a:cs typeface="Arial" panose="020B0604020202020204" pitchFamily="34" charset="0"/>
              </a:rPr>
              <a:t>ocus on innovation and improvement, in readiness for CQC and wider ASC reforms</a:t>
            </a:r>
          </a:p>
          <a:p>
            <a:endParaRPr lang="en-GB" dirty="0">
              <a:latin typeface="Arial" panose="020B0604020202020204" pitchFamily="34" charset="0"/>
              <a:cs typeface="Arial" panose="020B0604020202020204" pitchFamily="34" charset="0"/>
            </a:endParaRPr>
          </a:p>
        </p:txBody>
      </p:sp>
      <p:sp>
        <p:nvSpPr>
          <p:cNvPr id="37" name="TextBox 36"/>
          <p:cNvSpPr txBox="1"/>
          <p:nvPr/>
        </p:nvSpPr>
        <p:spPr>
          <a:xfrm>
            <a:off x="109946" y="119484"/>
            <a:ext cx="914400" cy="914400"/>
          </a:xfrm>
          <a:prstGeom prst="rect">
            <a:avLst/>
          </a:prstGeom>
          <a:noFill/>
        </p:spPr>
        <p:txBody>
          <a:bodyPr wrap="none" lIns="0" tIns="0" rIns="0" bIns="0" rtlCol="0" anchor="t">
            <a:noAutofit/>
          </a:bodyPr>
          <a:lstStyle/>
          <a:p>
            <a:pPr>
              <a:lnSpc>
                <a:spcPts val="1905"/>
              </a:lnSpc>
            </a:pPr>
            <a:endParaRPr lang="en-GB" sz="2400" dirty="0">
              <a:latin typeface="InterFace" charset="0"/>
              <a:ea typeface="InterFace" charset="0"/>
              <a:cs typeface="InterFace" charset="0"/>
            </a:endParaRPr>
          </a:p>
        </p:txBody>
      </p:sp>
      <p:sp>
        <p:nvSpPr>
          <p:cNvPr id="4" name="TextBox 3">
            <a:extLst>
              <a:ext uri="{FF2B5EF4-FFF2-40B4-BE49-F238E27FC236}">
                <a16:creationId xmlns:a16="http://schemas.microsoft.com/office/drawing/2014/main" id="{B624F986-F85F-455C-964A-C77F0BA24C75}"/>
              </a:ext>
            </a:extLst>
          </p:cNvPr>
          <p:cNvSpPr txBox="1"/>
          <p:nvPr/>
        </p:nvSpPr>
        <p:spPr>
          <a:xfrm>
            <a:off x="109946" y="1266545"/>
            <a:ext cx="2118722" cy="400110"/>
          </a:xfrm>
          <a:prstGeom prst="rect">
            <a:avLst/>
          </a:prstGeom>
          <a:noFill/>
        </p:spPr>
        <p:txBody>
          <a:bodyPr wrap="none" rtlCol="0">
            <a:spAutoFit/>
          </a:bodyPr>
          <a:lstStyle/>
          <a:p>
            <a:r>
              <a:rPr lang="en-GB" sz="2000" dirty="0"/>
              <a:t>The Strategic Plan:</a:t>
            </a:r>
          </a:p>
        </p:txBody>
      </p:sp>
      <p:sp>
        <p:nvSpPr>
          <p:cNvPr id="2" name="Rounded Rectangle 33">
            <a:extLst>
              <a:ext uri="{FF2B5EF4-FFF2-40B4-BE49-F238E27FC236}">
                <a16:creationId xmlns:a16="http://schemas.microsoft.com/office/drawing/2014/main" id="{84AB1AE6-8F7F-51B1-7815-0E3D8907366E}"/>
              </a:ext>
            </a:extLst>
          </p:cNvPr>
          <p:cNvSpPr/>
          <p:nvPr/>
        </p:nvSpPr>
        <p:spPr>
          <a:xfrm>
            <a:off x="176287" y="1674566"/>
            <a:ext cx="11673438" cy="4902149"/>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108000" rIns="144000" bIns="108000" numCol="1" spcCol="0" rtlCol="0" fromWordArt="0" anchor="t" anchorCtr="0" forceAA="0" compatLnSpc="1">
            <a:prstTxWarp prst="textNoShape">
              <a:avLst/>
            </a:prstTxWarp>
            <a:noAutofit/>
          </a:bodyPr>
          <a:lstStyle/>
          <a:p>
            <a:pPr marL="85725" indent="-85725">
              <a:buFont typeface="Arial" panose="020B0604020202020204" pitchFamily="34" charset="0"/>
              <a:buChar char="•"/>
              <a:defRPr/>
            </a:pPr>
            <a:r>
              <a:rPr lang="en-GB" sz="1600" dirty="0">
                <a:solidFill>
                  <a:schemeClr val="accent1"/>
                </a:solidFill>
              </a:rPr>
              <a:t>A Change Management Approach </a:t>
            </a:r>
            <a:r>
              <a:rPr lang="en-GB" sz="1600" dirty="0">
                <a:solidFill>
                  <a:srgbClr val="0B0C0C"/>
                </a:solidFill>
              </a:rPr>
              <a:t>: </a:t>
            </a:r>
            <a:r>
              <a:rPr lang="en-GB" sz="1600" dirty="0">
                <a:solidFill>
                  <a:srgbClr val="000000"/>
                </a:solidFill>
              </a:rPr>
              <a:t>We will continue to embed a Programme Management approach, in order to catalyse change and ensure project benefits are realised, alongside continued BAU requirements, aligning across the system</a:t>
            </a:r>
          </a:p>
          <a:p>
            <a:pPr marL="85725" lvl="0" indent="-85725">
              <a:buFont typeface="Arial" panose="020B0604020202020204" pitchFamily="34" charset="0"/>
              <a:buChar char="•"/>
              <a:defRPr/>
            </a:pPr>
            <a:endParaRPr lang="en-GB" sz="1600" dirty="0">
              <a:solidFill>
                <a:srgbClr val="0B0C0C"/>
              </a:solidFill>
            </a:endParaRPr>
          </a:p>
          <a:p>
            <a:pPr marL="85725" indent="-85725">
              <a:buFont typeface="Arial" panose="020B0604020202020204" pitchFamily="34" charset="0"/>
              <a:buChar char="•"/>
              <a:defRPr/>
            </a:pPr>
            <a:r>
              <a:rPr lang="en-GB" sz="1600" dirty="0">
                <a:solidFill>
                  <a:schemeClr val="accent1"/>
                </a:solidFill>
              </a:rPr>
              <a:t>Data Alignment and a new Performance and Quality Assurance Framework </a:t>
            </a:r>
            <a:r>
              <a:rPr lang="en-GB" sz="1600" dirty="0">
                <a:solidFill>
                  <a:srgbClr val="0B0C0C"/>
                </a:solidFill>
              </a:rPr>
              <a:t>We will create  a single performance and quality assurance framework across ASC and integrated across the system; We will use this  data to better inform better decision making, continuous improvement and learning</a:t>
            </a:r>
          </a:p>
          <a:p>
            <a:pPr marL="85725" lvl="0" indent="-85725">
              <a:buFont typeface="Arial" panose="020B0604020202020204" pitchFamily="34" charset="0"/>
              <a:buChar char="•"/>
              <a:defRPr/>
            </a:pPr>
            <a:endParaRPr lang="en-GB" sz="1600" dirty="0">
              <a:solidFill>
                <a:srgbClr val="0B0C0C"/>
              </a:solidFill>
            </a:endParaRPr>
          </a:p>
          <a:p>
            <a:pPr marL="85725" lvl="0" indent="-85725">
              <a:buFont typeface="Arial" panose="020B0604020202020204" pitchFamily="34" charset="0"/>
              <a:buChar char="•"/>
              <a:defRPr/>
            </a:pPr>
            <a:r>
              <a:rPr lang="en-GB" sz="1600" dirty="0">
                <a:solidFill>
                  <a:schemeClr val="accent1"/>
                </a:solidFill>
              </a:rPr>
              <a:t>Learning and Development </a:t>
            </a:r>
            <a:r>
              <a:rPr lang="en-GB" sz="1600" dirty="0">
                <a:solidFill>
                  <a:srgbClr val="0B0C0C"/>
                </a:solidFill>
              </a:rPr>
              <a:t>: We will ensure continuous learning and development  from compliments and complaints, appeals, incidence reporting, peer reviews , SARS, and quality of practice audits</a:t>
            </a:r>
          </a:p>
          <a:p>
            <a:r>
              <a:rPr lang="en-GB" sz="1600" dirty="0">
                <a:solidFill>
                  <a:srgbClr val="000000"/>
                </a:solidFill>
              </a:rPr>
              <a:t> </a:t>
            </a:r>
            <a:endParaRPr lang="en-GB" sz="1600" dirty="0">
              <a:solidFill>
                <a:srgbClr val="0B0C0C"/>
              </a:solidFill>
            </a:endParaRPr>
          </a:p>
          <a:p>
            <a:pPr marL="85725" indent="-85725">
              <a:buFont typeface="Arial" panose="020B0604020202020204" pitchFamily="34" charset="0"/>
              <a:buChar char="•"/>
              <a:defRPr/>
            </a:pPr>
            <a:r>
              <a:rPr lang="en-GB" sz="1600" dirty="0">
                <a:solidFill>
                  <a:srgbClr val="0B0C0C"/>
                </a:solidFill>
              </a:rPr>
              <a:t> </a:t>
            </a:r>
            <a:r>
              <a:rPr lang="en-GB" sz="1600" dirty="0">
                <a:solidFill>
                  <a:schemeClr val="accent1"/>
                </a:solidFill>
              </a:rPr>
              <a:t>ASC Reforms and CQC Readiness : </a:t>
            </a:r>
            <a:r>
              <a:rPr lang="en-GB" sz="1600" dirty="0">
                <a:solidFill>
                  <a:schemeClr val="tx1"/>
                </a:solidFill>
              </a:rPr>
              <a:t>We will make all necessary improvements to be  ready for ASC reforms including CQC Assurance, user record digitisation and refreshing our policies and procedures.</a:t>
            </a:r>
          </a:p>
          <a:p>
            <a:pPr marL="85725" indent="-85725">
              <a:buFont typeface="Arial" panose="020B0604020202020204" pitchFamily="34" charset="0"/>
              <a:buChar char="•"/>
              <a:defRPr/>
            </a:pPr>
            <a:endParaRPr lang="en-GB" sz="1600" dirty="0">
              <a:solidFill>
                <a:schemeClr val="tx1"/>
              </a:solidFill>
            </a:endParaRPr>
          </a:p>
          <a:p>
            <a:pPr marL="85725" indent="-85725">
              <a:buFont typeface="Arial" panose="020B0604020202020204" pitchFamily="34" charset="0"/>
              <a:buChar char="•"/>
              <a:defRPr/>
            </a:pPr>
            <a:r>
              <a:rPr lang="en-GB" sz="1600" dirty="0">
                <a:solidFill>
                  <a:schemeClr val="accent1"/>
                </a:solidFill>
              </a:rPr>
              <a:t>Process Improvements</a:t>
            </a:r>
            <a:r>
              <a:rPr lang="en-GB" sz="1600" dirty="0">
                <a:solidFill>
                  <a:schemeClr val="tx1"/>
                </a:solidFill>
              </a:rPr>
              <a:t> : We will ensure we have effective and efficient processes in place that focus on delivering quality to our service users and staff, including digitising those processes where we can</a:t>
            </a:r>
          </a:p>
          <a:p>
            <a:pPr marL="85725" indent="-85725">
              <a:buFont typeface="Arial" panose="020B0604020202020204" pitchFamily="34" charset="0"/>
              <a:buChar char="•"/>
              <a:defRPr/>
            </a:pPr>
            <a:endParaRPr lang="en-GB" sz="1600" dirty="0">
              <a:solidFill>
                <a:schemeClr val="tx1"/>
              </a:solidFill>
            </a:endParaRPr>
          </a:p>
          <a:p>
            <a:pPr marL="85725" indent="-85725">
              <a:buFont typeface="Arial" panose="020B0604020202020204" pitchFamily="34" charset="0"/>
              <a:buChar char="•"/>
              <a:defRPr/>
            </a:pPr>
            <a:r>
              <a:rPr lang="en-GB" sz="1600" dirty="0">
                <a:solidFill>
                  <a:schemeClr val="tx1"/>
                </a:solidFill>
              </a:rPr>
              <a:t>I</a:t>
            </a:r>
            <a:r>
              <a:rPr lang="en-GB" sz="1600" dirty="0">
                <a:solidFill>
                  <a:schemeClr val="accent5"/>
                </a:solidFill>
              </a:rPr>
              <a:t>nnovation </a:t>
            </a:r>
            <a:r>
              <a:rPr lang="en-GB" sz="1600" dirty="0">
                <a:solidFill>
                  <a:schemeClr val="tx1"/>
                </a:solidFill>
              </a:rPr>
              <a:t> : We will explore how AI and digital solutions can improve services and promote independence and wellbeing</a:t>
            </a:r>
            <a:endParaRPr lang="en-GB" sz="1600" dirty="0">
              <a:solidFill>
                <a:srgbClr val="0B0C0C"/>
              </a:solidFill>
            </a:endParaRPr>
          </a:p>
          <a:p>
            <a:pPr>
              <a:defRPr/>
            </a:pPr>
            <a:r>
              <a:rPr lang="en-GB" sz="1400" dirty="0">
                <a:solidFill>
                  <a:srgbClr val="0B0C0C"/>
                </a:solidFill>
              </a:rPr>
              <a:t>. </a:t>
            </a:r>
          </a:p>
          <a:p>
            <a:pPr>
              <a:defRPr/>
            </a:pPr>
            <a:endParaRPr lang="en-GB" sz="1600" dirty="0">
              <a:solidFill>
                <a:srgbClr val="0B0C0C"/>
              </a:solidFill>
              <a:latin typeface="Lato"/>
            </a:endParaRPr>
          </a:p>
        </p:txBody>
      </p:sp>
    </p:spTree>
    <p:extLst>
      <p:ext uri="{BB962C8B-B14F-4D97-AF65-F5344CB8AC3E}">
        <p14:creationId xmlns:p14="http://schemas.microsoft.com/office/powerpoint/2010/main" val="10723278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Rounded Rectangle 33"/>
          <p:cNvSpPr/>
          <p:nvPr/>
        </p:nvSpPr>
        <p:spPr>
          <a:xfrm>
            <a:off x="176287" y="1617785"/>
            <a:ext cx="11942138" cy="5109310"/>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108000" rIns="144000" bIns="108000" numCol="1" spcCol="0" rtlCol="0" fromWordArt="0" anchor="t" anchorCtr="0" forceAA="0" compatLnSpc="1">
            <a:prstTxWarp prst="textNoShape">
              <a:avLst/>
            </a:prstTxWarp>
            <a:noAutofit/>
          </a:bodyPr>
          <a:lstStyle/>
          <a:p>
            <a:r>
              <a:rPr lang="en-GB" sz="1400" dirty="0">
                <a:solidFill>
                  <a:schemeClr val="tx1"/>
                </a:solidFill>
              </a:rPr>
              <a:t>These past years have seen increasing challenges for adult social care. </a:t>
            </a:r>
          </a:p>
          <a:p>
            <a:endParaRPr lang="en-GB" sz="1400" dirty="0">
              <a:solidFill>
                <a:srgbClr val="000000"/>
              </a:solidFill>
            </a:endParaRPr>
          </a:p>
          <a:p>
            <a:r>
              <a:rPr lang="en-GB" sz="1400" dirty="0">
                <a:solidFill>
                  <a:srgbClr val="000000"/>
                </a:solidFill>
              </a:rPr>
              <a:t>Overall, our population is growing and more of us can expect to live long and healthy lives; If population estimates are right, there will be 16,000 more people in Lewisham in 2030, with 10,000 of them over the age of 65 (POPPI). There are more people with long term conditions. More people have a higher risk of 2 or more at the same time, and many people are living longer with those conditions. This can make care and support more challenging in old age. At the same time, more and more people aged under 65 have long term conditions or disabilities, increasing the number of individuals needing help. </a:t>
            </a:r>
          </a:p>
          <a:p>
            <a:endParaRPr lang="en-GB" sz="1400" dirty="0"/>
          </a:p>
          <a:p>
            <a:r>
              <a:rPr lang="en-GB" sz="1400" dirty="0">
                <a:solidFill>
                  <a:schemeClr val="tx1"/>
                </a:solidFill>
              </a:rPr>
              <a:t>The impact of the pandemic is far from over with more and more people requesting support; in Lewisham our referrals to the gateway are now consistently over 3000 per month with more people coming to us in relation to their mental health, domestic abuse and safeguarding and unpaid carers are reaching the limits of what they can do. We now also face the  impact of the cost-of-living crisis, with those who need or work in care amongst the most exposed. </a:t>
            </a:r>
          </a:p>
          <a:p>
            <a:endParaRPr lang="en-GB" sz="1400" dirty="0">
              <a:solidFill>
                <a:schemeClr val="tx1"/>
              </a:solidFill>
            </a:endParaRPr>
          </a:p>
          <a:p>
            <a:r>
              <a:rPr lang="en-GB" sz="1400" dirty="0">
                <a:solidFill>
                  <a:schemeClr val="tx1"/>
                </a:solidFill>
              </a:rPr>
              <a:t>We are also seeing the impact of the NHS challenges ; We can see more people going into hospital for shorter stays and thus more people need to be discharged – with more complex needs and potentially without sufficient recovery time. More people are waiting for assessments for care at home. A proportion will inevitably deteriorate or fall – some will end up needing hospital which may have been avoided if they had received support earlier.</a:t>
            </a:r>
          </a:p>
          <a:p>
            <a:r>
              <a:rPr lang="en-GB" sz="1400" dirty="0"/>
              <a:t> </a:t>
            </a:r>
            <a:endParaRPr lang="en-GB" sz="1400" dirty="0">
              <a:solidFill>
                <a:srgbClr val="000000"/>
              </a:solidFill>
            </a:endParaRPr>
          </a:p>
          <a:p>
            <a:r>
              <a:rPr lang="en-GB" sz="1400" dirty="0">
                <a:solidFill>
                  <a:srgbClr val="000000"/>
                </a:solidFill>
                <a:effectLst/>
                <a:ea typeface="Calibri" panose="020F0502020204030204" pitchFamily="34" charset="0"/>
              </a:rPr>
              <a:t>Despite the government reforms and the commitment of more funding, ASC demand pressures remain as increased demand is coupled with funding gap expectations from Providers who are expecting uplifts at Fair cost of care levels. Additionally, there is increasing demands in younger adults with complex needs who are transitioning from Children services .  Short term funding and stops and starts in Government reform has created uncertainty and instability requiring close work with the care provider market to ensure sustainability</a:t>
            </a:r>
            <a:r>
              <a:rPr lang="en-GB" sz="1400" dirty="0">
                <a:solidFill>
                  <a:srgbClr val="44546A"/>
                </a:solidFill>
                <a:effectLst/>
                <a:ea typeface="Calibri" panose="020F0502020204030204" pitchFamily="34" charset="0"/>
              </a:rPr>
              <a:t>.​</a:t>
            </a:r>
            <a:endParaRPr lang="en-GB" sz="1400" dirty="0">
              <a:effectLst/>
              <a:ea typeface="Calibri" panose="020F0502020204030204" pitchFamily="34" charset="0"/>
            </a:endParaRPr>
          </a:p>
          <a:p>
            <a:pPr marL="285750" indent="-285750">
              <a:buFont typeface="Arial" panose="020B0604020202020204" pitchFamily="34" charset="0"/>
              <a:buChar char="•"/>
            </a:pPr>
            <a:endParaRPr lang="en-GB" dirty="0">
              <a:solidFill>
                <a:srgbClr val="0B0C0C"/>
              </a:solidFill>
              <a:latin typeface="Lato"/>
            </a:endParaRPr>
          </a:p>
        </p:txBody>
      </p:sp>
      <p:sp>
        <p:nvSpPr>
          <p:cNvPr id="3" name="Slide Number Placeholder 2">
            <a:extLst>
              <a:ext uri="{FF2B5EF4-FFF2-40B4-BE49-F238E27FC236}">
                <a16:creationId xmlns:a16="http://schemas.microsoft.com/office/drawing/2014/main" id="{D92305EB-97EE-BC0B-897C-07199681C92B}"/>
              </a:ext>
            </a:extLst>
          </p:cNvPr>
          <p:cNvSpPr>
            <a:spLocks noGrp="1"/>
          </p:cNvSpPr>
          <p:nvPr>
            <p:ph type="sldNum" sz="quarter" idx="12"/>
          </p:nvPr>
        </p:nvSpPr>
        <p:spPr>
          <a:xfrm>
            <a:off x="10471117" y="6568805"/>
            <a:ext cx="1647308" cy="28919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611085B-3421-47C2-8B54-8F3EF5CC7CB0}" type="slidenum">
              <a:rPr kumimoji="0" lang="en-GB" sz="1000" b="0" i="0" u="none" strike="noStrike" kern="1200" cap="none" spc="0" normalizeH="0" baseline="0" noProof="0" smtClean="0">
                <a:ln>
                  <a:noFill/>
                </a:ln>
                <a:solidFill>
                  <a:schemeClr val="tx1"/>
                </a:solidFill>
                <a:effectLst/>
                <a:uLnTx/>
                <a:uFillTx/>
                <a:latin typeface="InterFace" panose="020B0503020203020204" pitchFamily="34" charset="0"/>
                <a:ea typeface="+mn-ea"/>
                <a:cs typeface="InterFace" panose="020B0503020203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GB" sz="1000" b="0" i="0" u="none" strike="noStrike" kern="1200" cap="none" spc="0" normalizeH="0" baseline="0" noProof="0" dirty="0">
              <a:ln>
                <a:noFill/>
              </a:ln>
              <a:solidFill>
                <a:schemeClr val="tx1"/>
              </a:solidFill>
              <a:effectLst/>
              <a:uLnTx/>
              <a:uFillTx/>
              <a:latin typeface="InterFace" panose="020B0503020203020204" pitchFamily="34" charset="0"/>
              <a:ea typeface="+mn-ea"/>
              <a:cs typeface="InterFace" panose="020B0503020203020204" pitchFamily="34" charset="0"/>
            </a:endParaRPr>
          </a:p>
        </p:txBody>
      </p:sp>
      <p:sp>
        <p:nvSpPr>
          <p:cNvPr id="5" name="Footer Placeholder 4"/>
          <p:cNvSpPr>
            <a:spLocks noGrp="1"/>
          </p:cNvSpPr>
          <p:nvPr>
            <p:ph type="ftr" sz="quarter" idx="3"/>
          </p:nvPr>
        </p:nvSpPr>
        <p:spPr>
          <a:xfrm>
            <a:off x="9849043" y="6576716"/>
            <a:ext cx="2106665" cy="289195"/>
          </a:xfrm>
        </p:spPr>
        <p:txBody>
          <a:bodyPr/>
          <a:lstStyle/>
          <a:p>
            <a:r>
              <a:rPr lang="en-GB" dirty="0">
                <a:solidFill>
                  <a:schemeClr val="bg2"/>
                </a:solidFill>
              </a:rPr>
              <a:t>Strictly Private &amp; Confidential</a:t>
            </a:r>
          </a:p>
        </p:txBody>
      </p:sp>
      <p:sp>
        <p:nvSpPr>
          <p:cNvPr id="7" name="Rectangle: Rounded Corners 6">
            <a:extLst>
              <a:ext uri="{FF2B5EF4-FFF2-40B4-BE49-F238E27FC236}">
                <a16:creationId xmlns:a16="http://schemas.microsoft.com/office/drawing/2014/main" id="{8662FB46-EDCF-2C76-8337-2197A26D4A4A}"/>
              </a:ext>
            </a:extLst>
          </p:cNvPr>
          <p:cNvSpPr/>
          <p:nvPr/>
        </p:nvSpPr>
        <p:spPr>
          <a:xfrm>
            <a:off x="176287" y="119482"/>
            <a:ext cx="2556842" cy="843268"/>
          </a:xfrm>
          <a:prstGeom prst="round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108000" rIns="36000" bIns="10800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2000" b="1" dirty="0">
                <a:solidFill>
                  <a:srgbClr val="FFFFFF"/>
                </a:solidFill>
                <a:latin typeface="InterFace" panose="020B0503020203020204" pitchFamily="34" charset="0"/>
                <a:cs typeface="InterFace" panose="020B0503020203020204" pitchFamily="34" charset="0"/>
              </a:rPr>
              <a:t>Strategic Theme : Efficiency, Equality and Diversity</a:t>
            </a:r>
            <a:endParaRPr kumimoji="0" lang="en-GB" sz="2000" b="1" i="0" u="none" strike="noStrike" kern="1200" cap="none" spc="0" normalizeH="0" baseline="0" noProof="0" dirty="0">
              <a:ln>
                <a:noFill/>
              </a:ln>
              <a:solidFill>
                <a:srgbClr val="FFFFFF"/>
              </a:solidFill>
              <a:effectLst/>
              <a:uLnTx/>
              <a:uFillTx/>
              <a:latin typeface="InterFace" panose="020B0503020203020204" pitchFamily="34" charset="0"/>
              <a:ea typeface="+mn-ea"/>
              <a:cs typeface="InterFace" panose="020B0503020203020204" pitchFamily="34" charset="0"/>
            </a:endParaRPr>
          </a:p>
        </p:txBody>
      </p:sp>
      <p:sp>
        <p:nvSpPr>
          <p:cNvPr id="30" name="Rectangle 29">
            <a:extLst>
              <a:ext uri="{FF2B5EF4-FFF2-40B4-BE49-F238E27FC236}">
                <a16:creationId xmlns:a16="http://schemas.microsoft.com/office/drawing/2014/main" id="{3D5FA154-C235-F63A-8504-25DA7DCDFF4E}"/>
              </a:ext>
            </a:extLst>
          </p:cNvPr>
          <p:cNvSpPr/>
          <p:nvPr/>
        </p:nvSpPr>
        <p:spPr>
          <a:xfrm>
            <a:off x="2800234" y="130905"/>
            <a:ext cx="8983768" cy="831845"/>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108000" rIns="144000" bIns="108000" numCol="1" spcCol="0" rtlCol="0" fromWordArt="0" anchor="ctr" anchorCtr="0" forceAA="0" compatLnSpc="1">
            <a:prstTxWarp prst="textNoShape">
              <a:avLst/>
            </a:prstTxWarp>
            <a:noAutofit/>
          </a:bodyPr>
          <a:lstStyle/>
          <a:p>
            <a:pPr algn="ctr"/>
            <a:endParaRPr lang="en-GB" dirty="0">
              <a:solidFill>
                <a:srgbClr val="000000"/>
              </a:solidFill>
            </a:endParaRPr>
          </a:p>
          <a:p>
            <a:pPr marL="285750" indent="-285750">
              <a:buFont typeface="Arial" panose="020B0604020202020204" pitchFamily="34" charset="0"/>
              <a:buChar char="•"/>
            </a:pPr>
            <a:r>
              <a:rPr lang="en-GB" sz="2000" dirty="0">
                <a:solidFill>
                  <a:schemeClr val="bg1"/>
                </a:solidFill>
              </a:rPr>
              <a:t>Strategic Goal: We will e</a:t>
            </a:r>
            <a:r>
              <a:rPr lang="en-GB" sz="2000" dirty="0">
                <a:latin typeface="Arial" panose="020B0604020202020204" pitchFamily="34" charset="0"/>
                <a:cs typeface="Arial" panose="020B0604020202020204" pitchFamily="34" charset="0"/>
              </a:rPr>
              <a:t>nsure the best use of our resources to deliver efficient and equitable care and support across our diverse population.</a:t>
            </a:r>
            <a:endParaRPr lang="en-GB" sz="2000" dirty="0">
              <a:latin typeface="FoundryFormSans-Book"/>
            </a:endParaRPr>
          </a:p>
          <a:p>
            <a:pPr lvl="2" defTabSz="914406">
              <a:defRPr/>
            </a:pPr>
            <a:endParaRPr lang="en-GB" sz="2000" dirty="0">
              <a:solidFill>
                <a:schemeClr val="bg1"/>
              </a:solidFill>
            </a:endParaRPr>
          </a:p>
          <a:p>
            <a:pPr lvl="2" defTabSz="914406">
              <a:defRPr/>
            </a:pPr>
            <a:endParaRPr lang="en-GB" sz="2000" dirty="0">
              <a:solidFill>
                <a:srgbClr val="0B0C0C"/>
              </a:solidFill>
              <a:latin typeface="Lato"/>
            </a:endParaRPr>
          </a:p>
        </p:txBody>
      </p:sp>
      <p:sp>
        <p:nvSpPr>
          <p:cNvPr id="37" name="TextBox 36"/>
          <p:cNvSpPr txBox="1"/>
          <p:nvPr/>
        </p:nvSpPr>
        <p:spPr>
          <a:xfrm>
            <a:off x="109182" y="119484"/>
            <a:ext cx="914400" cy="914400"/>
          </a:xfrm>
          <a:prstGeom prst="rect">
            <a:avLst/>
          </a:prstGeom>
          <a:noFill/>
        </p:spPr>
        <p:txBody>
          <a:bodyPr wrap="none" lIns="0" tIns="0" rIns="0" bIns="0" rtlCol="0" anchor="t">
            <a:noAutofit/>
          </a:bodyPr>
          <a:lstStyle/>
          <a:p>
            <a:pPr>
              <a:lnSpc>
                <a:spcPts val="1905"/>
              </a:lnSpc>
            </a:pPr>
            <a:endParaRPr lang="en-GB" sz="2400" dirty="0">
              <a:latin typeface="InterFace" charset="0"/>
              <a:ea typeface="InterFace" charset="0"/>
              <a:cs typeface="InterFace" charset="0"/>
            </a:endParaRPr>
          </a:p>
        </p:txBody>
      </p:sp>
      <p:sp>
        <p:nvSpPr>
          <p:cNvPr id="2" name="TextBox 1">
            <a:extLst>
              <a:ext uri="{FF2B5EF4-FFF2-40B4-BE49-F238E27FC236}">
                <a16:creationId xmlns:a16="http://schemas.microsoft.com/office/drawing/2014/main" id="{BAE4013A-0AEF-9BFE-463E-89340EF6CD9C}"/>
              </a:ext>
            </a:extLst>
          </p:cNvPr>
          <p:cNvSpPr txBox="1"/>
          <p:nvPr/>
        </p:nvSpPr>
        <p:spPr>
          <a:xfrm>
            <a:off x="351693" y="1027627"/>
            <a:ext cx="2658794" cy="646331"/>
          </a:xfrm>
          <a:prstGeom prst="rect">
            <a:avLst/>
          </a:prstGeom>
          <a:noFill/>
        </p:spPr>
        <p:txBody>
          <a:bodyPr wrap="square" rtlCol="0">
            <a:spAutoFit/>
          </a:bodyPr>
          <a:lstStyle/>
          <a:p>
            <a:r>
              <a:rPr lang="en-GB" dirty="0"/>
              <a:t>What’s the Shift?</a:t>
            </a:r>
          </a:p>
          <a:p>
            <a:endParaRPr lang="en-GB" dirty="0"/>
          </a:p>
        </p:txBody>
      </p:sp>
    </p:spTree>
    <p:extLst>
      <p:ext uri="{BB962C8B-B14F-4D97-AF65-F5344CB8AC3E}">
        <p14:creationId xmlns:p14="http://schemas.microsoft.com/office/powerpoint/2010/main" val="19383376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Rounded Rectangle 33"/>
          <p:cNvSpPr/>
          <p:nvPr/>
        </p:nvSpPr>
        <p:spPr>
          <a:xfrm>
            <a:off x="176287" y="1333429"/>
            <a:ext cx="11942138" cy="5393666"/>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108000" rIns="144000" bIns="108000" numCol="1" spcCol="0" rtlCol="0" fromWordArt="0" anchor="t" anchorCtr="0" forceAA="0" compatLnSpc="1">
            <a:prstTxWarp prst="textNoShape">
              <a:avLst/>
            </a:prstTxWarp>
            <a:noAutofit/>
          </a:bodyPr>
          <a:lstStyle/>
          <a:p>
            <a:pPr marL="285750" indent="-285750">
              <a:buFont typeface="Arial" panose="020B0604020202020204" pitchFamily="34" charset="0"/>
              <a:buChar char="•"/>
            </a:pPr>
            <a:r>
              <a:rPr lang="en-GB" sz="1400" dirty="0">
                <a:solidFill>
                  <a:schemeClr val="accent1"/>
                </a:solidFill>
              </a:rPr>
              <a:t>Efficient and Equitable Pathway Design </a:t>
            </a:r>
            <a:r>
              <a:rPr lang="en-GB" sz="1400" dirty="0">
                <a:solidFill>
                  <a:srgbClr val="0B0C0C"/>
                </a:solidFill>
              </a:rPr>
              <a:t>: We will map out all of our pathways </a:t>
            </a:r>
            <a:r>
              <a:rPr lang="en-GB" sz="1400">
                <a:solidFill>
                  <a:srgbClr val="0B0C0C"/>
                </a:solidFill>
              </a:rPr>
              <a:t>and ensure </a:t>
            </a:r>
            <a:r>
              <a:rPr lang="en-GB" sz="1400" dirty="0">
                <a:solidFill>
                  <a:srgbClr val="0B0C0C"/>
                </a:solidFill>
              </a:rPr>
              <a:t>SOPS in place to ensure efficiency and equity in delivering a layered, targeted model of support to prevent, reduce, delay or meet needs e.g. transitions, mental health, hospital discharge, double handed and 2:1/1:1 care.</a:t>
            </a:r>
          </a:p>
          <a:p>
            <a:pPr marL="285750" indent="-285750">
              <a:buFont typeface="Arial" panose="020B0604020202020204" pitchFamily="34" charset="0"/>
              <a:buChar char="•"/>
            </a:pPr>
            <a:endParaRPr lang="en-GB" sz="1400" dirty="0">
              <a:solidFill>
                <a:srgbClr val="0B0C0C"/>
              </a:solidFill>
            </a:endParaRPr>
          </a:p>
          <a:p>
            <a:pPr marL="285750" indent="-285750">
              <a:buFont typeface="Arial" panose="020B0604020202020204" pitchFamily="34" charset="0"/>
              <a:buChar char="•"/>
            </a:pPr>
            <a:r>
              <a:rPr lang="en-GB" sz="1400" dirty="0">
                <a:solidFill>
                  <a:schemeClr val="accent1"/>
                </a:solidFill>
              </a:rPr>
              <a:t>Equality and Accessibility</a:t>
            </a:r>
            <a:r>
              <a:rPr lang="en-GB" sz="1400" dirty="0">
                <a:solidFill>
                  <a:schemeClr val="tx1"/>
                </a:solidFill>
              </a:rPr>
              <a:t>: </a:t>
            </a:r>
            <a:r>
              <a:rPr lang="en-GB" sz="1400" b="0" i="0" u="none" strike="noStrike" kern="1200" baseline="0" dirty="0">
                <a:solidFill>
                  <a:schemeClr val="dk1"/>
                </a:solidFill>
                <a:latin typeface="+mn-lt"/>
                <a:ea typeface="+mn-ea"/>
                <a:cs typeface="+mn-cs"/>
              </a:rPr>
              <a:t>We will deliver equality impact assessments for all new strategies and plans and  for all service areas to ensure services are accessible, culturally appropriate and affordable to those who need it</a:t>
            </a:r>
            <a:r>
              <a:rPr lang="en-GB" sz="1400" dirty="0">
                <a:solidFill>
                  <a:srgbClr val="0B0C0C"/>
                </a:solidFill>
              </a:rPr>
              <a:t>.</a:t>
            </a:r>
          </a:p>
          <a:p>
            <a:endParaRPr lang="en-GB" sz="1400" dirty="0">
              <a:solidFill>
                <a:srgbClr val="0B0C0C"/>
              </a:solidFill>
            </a:endParaRPr>
          </a:p>
          <a:p>
            <a:pPr marL="285750" indent="-285750">
              <a:buFont typeface="Arial" panose="020B0604020202020204" pitchFamily="34" charset="0"/>
              <a:buChar char="•"/>
            </a:pPr>
            <a:r>
              <a:rPr lang="en-GB" sz="1400" dirty="0">
                <a:solidFill>
                  <a:schemeClr val="accent1"/>
                </a:solidFill>
              </a:rPr>
              <a:t>In-House Service/agency review </a:t>
            </a:r>
            <a:r>
              <a:rPr lang="en-GB" sz="1400" dirty="0">
                <a:solidFill>
                  <a:srgbClr val="0B0C0C"/>
                </a:solidFill>
              </a:rPr>
              <a:t>: We will review our in-house managed services to ensure value for money.</a:t>
            </a:r>
          </a:p>
          <a:p>
            <a:pPr marL="285750" indent="-285750">
              <a:buFont typeface="Arial" panose="020B0604020202020204" pitchFamily="34" charset="0"/>
              <a:buChar char="•"/>
            </a:pPr>
            <a:endParaRPr lang="en-GB" sz="1400" dirty="0">
              <a:solidFill>
                <a:srgbClr val="0B0C0C"/>
              </a:solidFill>
            </a:endParaRPr>
          </a:p>
          <a:p>
            <a:pPr marL="285750" indent="-285750">
              <a:buFont typeface="Arial" panose="020B0604020202020204" pitchFamily="34" charset="0"/>
              <a:buChar char="•"/>
            </a:pPr>
            <a:r>
              <a:rPr lang="en-GB" sz="1400" dirty="0">
                <a:solidFill>
                  <a:schemeClr val="accent5"/>
                </a:solidFill>
              </a:rPr>
              <a:t>Brokerage fees </a:t>
            </a:r>
            <a:r>
              <a:rPr lang="en-GB" sz="1400" dirty="0">
                <a:solidFill>
                  <a:srgbClr val="0B0C0C"/>
                </a:solidFill>
              </a:rPr>
              <a:t>: We will introduce a brokerage fee for clients that can contribute to their care, in line with the Care Act.</a:t>
            </a:r>
          </a:p>
          <a:p>
            <a:endParaRPr lang="en-GB" sz="1400" dirty="0">
              <a:solidFill>
                <a:srgbClr val="0B0C0C"/>
              </a:solidFill>
            </a:endParaRPr>
          </a:p>
          <a:p>
            <a:pPr marL="285750" indent="-285750">
              <a:buFont typeface="Arial" panose="020B0604020202020204" pitchFamily="34" charset="0"/>
              <a:buChar char="•"/>
            </a:pPr>
            <a:r>
              <a:rPr lang="en-GB" sz="1400" dirty="0">
                <a:solidFill>
                  <a:schemeClr val="accent1"/>
                </a:solidFill>
              </a:rPr>
              <a:t>Care Reviews</a:t>
            </a:r>
            <a:r>
              <a:rPr lang="en-GB" sz="1400" dirty="0">
                <a:solidFill>
                  <a:srgbClr val="0B0C0C"/>
                </a:solidFill>
              </a:rPr>
              <a:t> : We will  ensure timely and adequate reviews of packages of care, challenging providers to ensure the best value for money and the right support.</a:t>
            </a:r>
          </a:p>
          <a:p>
            <a:endParaRPr lang="en-GB" sz="1400" dirty="0">
              <a:solidFill>
                <a:srgbClr val="0B0C0C"/>
              </a:solidFill>
            </a:endParaRPr>
          </a:p>
          <a:p>
            <a:pPr marL="285750" indent="-285750">
              <a:buFont typeface="Arial" panose="020B0604020202020204" pitchFamily="34" charset="0"/>
              <a:buChar char="•"/>
            </a:pPr>
            <a:r>
              <a:rPr lang="en-GB" sz="1400" dirty="0">
                <a:solidFill>
                  <a:schemeClr val="accent1"/>
                </a:solidFill>
              </a:rPr>
              <a:t>Transition costs </a:t>
            </a:r>
            <a:r>
              <a:rPr lang="en-GB" sz="1400" dirty="0">
                <a:solidFill>
                  <a:srgbClr val="0B0C0C"/>
                </a:solidFill>
              </a:rPr>
              <a:t>: We will work closely and earlier with our colleagues in Children’s Services to ensure Transition costs are proportionate to need.</a:t>
            </a:r>
          </a:p>
          <a:p>
            <a:pPr marL="285750" indent="-285750">
              <a:buFont typeface="Arial" panose="020B0604020202020204" pitchFamily="34" charset="0"/>
              <a:buChar char="•"/>
            </a:pPr>
            <a:endParaRPr lang="en-GB" sz="1400" dirty="0">
              <a:solidFill>
                <a:srgbClr val="0B0C0C"/>
              </a:solidFill>
            </a:endParaRPr>
          </a:p>
          <a:p>
            <a:pPr marL="285750" indent="-285750">
              <a:buFont typeface="Arial" panose="020B0604020202020204" pitchFamily="34" charset="0"/>
              <a:buChar char="•"/>
            </a:pPr>
            <a:r>
              <a:rPr lang="en-GB" sz="1400" dirty="0">
                <a:solidFill>
                  <a:schemeClr val="accent1"/>
                </a:solidFill>
              </a:rPr>
              <a:t>Provider ECM and Payments </a:t>
            </a:r>
            <a:r>
              <a:rPr lang="en-GB" sz="1400" dirty="0">
                <a:solidFill>
                  <a:srgbClr val="0B0C0C"/>
                </a:solidFill>
              </a:rPr>
              <a:t>: We will introduce Electronic Call Monitoring and work with our finance colleagues to more closely manage provider delivery and costs</a:t>
            </a:r>
          </a:p>
          <a:p>
            <a:endParaRPr lang="en-GB" sz="1400" dirty="0">
              <a:solidFill>
                <a:srgbClr val="0B0C0C"/>
              </a:solidFill>
            </a:endParaRPr>
          </a:p>
          <a:p>
            <a:pPr marL="285750" indent="-285750">
              <a:buFont typeface="Arial" panose="020B0604020202020204" pitchFamily="34" charset="0"/>
              <a:buChar char="•"/>
            </a:pPr>
            <a:r>
              <a:rPr lang="en-GB" sz="1400" dirty="0">
                <a:solidFill>
                  <a:schemeClr val="accent1"/>
                </a:solidFill>
              </a:rPr>
              <a:t>Restructure our ASC Team</a:t>
            </a:r>
            <a:r>
              <a:rPr lang="en-GB" sz="1400" dirty="0">
                <a:solidFill>
                  <a:srgbClr val="0B0C0C"/>
                </a:solidFill>
              </a:rPr>
              <a:t>: We will structure our teams to ensure we have the right resources in the right place and move towards directly employed  staff wherever possible</a:t>
            </a:r>
          </a:p>
          <a:p>
            <a:pPr marL="285750" indent="-285750">
              <a:buFont typeface="Arial" panose="020B0604020202020204" pitchFamily="34" charset="0"/>
              <a:buChar char="•"/>
            </a:pPr>
            <a:endParaRPr lang="en-GB" sz="1400" dirty="0">
              <a:solidFill>
                <a:srgbClr val="0B0C0C"/>
              </a:solidFill>
            </a:endParaRPr>
          </a:p>
          <a:p>
            <a:pPr marL="285750" indent="-285750">
              <a:buFont typeface="Arial" panose="020B0604020202020204" pitchFamily="34" charset="0"/>
              <a:buChar char="•"/>
            </a:pPr>
            <a:endParaRPr lang="en-GB" dirty="0">
              <a:solidFill>
                <a:srgbClr val="0B0C0C"/>
              </a:solidFill>
              <a:latin typeface="Lato"/>
            </a:endParaRPr>
          </a:p>
        </p:txBody>
      </p:sp>
      <p:sp>
        <p:nvSpPr>
          <p:cNvPr id="3" name="Slide Number Placeholder 2">
            <a:extLst>
              <a:ext uri="{FF2B5EF4-FFF2-40B4-BE49-F238E27FC236}">
                <a16:creationId xmlns:a16="http://schemas.microsoft.com/office/drawing/2014/main" id="{D92305EB-97EE-BC0B-897C-07199681C92B}"/>
              </a:ext>
            </a:extLst>
          </p:cNvPr>
          <p:cNvSpPr>
            <a:spLocks noGrp="1"/>
          </p:cNvSpPr>
          <p:nvPr>
            <p:ph type="sldNum" sz="quarter" idx="12"/>
          </p:nvPr>
        </p:nvSpPr>
        <p:spPr>
          <a:xfrm>
            <a:off x="10471117" y="6568805"/>
            <a:ext cx="1647308" cy="28919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611085B-3421-47C2-8B54-8F3EF5CC7CB0}" type="slidenum">
              <a:rPr kumimoji="0" lang="en-GB" sz="1000" b="0" i="0" u="none" strike="noStrike" kern="1200" cap="none" spc="0" normalizeH="0" baseline="0" noProof="0" smtClean="0">
                <a:ln>
                  <a:noFill/>
                </a:ln>
                <a:solidFill>
                  <a:schemeClr val="tx1"/>
                </a:solidFill>
                <a:effectLst/>
                <a:uLnTx/>
                <a:uFillTx/>
                <a:latin typeface="InterFace" panose="020B0503020203020204" pitchFamily="34" charset="0"/>
                <a:ea typeface="+mn-ea"/>
                <a:cs typeface="InterFace" panose="020B0503020203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GB" sz="1000" b="0" i="0" u="none" strike="noStrike" kern="1200" cap="none" spc="0" normalizeH="0" baseline="0" noProof="0" dirty="0">
              <a:ln>
                <a:noFill/>
              </a:ln>
              <a:solidFill>
                <a:schemeClr val="tx1"/>
              </a:solidFill>
              <a:effectLst/>
              <a:uLnTx/>
              <a:uFillTx/>
              <a:latin typeface="InterFace" panose="020B0503020203020204" pitchFamily="34" charset="0"/>
              <a:ea typeface="+mn-ea"/>
              <a:cs typeface="InterFace" panose="020B0503020203020204" pitchFamily="34" charset="0"/>
            </a:endParaRPr>
          </a:p>
        </p:txBody>
      </p:sp>
      <p:sp>
        <p:nvSpPr>
          <p:cNvPr id="5" name="Footer Placeholder 4"/>
          <p:cNvSpPr>
            <a:spLocks noGrp="1"/>
          </p:cNvSpPr>
          <p:nvPr>
            <p:ph type="ftr" sz="quarter" idx="3"/>
          </p:nvPr>
        </p:nvSpPr>
        <p:spPr>
          <a:xfrm>
            <a:off x="9849043" y="6576716"/>
            <a:ext cx="2106665" cy="289195"/>
          </a:xfrm>
        </p:spPr>
        <p:txBody>
          <a:bodyPr/>
          <a:lstStyle/>
          <a:p>
            <a:r>
              <a:rPr lang="en-GB" dirty="0">
                <a:solidFill>
                  <a:schemeClr val="bg2"/>
                </a:solidFill>
              </a:rPr>
              <a:t>Strictly Private &amp; Confidential</a:t>
            </a:r>
          </a:p>
        </p:txBody>
      </p:sp>
      <p:sp>
        <p:nvSpPr>
          <p:cNvPr id="7" name="Rectangle: Rounded Corners 6">
            <a:extLst>
              <a:ext uri="{FF2B5EF4-FFF2-40B4-BE49-F238E27FC236}">
                <a16:creationId xmlns:a16="http://schemas.microsoft.com/office/drawing/2014/main" id="{8662FB46-EDCF-2C76-8337-2197A26D4A4A}"/>
              </a:ext>
            </a:extLst>
          </p:cNvPr>
          <p:cNvSpPr/>
          <p:nvPr/>
        </p:nvSpPr>
        <p:spPr>
          <a:xfrm>
            <a:off x="176287" y="119482"/>
            <a:ext cx="2556842" cy="914400"/>
          </a:xfrm>
          <a:prstGeom prst="round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108000" rIns="36000" bIns="10800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2000" b="1" dirty="0">
                <a:solidFill>
                  <a:srgbClr val="FFFFFF"/>
                </a:solidFill>
                <a:latin typeface="InterFace" panose="020B0503020203020204" pitchFamily="34" charset="0"/>
                <a:cs typeface="InterFace" panose="020B0503020203020204" pitchFamily="34" charset="0"/>
              </a:rPr>
              <a:t>Strategic Theme :Efficiency, Equality and Diversity</a:t>
            </a:r>
            <a:endParaRPr kumimoji="0" lang="en-GB" sz="2000" b="1" i="0" u="none" strike="noStrike" kern="1200" cap="none" spc="0" normalizeH="0" baseline="0" noProof="0" dirty="0">
              <a:ln>
                <a:noFill/>
              </a:ln>
              <a:solidFill>
                <a:srgbClr val="FFFFFF"/>
              </a:solidFill>
              <a:effectLst/>
              <a:uLnTx/>
              <a:uFillTx/>
              <a:latin typeface="InterFace" panose="020B0503020203020204" pitchFamily="34" charset="0"/>
              <a:ea typeface="+mn-ea"/>
              <a:cs typeface="InterFace" panose="020B0503020203020204" pitchFamily="34" charset="0"/>
            </a:endParaRPr>
          </a:p>
        </p:txBody>
      </p:sp>
      <p:sp>
        <p:nvSpPr>
          <p:cNvPr id="30" name="Rectangle 29">
            <a:extLst>
              <a:ext uri="{FF2B5EF4-FFF2-40B4-BE49-F238E27FC236}">
                <a16:creationId xmlns:a16="http://schemas.microsoft.com/office/drawing/2014/main" id="{3D5FA154-C235-F63A-8504-25DA7DCDFF4E}"/>
              </a:ext>
            </a:extLst>
          </p:cNvPr>
          <p:cNvSpPr/>
          <p:nvPr/>
        </p:nvSpPr>
        <p:spPr>
          <a:xfrm>
            <a:off x="2800234" y="130905"/>
            <a:ext cx="8983768" cy="831845"/>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108000" rIns="144000" bIns="108000" numCol="1" spcCol="0" rtlCol="0" fromWordArt="0" anchor="ctr" anchorCtr="0" forceAA="0" compatLnSpc="1">
            <a:prstTxWarp prst="textNoShape">
              <a:avLst/>
            </a:prstTxWarp>
            <a:noAutofit/>
          </a:bodyPr>
          <a:lstStyle/>
          <a:p>
            <a:pPr algn="ctr"/>
            <a:endParaRPr lang="en-GB" dirty="0">
              <a:solidFill>
                <a:srgbClr val="000000"/>
              </a:solidFill>
            </a:endParaRPr>
          </a:p>
          <a:p>
            <a:pPr marL="285750" indent="-285750">
              <a:buFont typeface="Arial" panose="020B0604020202020204" pitchFamily="34" charset="0"/>
              <a:buChar char="•"/>
            </a:pPr>
            <a:r>
              <a:rPr lang="en-GB" sz="2000" dirty="0">
                <a:solidFill>
                  <a:schemeClr val="bg1"/>
                </a:solidFill>
              </a:rPr>
              <a:t>Strategic Goal: We will e</a:t>
            </a:r>
            <a:r>
              <a:rPr lang="en-GB" sz="2000" dirty="0">
                <a:latin typeface="Arial" panose="020B0604020202020204" pitchFamily="34" charset="0"/>
                <a:cs typeface="Arial" panose="020B0604020202020204" pitchFamily="34" charset="0"/>
              </a:rPr>
              <a:t>nsure the best use of our resources to deliver efficient and equitable care and support across our diverse population</a:t>
            </a:r>
          </a:p>
          <a:p>
            <a:pPr marL="285750" indent="-285750">
              <a:buFont typeface="Arial" panose="020B0604020202020204" pitchFamily="34" charset="0"/>
              <a:buChar char="•"/>
            </a:pPr>
            <a:endParaRPr lang="en-GB" sz="2000" dirty="0">
              <a:latin typeface="FoundryFormSans-Book"/>
            </a:endParaRPr>
          </a:p>
          <a:p>
            <a:pPr lvl="2" defTabSz="914406">
              <a:defRPr/>
            </a:pPr>
            <a:endParaRPr lang="en-GB" sz="2000" dirty="0">
              <a:solidFill>
                <a:srgbClr val="0B0C0C"/>
              </a:solidFill>
              <a:latin typeface="Lato"/>
            </a:endParaRPr>
          </a:p>
        </p:txBody>
      </p:sp>
      <p:sp>
        <p:nvSpPr>
          <p:cNvPr id="37" name="TextBox 36"/>
          <p:cNvSpPr txBox="1"/>
          <p:nvPr/>
        </p:nvSpPr>
        <p:spPr>
          <a:xfrm>
            <a:off x="109182" y="119484"/>
            <a:ext cx="914400" cy="914400"/>
          </a:xfrm>
          <a:prstGeom prst="rect">
            <a:avLst/>
          </a:prstGeom>
          <a:noFill/>
        </p:spPr>
        <p:txBody>
          <a:bodyPr wrap="none" lIns="0" tIns="0" rIns="0" bIns="0" rtlCol="0" anchor="t">
            <a:noAutofit/>
          </a:bodyPr>
          <a:lstStyle/>
          <a:p>
            <a:pPr>
              <a:lnSpc>
                <a:spcPts val="1905"/>
              </a:lnSpc>
            </a:pPr>
            <a:endParaRPr lang="en-GB" sz="2400" dirty="0">
              <a:latin typeface="InterFace" charset="0"/>
              <a:ea typeface="InterFace" charset="0"/>
              <a:cs typeface="InterFace" charset="0"/>
            </a:endParaRPr>
          </a:p>
        </p:txBody>
      </p:sp>
    </p:spTree>
    <p:extLst>
      <p:ext uri="{BB962C8B-B14F-4D97-AF65-F5344CB8AC3E}">
        <p14:creationId xmlns:p14="http://schemas.microsoft.com/office/powerpoint/2010/main" val="2632036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Arrow: Right 2">
            <a:extLst>
              <a:ext uri="{FF2B5EF4-FFF2-40B4-BE49-F238E27FC236}">
                <a16:creationId xmlns:a16="http://schemas.microsoft.com/office/drawing/2014/main" id="{CA790184-A6BA-46D9-9FCB-683B84A520F2}"/>
              </a:ext>
            </a:extLst>
          </p:cNvPr>
          <p:cNvSpPr/>
          <p:nvPr/>
        </p:nvSpPr>
        <p:spPr>
          <a:xfrm rot="5400000">
            <a:off x="3809445" y="3007936"/>
            <a:ext cx="4095537" cy="1331295"/>
          </a:xfrm>
          <a:prstGeom prst="rightArrow">
            <a:avLst>
              <a:gd name="adj1" fmla="val 50000"/>
              <a:gd name="adj2" fmla="val 15129"/>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a:xfrm>
            <a:off x="36616" y="-746702"/>
            <a:ext cx="8478080" cy="1616203"/>
          </a:xfrm>
        </p:spPr>
        <p:txBody>
          <a:bodyPr vert="horz" lIns="91440" tIns="45720" rIns="91440" bIns="45720" rtlCol="0" anchor="b">
            <a:normAutofit/>
          </a:bodyPr>
          <a:lstStyle/>
          <a:p>
            <a:r>
              <a:rPr lang="en-US" sz="2800" kern="1200" dirty="0">
                <a:solidFill>
                  <a:schemeClr val="tx1"/>
                </a:solidFill>
                <a:latin typeface="+mj-lt"/>
                <a:ea typeface="+mj-ea"/>
                <a:cs typeface="+mj-cs"/>
              </a:rPr>
              <a:t>What is a Vision and Strategy?</a:t>
            </a:r>
            <a:br>
              <a:rPr lang="en-US" sz="2800" kern="1200" dirty="0">
                <a:solidFill>
                  <a:schemeClr val="tx1"/>
                </a:solidFill>
                <a:latin typeface="+mj-lt"/>
                <a:ea typeface="+mj-ea"/>
                <a:cs typeface="+mj-cs"/>
              </a:rPr>
            </a:br>
            <a:endParaRPr lang="en-US" sz="2800" kern="1200" dirty="0">
              <a:solidFill>
                <a:schemeClr val="tx1"/>
              </a:solidFill>
              <a:latin typeface="+mj-lt"/>
              <a:ea typeface="+mj-ea"/>
              <a:cs typeface="+mj-cs"/>
            </a:endParaRPr>
          </a:p>
        </p:txBody>
      </p:sp>
      <p:sp>
        <p:nvSpPr>
          <p:cNvPr id="5" name="Rounded Rectangle 4"/>
          <p:cNvSpPr/>
          <p:nvPr/>
        </p:nvSpPr>
        <p:spPr>
          <a:xfrm>
            <a:off x="410337" y="500747"/>
            <a:ext cx="10893759" cy="938443"/>
          </a:xfrm>
          <a:prstGeom prst="roundRect">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lIns="91440" tIns="45720" rIns="91440" bIns="45720" numCol="1" spcCol="0" rtlCol="0" fromWordArt="0" anchor="t" anchorCtr="0" forceAA="0" compatLnSpc="1">
            <a:prstTxWarp prst="textNoShape">
              <a:avLst/>
            </a:prstTxWarp>
            <a:normAutofit fontScale="70000" lnSpcReduction="20000"/>
          </a:bodyPr>
          <a:lstStyle/>
          <a:p>
            <a:pPr algn="ctr">
              <a:lnSpc>
                <a:spcPct val="90000"/>
              </a:lnSpc>
              <a:spcAft>
                <a:spcPts val="600"/>
              </a:spcAft>
            </a:pPr>
            <a:r>
              <a:rPr lang="en-US" sz="2200" b="0" i="0" u="none" strike="noStrike" baseline="0" dirty="0">
                <a:solidFill>
                  <a:schemeClr val="tx1"/>
                </a:solidFill>
              </a:rPr>
              <a:t>VISION</a:t>
            </a:r>
          </a:p>
          <a:p>
            <a:pPr algn="ctr">
              <a:lnSpc>
                <a:spcPct val="90000"/>
              </a:lnSpc>
              <a:spcAft>
                <a:spcPts val="600"/>
              </a:spcAft>
            </a:pPr>
            <a:r>
              <a:rPr lang="en-US" sz="2200" b="0" i="0" u="none" strike="noStrike" baseline="0" dirty="0">
                <a:solidFill>
                  <a:schemeClr val="tx1"/>
                </a:solidFill>
              </a:rPr>
              <a:t>A vision simply highlights the future we want for ourselves, for  our relatives and wider family and friends. Because at some point in our lives we all rely on care and support to help us through the physical and mental health challenges we face</a:t>
            </a:r>
            <a:r>
              <a:rPr lang="en-US" sz="2200" dirty="0">
                <a:solidFill>
                  <a:schemeClr val="tx1"/>
                </a:solidFill>
              </a:rPr>
              <a:t>…</a:t>
            </a:r>
          </a:p>
          <a:p>
            <a:pPr marL="285750" indent="-228600">
              <a:lnSpc>
                <a:spcPct val="90000"/>
              </a:lnSpc>
              <a:spcAft>
                <a:spcPts val="600"/>
              </a:spcAft>
              <a:buFont typeface="Arial" panose="020B0604020202020204" pitchFamily="34" charset="0"/>
              <a:buChar char="•"/>
            </a:pPr>
            <a:endParaRPr lang="en-US" sz="1200" dirty="0">
              <a:solidFill>
                <a:schemeClr val="tx1"/>
              </a:solidFill>
            </a:endParaRPr>
          </a:p>
        </p:txBody>
      </p:sp>
      <p:grpSp>
        <p:nvGrpSpPr>
          <p:cNvPr id="75" name="Group 66">
            <a:extLst>
              <a:ext uri="{FF2B5EF4-FFF2-40B4-BE49-F238E27FC236}">
                <a16:creationId xmlns:a16="http://schemas.microsoft.com/office/drawing/2014/main" id="{1FD67D68-9B83-C338-8342-3348D8F2234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025" y="6737718"/>
            <a:ext cx="12207200" cy="123363"/>
            <a:chOff x="-5025" y="6737718"/>
            <a:chExt cx="12207200" cy="123363"/>
          </a:xfrm>
        </p:grpSpPr>
        <p:sp>
          <p:nvSpPr>
            <p:cNvPr id="68" name="Rectangle 67">
              <a:extLst>
                <a:ext uri="{FF2B5EF4-FFF2-40B4-BE49-F238E27FC236}">
                  <a16:creationId xmlns:a16="http://schemas.microsoft.com/office/drawing/2014/main" id="{1E397F34-6B84-0D3B-0F29-B1D134B3B8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flipH="1">
              <a:off x="6036894" y="695800"/>
              <a:ext cx="123362" cy="12207199"/>
            </a:xfrm>
            <a:prstGeom prst="rect">
              <a:avLst/>
            </a:prstGeom>
            <a:gradFill>
              <a:gsLst>
                <a:gs pos="0">
                  <a:schemeClr val="accent5"/>
                </a:gs>
                <a:gs pos="100000">
                  <a:schemeClr val="accent2"/>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68">
              <a:extLst>
                <a:ext uri="{FF2B5EF4-FFF2-40B4-BE49-F238E27FC236}">
                  <a16:creationId xmlns:a16="http://schemas.microsoft.com/office/drawing/2014/main" id="{9BD98075-BFC1-BE9C-7FB7-23FE55E433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9176406" y="3835311"/>
              <a:ext cx="123362" cy="5928176"/>
            </a:xfrm>
            <a:prstGeom prst="rect">
              <a:avLst/>
            </a:prstGeom>
            <a:gradFill>
              <a:gsLst>
                <a:gs pos="19000">
                  <a:schemeClr val="accent5">
                    <a:alpha val="0"/>
                  </a:schemeClr>
                </a:gs>
                <a:gs pos="100000">
                  <a:schemeClr val="accent5">
                    <a:lumMod val="60000"/>
                    <a:lumOff val="40000"/>
                  </a:schemeClr>
                </a:gs>
              </a:gsLst>
              <a:lin ang="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4" name="Rounded Rectangle 4">
            <a:extLst>
              <a:ext uri="{FF2B5EF4-FFF2-40B4-BE49-F238E27FC236}">
                <a16:creationId xmlns:a16="http://schemas.microsoft.com/office/drawing/2014/main" id="{C026C59B-E24D-4EE5-AF75-585DDDC83C14}"/>
              </a:ext>
            </a:extLst>
          </p:cNvPr>
          <p:cNvSpPr/>
          <p:nvPr/>
        </p:nvSpPr>
        <p:spPr>
          <a:xfrm>
            <a:off x="410335" y="1572153"/>
            <a:ext cx="10893759" cy="883403"/>
          </a:xfrm>
          <a:prstGeom prst="round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lIns="91440" tIns="45720" rIns="91440" bIns="45720" numCol="1" spcCol="0" rtlCol="0" fromWordArt="0" anchor="t" anchorCtr="0" forceAA="0" compatLnSpc="1">
            <a:prstTxWarp prst="textNoShape">
              <a:avLst/>
            </a:prstTxWarp>
            <a:normAutofit lnSpcReduction="10000"/>
          </a:bodyPr>
          <a:lstStyle/>
          <a:p>
            <a:pPr algn="ctr">
              <a:lnSpc>
                <a:spcPct val="90000"/>
              </a:lnSpc>
              <a:spcAft>
                <a:spcPts val="600"/>
              </a:spcAft>
            </a:pPr>
            <a:r>
              <a:rPr lang="en-US" sz="1400" dirty="0">
                <a:solidFill>
                  <a:schemeClr val="tx1"/>
                </a:solidFill>
              </a:rPr>
              <a:t>STRATEGIC GOALS</a:t>
            </a:r>
          </a:p>
          <a:p>
            <a:pPr algn="ctr">
              <a:lnSpc>
                <a:spcPct val="90000"/>
              </a:lnSpc>
              <a:spcAft>
                <a:spcPts val="600"/>
              </a:spcAft>
            </a:pPr>
            <a:r>
              <a:rPr lang="en-US" sz="1400" dirty="0">
                <a:solidFill>
                  <a:schemeClr val="tx1"/>
                </a:solidFill>
              </a:rPr>
              <a:t>….and a strategy shows us the main areas or themes will focus on to get there. For Lewisham Adult Social Care, we have split this into 5 Strategic areas or themes, each with their own goal.</a:t>
            </a:r>
          </a:p>
          <a:p>
            <a:pPr algn="ctr">
              <a:lnSpc>
                <a:spcPct val="90000"/>
              </a:lnSpc>
              <a:spcAft>
                <a:spcPts val="600"/>
              </a:spcAft>
            </a:pPr>
            <a:endParaRPr lang="en-US" sz="1400" dirty="0">
              <a:solidFill>
                <a:schemeClr val="tx1"/>
              </a:solidFill>
            </a:endParaRPr>
          </a:p>
          <a:p>
            <a:pPr marL="285750" indent="-228600">
              <a:lnSpc>
                <a:spcPct val="90000"/>
              </a:lnSpc>
              <a:spcAft>
                <a:spcPts val="600"/>
              </a:spcAft>
              <a:buFont typeface="Arial" panose="020B0604020202020204" pitchFamily="34" charset="0"/>
              <a:buChar char="•"/>
            </a:pPr>
            <a:endParaRPr lang="en-US" sz="1600" dirty="0">
              <a:solidFill>
                <a:schemeClr val="tx1"/>
              </a:solidFill>
            </a:endParaRPr>
          </a:p>
        </p:txBody>
      </p:sp>
      <p:sp>
        <p:nvSpPr>
          <p:cNvPr id="25" name="Rounded Rectangle 4">
            <a:extLst>
              <a:ext uri="{FF2B5EF4-FFF2-40B4-BE49-F238E27FC236}">
                <a16:creationId xmlns:a16="http://schemas.microsoft.com/office/drawing/2014/main" id="{1316E120-9FE5-4E73-B56B-AB2E80F8BBDD}"/>
              </a:ext>
            </a:extLst>
          </p:cNvPr>
          <p:cNvSpPr/>
          <p:nvPr/>
        </p:nvSpPr>
        <p:spPr>
          <a:xfrm>
            <a:off x="410335" y="2574455"/>
            <a:ext cx="10893758" cy="1057978"/>
          </a:xfrm>
          <a:prstGeom prst="round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lIns="91440" tIns="45720" rIns="91440" bIns="45720" numCol="1" spcCol="0" rtlCol="0" fromWordArt="0" anchor="t" anchorCtr="0" forceAA="0" compatLnSpc="1">
            <a:prstTxWarp prst="textNoShape">
              <a:avLst/>
            </a:prstTxWarp>
            <a:normAutofit fontScale="25000" lnSpcReduction="20000"/>
          </a:bodyPr>
          <a:lstStyle/>
          <a:p>
            <a:pPr algn="ctr">
              <a:lnSpc>
                <a:spcPct val="90000"/>
              </a:lnSpc>
              <a:spcAft>
                <a:spcPts val="600"/>
              </a:spcAft>
            </a:pPr>
            <a:r>
              <a:rPr lang="en-US" sz="5600" dirty="0">
                <a:solidFill>
                  <a:schemeClr val="tx1"/>
                </a:solidFill>
              </a:rPr>
              <a:t>STRATEGIC PLANS</a:t>
            </a:r>
          </a:p>
          <a:p>
            <a:pPr algn="ctr">
              <a:lnSpc>
                <a:spcPct val="90000"/>
              </a:lnSpc>
              <a:spcAft>
                <a:spcPts val="600"/>
              </a:spcAft>
            </a:pPr>
            <a:endParaRPr lang="en-US" sz="5600" dirty="0">
              <a:solidFill>
                <a:schemeClr val="tx1"/>
              </a:solidFill>
            </a:endParaRPr>
          </a:p>
          <a:p>
            <a:pPr algn="ctr">
              <a:lnSpc>
                <a:spcPct val="90000"/>
              </a:lnSpc>
              <a:spcAft>
                <a:spcPts val="600"/>
              </a:spcAft>
            </a:pPr>
            <a:r>
              <a:rPr lang="en-US" sz="5600" dirty="0">
                <a:solidFill>
                  <a:schemeClr val="tx1"/>
                </a:solidFill>
              </a:rPr>
              <a:t>Our plans then detail the journey we are going to take to get there; A roadmap of what changes we need to make to deliver our future vision. We have a high level strategic plan for each theme/goal, which gives us a medium to longer term focus</a:t>
            </a:r>
          </a:p>
          <a:p>
            <a:pPr indent="-228600">
              <a:lnSpc>
                <a:spcPct val="90000"/>
              </a:lnSpc>
              <a:spcAft>
                <a:spcPts val="600"/>
              </a:spcAft>
              <a:buFont typeface="Arial" panose="020B0604020202020204" pitchFamily="34" charset="0"/>
              <a:buChar char="•"/>
            </a:pPr>
            <a:endParaRPr lang="en-US" sz="5600" dirty="0">
              <a:solidFill>
                <a:schemeClr val="tx1"/>
              </a:solidFill>
            </a:endParaRPr>
          </a:p>
          <a:p>
            <a:pPr marL="285750" indent="-228600">
              <a:lnSpc>
                <a:spcPct val="90000"/>
              </a:lnSpc>
              <a:spcAft>
                <a:spcPts val="600"/>
              </a:spcAft>
              <a:buFont typeface="Arial" panose="020B0604020202020204" pitchFamily="34" charset="0"/>
              <a:buChar char="•"/>
            </a:pPr>
            <a:endParaRPr lang="en-US" sz="6400" dirty="0">
              <a:solidFill>
                <a:schemeClr val="tx1"/>
              </a:solidFill>
            </a:endParaRPr>
          </a:p>
          <a:p>
            <a:pPr indent="-228600">
              <a:lnSpc>
                <a:spcPct val="90000"/>
              </a:lnSpc>
              <a:spcAft>
                <a:spcPts val="600"/>
              </a:spcAft>
              <a:buFont typeface="Arial" panose="020B0604020202020204" pitchFamily="34" charset="0"/>
              <a:buChar char="•"/>
            </a:pPr>
            <a:endParaRPr lang="en-US" sz="1200" dirty="0">
              <a:solidFill>
                <a:schemeClr val="tx1"/>
              </a:solidFill>
            </a:endParaRPr>
          </a:p>
          <a:p>
            <a:pPr marL="285750" indent="-228600">
              <a:lnSpc>
                <a:spcPct val="90000"/>
              </a:lnSpc>
              <a:spcAft>
                <a:spcPts val="600"/>
              </a:spcAft>
              <a:buFont typeface="Arial" panose="020B0604020202020204" pitchFamily="34" charset="0"/>
              <a:buChar char="•"/>
            </a:pPr>
            <a:endParaRPr lang="en-US" sz="1200" dirty="0">
              <a:solidFill>
                <a:schemeClr val="tx1"/>
              </a:solidFill>
            </a:endParaRPr>
          </a:p>
        </p:txBody>
      </p:sp>
      <p:sp>
        <p:nvSpPr>
          <p:cNvPr id="4" name="Rounded Rectangle 4">
            <a:extLst>
              <a:ext uri="{FF2B5EF4-FFF2-40B4-BE49-F238E27FC236}">
                <a16:creationId xmlns:a16="http://schemas.microsoft.com/office/drawing/2014/main" id="{B3CBCBA7-854F-EE21-7131-95F69418C820}"/>
              </a:ext>
            </a:extLst>
          </p:cNvPr>
          <p:cNvSpPr/>
          <p:nvPr/>
        </p:nvSpPr>
        <p:spPr>
          <a:xfrm>
            <a:off x="410335" y="3763994"/>
            <a:ext cx="10893758" cy="1796847"/>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lIns="91440" tIns="45720" rIns="91440" bIns="45720" numCol="1" spcCol="0" rtlCol="0" fromWordArt="0" anchor="t" anchorCtr="0" forceAA="0" compatLnSpc="1">
            <a:prstTxWarp prst="textNoShape">
              <a:avLst/>
            </a:prstTxWarp>
            <a:noAutofit/>
          </a:bodyPr>
          <a:lstStyle/>
          <a:p>
            <a:pPr algn="ctr">
              <a:lnSpc>
                <a:spcPct val="90000"/>
              </a:lnSpc>
              <a:spcAft>
                <a:spcPts val="600"/>
              </a:spcAft>
            </a:pPr>
            <a:r>
              <a:rPr lang="en-US" sz="1400" dirty="0">
                <a:solidFill>
                  <a:schemeClr val="tx1"/>
                </a:solidFill>
              </a:rPr>
              <a:t>PROJECT &amp; TEAM PLANS</a:t>
            </a:r>
          </a:p>
          <a:p>
            <a:pPr algn="ctr">
              <a:lnSpc>
                <a:spcPct val="90000"/>
              </a:lnSpc>
              <a:spcAft>
                <a:spcPts val="600"/>
              </a:spcAft>
            </a:pPr>
            <a:endParaRPr lang="en-US" sz="1400" dirty="0">
              <a:solidFill>
                <a:schemeClr val="tx1"/>
              </a:solidFill>
            </a:endParaRPr>
          </a:p>
          <a:p>
            <a:pPr algn="ctr">
              <a:lnSpc>
                <a:spcPct val="90000"/>
              </a:lnSpc>
              <a:spcAft>
                <a:spcPts val="600"/>
              </a:spcAft>
            </a:pPr>
            <a:r>
              <a:rPr lang="en-US" sz="1400" dirty="0">
                <a:solidFill>
                  <a:schemeClr val="tx1"/>
                </a:solidFill>
              </a:rPr>
              <a:t>Our project plans detail the actions we need to take, who will be responsible and the exact timeline.  These projects will normally be managed through a project working group and be responsible to a Project Board who will check the project is on track and delivering what it is supposed to be, as well as looking at any risks or concerns that emerge as we focus on delivery.</a:t>
            </a:r>
          </a:p>
          <a:p>
            <a:pPr algn="ctr">
              <a:lnSpc>
                <a:spcPct val="90000"/>
              </a:lnSpc>
              <a:spcAft>
                <a:spcPts val="600"/>
              </a:spcAft>
            </a:pPr>
            <a:r>
              <a:rPr lang="en-US" sz="1400" dirty="0">
                <a:solidFill>
                  <a:schemeClr val="tx1"/>
                </a:solidFill>
              </a:rPr>
              <a:t>Team plans detail the actions we are taking within the teams, and feed into individual objectives.  These will be managed through supervision and appraisals.</a:t>
            </a:r>
          </a:p>
        </p:txBody>
      </p:sp>
      <p:sp>
        <p:nvSpPr>
          <p:cNvPr id="6" name="Rounded Rectangle 4">
            <a:extLst>
              <a:ext uri="{FF2B5EF4-FFF2-40B4-BE49-F238E27FC236}">
                <a16:creationId xmlns:a16="http://schemas.microsoft.com/office/drawing/2014/main" id="{F5259F48-110D-FD15-2924-55D0BFFFB92F}"/>
              </a:ext>
            </a:extLst>
          </p:cNvPr>
          <p:cNvSpPr/>
          <p:nvPr/>
        </p:nvSpPr>
        <p:spPr>
          <a:xfrm>
            <a:off x="410335" y="5721352"/>
            <a:ext cx="10893758" cy="938443"/>
          </a:xfrm>
          <a:prstGeom prst="round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lIns="91440" tIns="45720" rIns="91440" bIns="45720" numCol="1" spcCol="0" rtlCol="0" fromWordArt="0" anchor="t" anchorCtr="0" forceAA="0" compatLnSpc="1">
            <a:prstTxWarp prst="textNoShape">
              <a:avLst/>
            </a:prstTxWarp>
            <a:normAutofit/>
          </a:bodyPr>
          <a:lstStyle/>
          <a:p>
            <a:pPr algn="ctr">
              <a:lnSpc>
                <a:spcPct val="90000"/>
              </a:lnSpc>
              <a:spcAft>
                <a:spcPts val="600"/>
              </a:spcAft>
            </a:pPr>
            <a:r>
              <a:rPr lang="en-US" sz="1400" dirty="0">
                <a:solidFill>
                  <a:schemeClr val="tx1"/>
                </a:solidFill>
              </a:rPr>
              <a:t>PERFORMANCE MANAGEMENT &amp; QUALITY ASSURANCE</a:t>
            </a:r>
          </a:p>
          <a:p>
            <a:pPr algn="ctr">
              <a:lnSpc>
                <a:spcPct val="90000"/>
              </a:lnSpc>
              <a:spcAft>
                <a:spcPts val="600"/>
              </a:spcAft>
            </a:pPr>
            <a:r>
              <a:rPr lang="en-US" sz="1400" dirty="0">
                <a:solidFill>
                  <a:schemeClr val="tx1"/>
                </a:solidFill>
              </a:rPr>
              <a:t>Our data and feedback tells us if we are on track and where we might need to change course to ensure we are delivering our strategic goals and vision.</a:t>
            </a:r>
            <a:endParaRPr lang="en-US" sz="1200" dirty="0">
              <a:solidFill>
                <a:schemeClr val="tx1"/>
              </a:solidFill>
            </a:endParaRPr>
          </a:p>
          <a:p>
            <a:pPr marL="285750" indent="-228600">
              <a:lnSpc>
                <a:spcPct val="90000"/>
              </a:lnSpc>
              <a:spcAft>
                <a:spcPts val="600"/>
              </a:spcAft>
              <a:buFont typeface="Arial" panose="020B0604020202020204" pitchFamily="34" charset="0"/>
              <a:buChar char="•"/>
            </a:pPr>
            <a:endParaRPr lang="en-US" sz="1200" dirty="0">
              <a:solidFill>
                <a:schemeClr val="tx1"/>
              </a:solidFill>
            </a:endParaRPr>
          </a:p>
        </p:txBody>
      </p:sp>
    </p:spTree>
    <p:extLst>
      <p:ext uri="{BB962C8B-B14F-4D97-AF65-F5344CB8AC3E}">
        <p14:creationId xmlns:p14="http://schemas.microsoft.com/office/powerpoint/2010/main" val="8138544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E4F299-0B02-43B4-A5CB-B40FE0144CE6}"/>
              </a:ext>
            </a:extLst>
          </p:cNvPr>
          <p:cNvSpPr>
            <a:spLocks noGrp="1"/>
          </p:cNvSpPr>
          <p:nvPr>
            <p:ph type="title"/>
          </p:nvPr>
        </p:nvSpPr>
        <p:spPr>
          <a:xfrm>
            <a:off x="191729" y="136525"/>
            <a:ext cx="8138576" cy="457201"/>
          </a:xfrm>
        </p:spPr>
        <p:txBody>
          <a:bodyPr>
            <a:normAutofit fontScale="90000"/>
          </a:bodyPr>
          <a:lstStyle/>
          <a:p>
            <a:r>
              <a:rPr lang="en-GB" dirty="0"/>
              <a:t>What is Adult Social Care in Lewisham</a:t>
            </a:r>
          </a:p>
        </p:txBody>
      </p:sp>
      <p:sp>
        <p:nvSpPr>
          <p:cNvPr id="5" name="Footer Placeholder 4">
            <a:extLst>
              <a:ext uri="{FF2B5EF4-FFF2-40B4-BE49-F238E27FC236}">
                <a16:creationId xmlns:a16="http://schemas.microsoft.com/office/drawing/2014/main" id="{66764F1D-7CD0-42D2-92BB-62B65CBCAF69}"/>
              </a:ext>
            </a:extLst>
          </p:cNvPr>
          <p:cNvSpPr>
            <a:spLocks noGrp="1"/>
          </p:cNvSpPr>
          <p:nvPr>
            <p:ph type="ftr" sz="quarter" idx="11"/>
          </p:nvPr>
        </p:nvSpPr>
        <p:spPr/>
        <p:txBody>
          <a:bodyPr/>
          <a:lstStyle/>
          <a:p>
            <a:r>
              <a:rPr lang="en-GB"/>
              <a:t>Strictly Private and Confidential</a:t>
            </a:r>
          </a:p>
        </p:txBody>
      </p:sp>
      <p:sp>
        <p:nvSpPr>
          <p:cNvPr id="6" name="Slide Number Placeholder 5">
            <a:extLst>
              <a:ext uri="{FF2B5EF4-FFF2-40B4-BE49-F238E27FC236}">
                <a16:creationId xmlns:a16="http://schemas.microsoft.com/office/drawing/2014/main" id="{95671E21-B857-4107-85CB-DA2F9545E2DC}"/>
              </a:ext>
            </a:extLst>
          </p:cNvPr>
          <p:cNvSpPr>
            <a:spLocks noGrp="1"/>
          </p:cNvSpPr>
          <p:nvPr>
            <p:ph type="sldNum" sz="quarter" idx="12"/>
          </p:nvPr>
        </p:nvSpPr>
        <p:spPr/>
        <p:txBody>
          <a:bodyPr/>
          <a:lstStyle/>
          <a:p>
            <a:fld id="{C611085B-3421-47C2-8B54-8F3EF5CC7CB0}" type="slidenum">
              <a:rPr lang="en-GB" smtClean="0"/>
              <a:pPr/>
              <a:t>3</a:t>
            </a:fld>
            <a:endParaRPr lang="en-GB"/>
          </a:p>
        </p:txBody>
      </p:sp>
      <p:sp>
        <p:nvSpPr>
          <p:cNvPr id="7" name="Rectangle 1">
            <a:extLst>
              <a:ext uri="{FF2B5EF4-FFF2-40B4-BE49-F238E27FC236}">
                <a16:creationId xmlns:a16="http://schemas.microsoft.com/office/drawing/2014/main" id="{16165621-86B4-AEE6-3F50-8E024209FEA8}"/>
              </a:ext>
            </a:extLst>
          </p:cNvPr>
          <p:cNvSpPr>
            <a:spLocks noChangeArrowheads="1"/>
          </p:cNvSpPr>
          <p:nvPr/>
        </p:nvSpPr>
        <p:spPr bwMode="auto">
          <a:xfrm>
            <a:off x="191729" y="675134"/>
            <a:ext cx="11031794" cy="4093428"/>
          </a:xfrm>
          <a:prstGeom prst="rect">
            <a:avLst/>
          </a:prstGeom>
          <a:solidFill>
            <a:schemeClr val="bg1"/>
          </a:solidFill>
          <a:ln>
            <a:noFill/>
          </a:ln>
          <a:effec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222222"/>
                </a:solidFill>
                <a:effectLst/>
                <a:latin typeface="+mn-lt"/>
                <a:cs typeface="Open Sans" panose="020B0606030504020204" pitchFamily="34" charset="0"/>
              </a:rPr>
              <a:t>Adult social care aims to help people stay independent, safe and well so they can live the lives they want to. This includes people who are frail, have disabilities or neurodiversity, mental health issues as well as the people who care for them.</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mn-l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222222"/>
                </a:solidFill>
                <a:effectLst/>
                <a:latin typeface="+mn-lt"/>
                <a:cs typeface="Open Sans" panose="020B0606030504020204" pitchFamily="34" charset="0"/>
              </a:rPr>
              <a:t>We provide information and advice about care and support to all residents, offer short term help and options for longer term support if people have more complex needs.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mn-l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222222"/>
                </a:solidFill>
                <a:effectLst/>
                <a:latin typeface="+mn-lt"/>
                <a:cs typeface="Open Sans" panose="020B0606030504020204" pitchFamily="34" charset="0"/>
              </a:rPr>
              <a:t>Social care can include 'personal care' such as support for washing, dressing and getting out of bed in the morning, as well as wider support to help people stay active and engaged in their communities.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400" b="1" i="0" u="none" strike="noStrike" cap="none" normalizeH="0" baseline="0" dirty="0">
              <a:ln>
                <a:noFill/>
              </a:ln>
              <a:solidFill>
                <a:srgbClr val="222222"/>
              </a:solidFill>
              <a:effectLst/>
              <a:latin typeface="+mn-lt"/>
              <a:cs typeface="Open Sans" panose="020B0606030504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222222"/>
                </a:solidFill>
                <a:effectLst/>
                <a:latin typeface="+mn-lt"/>
                <a:cs typeface="Open Sans" panose="020B0606030504020204" pitchFamily="34" charset="0"/>
              </a:rPr>
              <a:t>Short-term and long-term care</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222222"/>
                </a:solidFill>
                <a:effectLst/>
                <a:latin typeface="+mn-lt"/>
                <a:cs typeface="Open Sans" panose="020B0606030504020204" pitchFamily="34" charset="0"/>
              </a:rPr>
              <a:t>Social care is often broken down into two categories of short-term care and long-term care.</a:t>
            </a:r>
            <a:endParaRPr kumimoji="0" lang="en-US" altLang="en-US" sz="1400" b="0" i="0" u="none" strike="noStrike" cap="none" normalizeH="0" baseline="0" dirty="0">
              <a:ln>
                <a:noFill/>
              </a:ln>
              <a:solidFill>
                <a:schemeClr val="tx1"/>
              </a:solidFill>
              <a:effectLst/>
              <a:latin typeface="+mn-l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222222"/>
                </a:solidFill>
                <a:effectLst/>
                <a:latin typeface="+mn-lt"/>
                <a:cs typeface="Open Sans" panose="020B0606030504020204" pitchFamily="34" charset="0"/>
              </a:rPr>
              <a:t>Short-term care refers to support that is time limited with the intention of </a:t>
            </a:r>
            <a:r>
              <a:rPr kumimoji="0" lang="en-US" altLang="en-US" sz="1400" b="0" i="0" u="none" strike="noStrike" cap="none" normalizeH="0" baseline="0" dirty="0" err="1">
                <a:ln>
                  <a:noFill/>
                </a:ln>
                <a:solidFill>
                  <a:srgbClr val="222222"/>
                </a:solidFill>
                <a:effectLst/>
                <a:latin typeface="+mn-lt"/>
                <a:cs typeface="Open Sans" panose="020B0606030504020204" pitchFamily="34" charset="0"/>
              </a:rPr>
              <a:t>maximising</a:t>
            </a:r>
            <a:r>
              <a:rPr kumimoji="0" lang="en-US" altLang="en-US" sz="1400" b="0" i="0" u="none" strike="noStrike" cap="none" normalizeH="0" baseline="0" dirty="0">
                <a:ln>
                  <a:noFill/>
                </a:ln>
                <a:solidFill>
                  <a:srgbClr val="222222"/>
                </a:solidFill>
                <a:effectLst/>
                <a:latin typeface="+mn-lt"/>
                <a:cs typeface="Open Sans" panose="020B0606030504020204" pitchFamily="34" charset="0"/>
              </a:rPr>
              <a:t> the independence of the individual using the care service and eliminating their need for ongoing support. </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400" dirty="0">
              <a:solidFill>
                <a:srgbClr val="222222"/>
              </a:solidFill>
              <a:latin typeface="+mn-lt"/>
              <a:cs typeface="Open Sans" panose="020B0606030504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222222"/>
                </a:solidFill>
                <a:effectLst/>
                <a:latin typeface="+mn-lt"/>
                <a:cs typeface="Open Sans" panose="020B0606030504020204" pitchFamily="34" charset="0"/>
              </a:rPr>
              <a:t>Long-term support is provided for people with complex and ongoing needs either in the community or accommodation such as a nursing home.</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mn-l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222222"/>
                </a:solidFill>
                <a:effectLst/>
                <a:latin typeface="+mn-lt"/>
                <a:cs typeface="Open Sans" panose="020B0606030504020204" pitchFamily="34" charset="0"/>
              </a:rPr>
              <a:t>All needs for an individual are discussed at their first point of contact with the council where we determine what people can do for themselves, or with the help from others or community resources, before looking at  how adult social care can help</a:t>
            </a:r>
            <a:endParaRPr kumimoji="0" lang="en-US" altLang="en-US" sz="1400" b="1" i="0" u="none" strike="noStrike" cap="none" normalizeH="0" baseline="0" dirty="0">
              <a:ln>
                <a:noFill/>
              </a:ln>
              <a:solidFill>
                <a:srgbClr val="005BAB"/>
              </a:solidFill>
              <a:effectLst/>
              <a:latin typeface="+mn-lt"/>
              <a:cs typeface="Open Sans" panose="020B0606030504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mn-lt"/>
            </a:endParaRPr>
          </a:p>
        </p:txBody>
      </p:sp>
      <p:sp>
        <p:nvSpPr>
          <p:cNvPr id="9" name="Rectangle 3">
            <a:extLst>
              <a:ext uri="{FF2B5EF4-FFF2-40B4-BE49-F238E27FC236}">
                <a16:creationId xmlns:a16="http://schemas.microsoft.com/office/drawing/2014/main" id="{EF14BC1F-0EE9-380D-AF8F-B5F0B1D4217D}"/>
              </a:ext>
            </a:extLst>
          </p:cNvPr>
          <p:cNvSpPr>
            <a:spLocks noChangeArrowheads="1"/>
          </p:cNvSpPr>
          <p:nvPr/>
        </p:nvSpPr>
        <p:spPr bwMode="auto">
          <a:xfrm>
            <a:off x="191729" y="4653022"/>
            <a:ext cx="11326761" cy="233910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222222"/>
                </a:solidFill>
                <a:effectLst/>
                <a:latin typeface="Open Sans" panose="020B0606030504020204" pitchFamily="34" charset="0"/>
                <a:cs typeface="Open Sans" panose="020B0606030504020204" pitchFamily="34" charset="0"/>
              </a:rPr>
              <a:t>What we do in adult social care</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600" b="1" i="0" u="none" strike="noStrike" cap="none" normalizeH="0" baseline="0" dirty="0">
              <a:ln>
                <a:noFill/>
              </a:ln>
              <a:solidFill>
                <a:srgbClr val="222222"/>
              </a:solidFill>
              <a:effectLst/>
              <a:latin typeface="Open Sans" panose="020B0606030504020204" pitchFamily="34" charset="0"/>
              <a:cs typeface="Open Sans" panose="020B0606030504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222222"/>
                </a:solidFill>
                <a:effectLst/>
                <a:latin typeface="+mn-lt"/>
                <a:cs typeface="Open Sans" panose="020B0606030504020204" pitchFamily="34" charset="0"/>
              </a:rPr>
              <a:t>We aim to promote people's independence and wellbeing, through </a:t>
            </a:r>
            <a:r>
              <a:rPr kumimoji="0" lang="en-US" altLang="en-US" sz="1200" b="0" i="0" u="none" strike="noStrike" cap="none" normalizeH="0" baseline="0" dirty="0" err="1">
                <a:ln>
                  <a:noFill/>
                </a:ln>
                <a:solidFill>
                  <a:srgbClr val="222222"/>
                </a:solidFill>
                <a:effectLst/>
                <a:latin typeface="+mn-lt"/>
                <a:cs typeface="Open Sans" panose="020B0606030504020204" pitchFamily="34" charset="0"/>
              </a:rPr>
              <a:t>personalised</a:t>
            </a:r>
            <a:r>
              <a:rPr kumimoji="0" lang="en-US" altLang="en-US" sz="1200" b="0" i="0" u="none" strike="noStrike" cap="none" normalizeH="0" baseline="0" dirty="0">
                <a:ln>
                  <a:noFill/>
                </a:ln>
                <a:solidFill>
                  <a:srgbClr val="222222"/>
                </a:solidFill>
                <a:effectLst/>
                <a:latin typeface="+mn-lt"/>
                <a:cs typeface="Open Sans" panose="020B0606030504020204" pitchFamily="34" charset="0"/>
              </a:rPr>
              <a:t> care and support that focuses upon their strengths, the outcomes they want to achieve and enables choice and control.</a:t>
            </a:r>
            <a:endParaRPr kumimoji="0" lang="en-US" altLang="en-US" sz="1200" b="0" i="0" u="none" strike="noStrike" cap="none" normalizeH="0" baseline="0" dirty="0">
              <a:ln>
                <a:noFill/>
              </a:ln>
              <a:solidFill>
                <a:schemeClr val="tx1"/>
              </a:solidFill>
              <a:effectLst/>
              <a:latin typeface="+mn-l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222222"/>
                </a:solidFill>
                <a:effectLst/>
                <a:latin typeface="+mn-lt"/>
                <a:cs typeface="Open Sans" panose="020B0606030504020204" pitchFamily="34" charset="0"/>
              </a:rPr>
              <a:t>This means we are:</a:t>
            </a:r>
            <a:endParaRPr kumimoji="0" lang="en-US" altLang="en-US" sz="1200" b="0" i="0" u="none" strike="noStrike" cap="none" normalizeH="0" baseline="0" dirty="0">
              <a:ln>
                <a:noFill/>
              </a:ln>
              <a:solidFill>
                <a:schemeClr val="tx1"/>
              </a:solidFill>
              <a:effectLst/>
              <a:latin typeface="+mn-l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200" b="0" i="0" u="none" strike="noStrike" cap="none" normalizeH="0" baseline="0" dirty="0">
                <a:ln>
                  <a:noFill/>
                </a:ln>
                <a:solidFill>
                  <a:srgbClr val="222222"/>
                </a:solidFill>
                <a:effectLst/>
                <a:latin typeface="+mn-lt"/>
                <a:cs typeface="Open Sans" panose="020B0606030504020204" pitchFamily="34" charset="0"/>
              </a:rPr>
              <a:t>Looking at what people can do rather than what they can't do.</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200" b="0" i="0" u="none" strike="noStrike" cap="none" normalizeH="0" baseline="0" dirty="0">
                <a:ln>
                  <a:noFill/>
                </a:ln>
                <a:solidFill>
                  <a:srgbClr val="222222"/>
                </a:solidFill>
                <a:effectLst/>
                <a:latin typeface="+mn-lt"/>
                <a:cs typeface="Open Sans" panose="020B0606030504020204" pitchFamily="34" charset="0"/>
              </a:rPr>
              <a:t>Having conversations, rather than focusing on prescribed assessment questions.</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200" b="0" i="0" u="none" strike="noStrike" cap="none" normalizeH="0" baseline="0" dirty="0">
                <a:ln>
                  <a:noFill/>
                </a:ln>
                <a:solidFill>
                  <a:srgbClr val="222222"/>
                </a:solidFill>
                <a:effectLst/>
                <a:latin typeface="+mn-lt"/>
                <a:cs typeface="Open Sans" panose="020B0606030504020204" pitchFamily="34" charset="0"/>
              </a:rPr>
              <a:t>Understanding what is most important to the person, their concerns, what they have already tried and what might be the best next steps.</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200" b="0" i="0" u="none" strike="noStrike" cap="none" normalizeH="0" baseline="0" dirty="0">
                <a:ln>
                  <a:noFill/>
                </a:ln>
                <a:solidFill>
                  <a:srgbClr val="222222"/>
                </a:solidFill>
                <a:effectLst/>
                <a:latin typeface="+mn-lt"/>
                <a:cs typeface="Open Sans" panose="020B0606030504020204" pitchFamily="34" charset="0"/>
              </a:rPr>
              <a:t>Working with people as experts in their own lives, listening carefully to 'what matters' to them rather than 'what's the matter' with them.</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200" b="0" i="0" u="none" strike="noStrike" cap="none" normalizeH="0" baseline="0" dirty="0">
                <a:ln>
                  <a:noFill/>
                </a:ln>
                <a:solidFill>
                  <a:srgbClr val="222222"/>
                </a:solidFill>
                <a:effectLst/>
                <a:latin typeface="+mn-lt"/>
                <a:cs typeface="Open Sans" panose="020B0606030504020204" pitchFamily="34" charset="0"/>
              </a:rPr>
              <a:t>Being creative and helping people to build upon their strengths.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0053163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135CD31B-473D-F836-F987-87F00198AAA8}"/>
              </a:ext>
            </a:extLst>
          </p:cNvPr>
          <p:cNvSpPr>
            <a:spLocks noGrp="1"/>
          </p:cNvSpPr>
          <p:nvPr>
            <p:ph type="ftr" sz="quarter" idx="11"/>
          </p:nvPr>
        </p:nvSpPr>
        <p:spPr/>
        <p:txBody>
          <a:bodyPr/>
          <a:lstStyle/>
          <a:p>
            <a:r>
              <a:rPr lang="en-GB"/>
              <a:t>Strictly Private and Confidential</a:t>
            </a:r>
          </a:p>
        </p:txBody>
      </p:sp>
      <p:sp>
        <p:nvSpPr>
          <p:cNvPr id="3" name="Slide Number Placeholder 2">
            <a:extLst>
              <a:ext uri="{FF2B5EF4-FFF2-40B4-BE49-F238E27FC236}">
                <a16:creationId xmlns:a16="http://schemas.microsoft.com/office/drawing/2014/main" id="{49BBD616-5D36-266A-6083-DF3B419C4EB6}"/>
              </a:ext>
            </a:extLst>
          </p:cNvPr>
          <p:cNvSpPr>
            <a:spLocks noGrp="1"/>
          </p:cNvSpPr>
          <p:nvPr>
            <p:ph type="sldNum" sz="quarter" idx="12"/>
          </p:nvPr>
        </p:nvSpPr>
        <p:spPr/>
        <p:txBody>
          <a:bodyPr/>
          <a:lstStyle/>
          <a:p>
            <a:fld id="{C611085B-3421-47C2-8B54-8F3EF5CC7CB0}" type="slidenum">
              <a:rPr lang="en-GB" smtClean="0"/>
              <a:pPr/>
              <a:t>4</a:t>
            </a:fld>
            <a:endParaRPr lang="en-GB"/>
          </a:p>
        </p:txBody>
      </p:sp>
      <p:sp>
        <p:nvSpPr>
          <p:cNvPr id="5" name="TextBox 4">
            <a:extLst>
              <a:ext uri="{FF2B5EF4-FFF2-40B4-BE49-F238E27FC236}">
                <a16:creationId xmlns:a16="http://schemas.microsoft.com/office/drawing/2014/main" id="{6664ED98-B293-76E7-0C4A-BD8221E7A3EC}"/>
              </a:ext>
            </a:extLst>
          </p:cNvPr>
          <p:cNvSpPr txBox="1"/>
          <p:nvPr/>
        </p:nvSpPr>
        <p:spPr>
          <a:xfrm>
            <a:off x="207498" y="656959"/>
            <a:ext cx="11679702" cy="5355312"/>
          </a:xfrm>
          <a:prstGeom prst="rect">
            <a:avLst/>
          </a:prstGeom>
          <a:noFill/>
        </p:spPr>
        <p:txBody>
          <a:bodyPr wrap="square" lIns="91440" tIns="45720" rIns="91440" bIns="45720" anchor="t">
            <a:spAutoFit/>
          </a:bodyPr>
          <a:lstStyle/>
          <a:p>
            <a:pPr algn="l" rtl="0" fontAlgn="base"/>
            <a:r>
              <a:rPr lang="en-GB" sz="1800" b="0" i="0" u="none" strike="noStrike" dirty="0">
                <a:solidFill>
                  <a:srgbClr val="000000"/>
                </a:solidFill>
                <a:effectLst/>
                <a:latin typeface="InterFace" panose="020B0503020203020204"/>
              </a:rPr>
              <a:t>We looked at what national Government were proposing for the future of Adult Social Care and ensured that our vision and strategy focuses on delivering this  10 year vision, published in the white paper in December 2021 ‘People at the heart of care white paper’.</a:t>
            </a:r>
          </a:p>
          <a:p>
            <a:pPr algn="l" rtl="0" fontAlgn="base"/>
            <a:r>
              <a:rPr lang="en-GB" dirty="0">
                <a:solidFill>
                  <a:srgbClr val="000000"/>
                </a:solidFill>
                <a:latin typeface="InterFace" panose="020B0503020203020204"/>
              </a:rPr>
              <a:t>This highlighted the </a:t>
            </a:r>
            <a:r>
              <a:rPr lang="en-GB" sz="1800" b="0" i="0" u="none" strike="noStrike" dirty="0">
                <a:solidFill>
                  <a:srgbClr val="000000"/>
                </a:solidFill>
                <a:effectLst/>
                <a:latin typeface="InterFace" panose="020B0503020203020204"/>
              </a:rPr>
              <a:t>following objectives:</a:t>
            </a:r>
            <a:r>
              <a:rPr lang="en-US" sz="1800" b="0" i="0" dirty="0">
                <a:solidFill>
                  <a:srgbClr val="000000"/>
                </a:solidFill>
                <a:effectLst/>
                <a:latin typeface="InterFace" panose="020B0503020203020204"/>
              </a:rPr>
              <a:t>​</a:t>
            </a:r>
            <a:endParaRPr lang="en-US" b="0" i="0" dirty="0">
              <a:solidFill>
                <a:srgbClr val="000000"/>
              </a:solidFill>
              <a:effectLst/>
              <a:latin typeface="Arial" panose="020B0604020202020204" pitchFamily="34" charset="0"/>
            </a:endParaRPr>
          </a:p>
          <a:p>
            <a:pPr algn="l" rtl="0" fontAlgn="base">
              <a:buFont typeface="+mj-lt"/>
              <a:buAutoNum type="arabicPeriod"/>
            </a:pPr>
            <a:r>
              <a:rPr lang="en-GB" sz="1800" b="0" i="0" u="none" strike="noStrike" dirty="0">
                <a:solidFill>
                  <a:srgbClr val="0B0C0C"/>
                </a:solidFill>
                <a:effectLst/>
                <a:latin typeface="GDS Transport"/>
              </a:rPr>
              <a:t>People have choice, control and support to live independent lives.</a:t>
            </a:r>
            <a:r>
              <a:rPr lang="en-US" sz="1800" b="0" i="0" dirty="0">
                <a:solidFill>
                  <a:srgbClr val="0B0C0C"/>
                </a:solidFill>
                <a:effectLst/>
                <a:latin typeface="GDS Transport"/>
              </a:rPr>
              <a:t>​</a:t>
            </a:r>
            <a:endParaRPr lang="en-US" b="0" i="0" dirty="0">
              <a:solidFill>
                <a:srgbClr val="000000"/>
              </a:solidFill>
              <a:effectLst/>
              <a:latin typeface="Arial" panose="020B0604020202020204" pitchFamily="34" charset="0"/>
            </a:endParaRPr>
          </a:p>
          <a:p>
            <a:pPr algn="l" rtl="0" fontAlgn="base">
              <a:buFont typeface="+mj-lt"/>
              <a:buAutoNum type="arabicPeriod"/>
            </a:pPr>
            <a:r>
              <a:rPr lang="en-GB" sz="1800" b="0" i="0" u="none" strike="noStrike" dirty="0">
                <a:solidFill>
                  <a:srgbClr val="0B0C0C"/>
                </a:solidFill>
                <a:effectLst/>
                <a:latin typeface="GDS Transport"/>
              </a:rPr>
              <a:t>People can access outstanding quality and tailored care and support.</a:t>
            </a:r>
            <a:r>
              <a:rPr lang="en-US" sz="1800" b="0" i="0" dirty="0">
                <a:solidFill>
                  <a:srgbClr val="0B0C0C"/>
                </a:solidFill>
                <a:effectLst/>
                <a:latin typeface="GDS Transport"/>
              </a:rPr>
              <a:t>​</a:t>
            </a:r>
            <a:endParaRPr lang="en-US" b="0" i="0" dirty="0">
              <a:solidFill>
                <a:srgbClr val="000000"/>
              </a:solidFill>
              <a:effectLst/>
              <a:latin typeface="Arial" panose="020B0604020202020204" pitchFamily="34" charset="0"/>
            </a:endParaRPr>
          </a:p>
          <a:p>
            <a:pPr algn="l" rtl="0" fontAlgn="base">
              <a:buFont typeface="+mj-lt"/>
              <a:buAutoNum type="arabicPeriod"/>
            </a:pPr>
            <a:r>
              <a:rPr lang="en-GB" sz="1800" b="0" i="0" u="none" strike="noStrike" dirty="0">
                <a:solidFill>
                  <a:srgbClr val="0B0C0C"/>
                </a:solidFill>
                <a:effectLst/>
                <a:latin typeface="GDS Transport"/>
              </a:rPr>
              <a:t>People find adult social care fair and accessible</a:t>
            </a:r>
            <a:r>
              <a:rPr lang="en-US" sz="1800" b="0" i="0" dirty="0">
                <a:solidFill>
                  <a:srgbClr val="0B0C0C"/>
                </a:solidFill>
                <a:effectLst/>
                <a:latin typeface="GDS Transport"/>
              </a:rPr>
              <a:t>​</a:t>
            </a:r>
            <a:endParaRPr lang="en-US" b="0" i="0" dirty="0">
              <a:solidFill>
                <a:srgbClr val="000000"/>
              </a:solidFill>
              <a:effectLst/>
              <a:latin typeface="Arial" panose="020B0604020202020204" pitchFamily="34" charset="0"/>
            </a:endParaRPr>
          </a:p>
          <a:p>
            <a:pPr algn="l" rtl="0" fontAlgn="base"/>
            <a:endParaRPr lang="en-GB" b="0" i="0" dirty="0">
              <a:solidFill>
                <a:srgbClr val="000000"/>
              </a:solidFill>
              <a:effectLst/>
              <a:latin typeface="Arial" panose="020B0604020202020204" pitchFamily="34" charset="0"/>
            </a:endParaRPr>
          </a:p>
          <a:p>
            <a:pPr algn="l" rtl="0" fontAlgn="base"/>
            <a:r>
              <a:rPr lang="en-GB" sz="1800" b="0" i="0" u="none" strike="noStrike" dirty="0">
                <a:solidFill>
                  <a:srgbClr val="000000"/>
                </a:solidFill>
                <a:effectLst/>
                <a:latin typeface="InterFace" panose="020B0503020203020204"/>
              </a:rPr>
              <a:t>And when it was updated on the 4</a:t>
            </a:r>
            <a:r>
              <a:rPr lang="en-GB" sz="1100" b="0" i="0" u="none" strike="noStrike" dirty="0">
                <a:solidFill>
                  <a:srgbClr val="000000"/>
                </a:solidFill>
                <a:effectLst/>
                <a:latin typeface="InterFace" panose="020B0503020203020204"/>
              </a:rPr>
              <a:t>th</a:t>
            </a:r>
            <a:r>
              <a:rPr lang="en-GB" sz="1800" b="0" i="0" u="none" strike="noStrike" dirty="0">
                <a:solidFill>
                  <a:srgbClr val="000000"/>
                </a:solidFill>
                <a:effectLst/>
                <a:latin typeface="InterFace" panose="020B0503020203020204"/>
              </a:rPr>
              <a:t> April, it additionally contained the following commitments:</a:t>
            </a:r>
            <a:r>
              <a:rPr lang="en-US" sz="1800" b="0" i="0" dirty="0">
                <a:solidFill>
                  <a:srgbClr val="000000"/>
                </a:solidFill>
                <a:effectLst/>
                <a:latin typeface="InterFace" panose="020B0503020203020204"/>
              </a:rPr>
              <a:t>​</a:t>
            </a:r>
            <a:endParaRPr lang="en-US" b="0" i="0" dirty="0">
              <a:solidFill>
                <a:srgbClr val="000000"/>
              </a:solidFill>
              <a:effectLst/>
              <a:latin typeface="Arial" panose="020B0604020202020204" pitchFamily="34" charset="0"/>
            </a:endParaRPr>
          </a:p>
          <a:p>
            <a:pPr algn="l" rtl="0" fontAlgn="base"/>
            <a:r>
              <a:rPr lang="en-GB" sz="1800" b="0" i="0" dirty="0">
                <a:solidFill>
                  <a:srgbClr val="000000"/>
                </a:solidFill>
                <a:effectLst/>
                <a:latin typeface="InterFace" panose="020B0503020203020204"/>
              </a:rPr>
              <a:t>- </a:t>
            </a:r>
            <a:r>
              <a:rPr lang="en-GB" sz="1800" b="0" i="0" u="none" strike="noStrike" dirty="0">
                <a:solidFill>
                  <a:srgbClr val="000000"/>
                </a:solidFill>
                <a:effectLst/>
                <a:latin typeface="InterFace" panose="020B0503020203020204"/>
              </a:rPr>
              <a:t>Improving Access			 - Workforce 			-Digitising social care</a:t>
            </a:r>
            <a:r>
              <a:rPr lang="en-US" sz="1800" b="0" i="0" dirty="0">
                <a:solidFill>
                  <a:srgbClr val="000000"/>
                </a:solidFill>
                <a:effectLst/>
                <a:latin typeface="InterFace" panose="020B0503020203020204"/>
              </a:rPr>
              <a:t>​</a:t>
            </a:r>
            <a:endParaRPr lang="en-US" b="0" i="0" dirty="0">
              <a:solidFill>
                <a:srgbClr val="000000"/>
              </a:solidFill>
              <a:effectLst/>
              <a:latin typeface="Arial" panose="020B0604020202020204" pitchFamily="34" charset="0"/>
            </a:endParaRPr>
          </a:p>
          <a:p>
            <a:pPr marL="285750" indent="-285750" algn="l" rtl="0" fontAlgn="base">
              <a:buFontTx/>
              <a:buChar char="-"/>
            </a:pPr>
            <a:r>
              <a:rPr lang="en-GB" sz="1800" b="0" i="0" u="none" strike="noStrike" dirty="0">
                <a:solidFill>
                  <a:srgbClr val="000000"/>
                </a:solidFill>
                <a:effectLst/>
                <a:latin typeface="InterFace" panose="020B0503020203020204"/>
              </a:rPr>
              <a:t>Data and Assurance		-  Independence at Home		-  Innovation and improvement</a:t>
            </a:r>
          </a:p>
          <a:p>
            <a:pPr marL="285750" indent="-285750" algn="l" rtl="0" fontAlgn="base">
              <a:buFontTx/>
              <a:buChar char="-"/>
            </a:pPr>
            <a:endParaRPr lang="en-GB" dirty="0">
              <a:solidFill>
                <a:srgbClr val="000000"/>
              </a:solidFill>
              <a:latin typeface="InterFace" panose="020B0503020203020204"/>
            </a:endParaRPr>
          </a:p>
          <a:p>
            <a:pPr algn="l" rtl="0" fontAlgn="base"/>
            <a:r>
              <a:rPr lang="en-GB" b="0" i="0" dirty="0">
                <a:solidFill>
                  <a:srgbClr val="000000"/>
                </a:solidFill>
                <a:effectLst/>
                <a:latin typeface="InterFace" panose="020B0503020203020204"/>
              </a:rPr>
              <a:t>We held a number of workshops with our staff and shared our findings with the </a:t>
            </a:r>
            <a:r>
              <a:rPr lang="en-GB" dirty="0">
                <a:solidFill>
                  <a:srgbClr val="000000"/>
                </a:solidFill>
                <a:latin typeface="InterFace" panose="020B0503020203020204"/>
              </a:rPr>
              <a:t>Healthier</a:t>
            </a:r>
            <a:r>
              <a:rPr lang="en-GB" b="0" i="0" dirty="0">
                <a:solidFill>
                  <a:srgbClr val="000000"/>
                </a:solidFill>
                <a:effectLst/>
                <a:latin typeface="InterFace" panose="020B0503020203020204"/>
              </a:rPr>
              <a:t> Communities Select Committee to get their views</a:t>
            </a:r>
          </a:p>
          <a:p>
            <a:pPr algn="l" rtl="0" fontAlgn="base"/>
            <a:endParaRPr lang="en-GB" dirty="0">
              <a:solidFill>
                <a:srgbClr val="000000"/>
              </a:solidFill>
              <a:latin typeface="InterFace" panose="020B0503020203020204"/>
            </a:endParaRPr>
          </a:p>
          <a:p>
            <a:pPr algn="l" rtl="0" fontAlgn="base"/>
            <a:r>
              <a:rPr lang="en-GB" b="0" i="0" dirty="0">
                <a:solidFill>
                  <a:srgbClr val="000000"/>
                </a:solidFill>
                <a:effectLst/>
                <a:latin typeface="InterFace" panose="020B0503020203020204"/>
              </a:rPr>
              <a:t>We have ran a focus group with residents in the borough to get their feedback and ensure we are prioritising what is important to them and using language that is accessible to the general public.</a:t>
            </a:r>
          </a:p>
          <a:p>
            <a:pPr algn="l" rtl="0" fontAlgn="base"/>
            <a:endParaRPr lang="en-GB" dirty="0">
              <a:solidFill>
                <a:srgbClr val="000000"/>
              </a:solidFill>
              <a:latin typeface="InterFace" panose="020B0503020203020204"/>
            </a:endParaRPr>
          </a:p>
          <a:p>
            <a:pPr algn="l" rtl="0" fontAlgn="base"/>
            <a:r>
              <a:rPr lang="en-GB" b="0" i="0" dirty="0">
                <a:solidFill>
                  <a:srgbClr val="000000"/>
                </a:solidFill>
                <a:effectLst/>
                <a:latin typeface="InterFace" panose="020B0503020203020204"/>
              </a:rPr>
              <a:t>We are continuing to engage with a wider cohort of residents and users.</a:t>
            </a:r>
            <a:endParaRPr lang="en-US" b="0" i="0" dirty="0">
              <a:solidFill>
                <a:srgbClr val="000000"/>
              </a:solidFill>
              <a:effectLst/>
              <a:latin typeface="Arial" panose="020B0604020202020204" pitchFamily="34" charset="0"/>
            </a:endParaRPr>
          </a:p>
        </p:txBody>
      </p:sp>
      <p:sp>
        <p:nvSpPr>
          <p:cNvPr id="6" name="TextBox 5">
            <a:extLst>
              <a:ext uri="{FF2B5EF4-FFF2-40B4-BE49-F238E27FC236}">
                <a16:creationId xmlns:a16="http://schemas.microsoft.com/office/drawing/2014/main" id="{3F502FBA-61BC-4C75-C6AC-C40439FA0E69}"/>
              </a:ext>
            </a:extLst>
          </p:cNvPr>
          <p:cNvSpPr txBox="1"/>
          <p:nvPr/>
        </p:nvSpPr>
        <p:spPr>
          <a:xfrm>
            <a:off x="0" y="125285"/>
            <a:ext cx="6060890" cy="461665"/>
          </a:xfrm>
          <a:prstGeom prst="rect">
            <a:avLst/>
          </a:prstGeom>
          <a:noFill/>
        </p:spPr>
        <p:txBody>
          <a:bodyPr wrap="none" rtlCol="0">
            <a:spAutoFit/>
          </a:bodyPr>
          <a:lstStyle/>
          <a:p>
            <a:r>
              <a:rPr lang="en-GB" sz="2400" dirty="0"/>
              <a:t>How did we decide on our Vision and Strategy?</a:t>
            </a:r>
          </a:p>
        </p:txBody>
      </p:sp>
    </p:spTree>
    <p:extLst>
      <p:ext uri="{BB962C8B-B14F-4D97-AF65-F5344CB8AC3E}">
        <p14:creationId xmlns:p14="http://schemas.microsoft.com/office/powerpoint/2010/main" val="38704954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7E65E527-C55E-4943-808D-8E4E0A98D52F}"/>
              </a:ext>
            </a:extLst>
          </p:cNvPr>
          <p:cNvSpPr>
            <a:spLocks noGrp="1"/>
          </p:cNvSpPr>
          <p:nvPr>
            <p:ph type="sldNum" sz="quarter" idx="12"/>
          </p:nvPr>
        </p:nvSpPr>
        <p:spPr/>
        <p:txBody>
          <a:bodyPr/>
          <a:lstStyle/>
          <a:p>
            <a:fld id="{C611085B-3421-47C2-8B54-8F3EF5CC7CB0}" type="slidenum">
              <a:rPr lang="en-GB" smtClean="0"/>
              <a:pPr/>
              <a:t>5</a:t>
            </a:fld>
            <a:endParaRPr lang="en-GB"/>
          </a:p>
        </p:txBody>
      </p:sp>
      <p:sp>
        <p:nvSpPr>
          <p:cNvPr id="4" name="Footer Placeholder 3">
            <a:extLst>
              <a:ext uri="{FF2B5EF4-FFF2-40B4-BE49-F238E27FC236}">
                <a16:creationId xmlns:a16="http://schemas.microsoft.com/office/drawing/2014/main" id="{1EBA19F0-6919-4996-BB63-E80D084BF42D}"/>
              </a:ext>
            </a:extLst>
          </p:cNvPr>
          <p:cNvSpPr>
            <a:spLocks noGrp="1"/>
          </p:cNvSpPr>
          <p:nvPr>
            <p:ph type="ftr" sz="quarter" idx="3"/>
          </p:nvPr>
        </p:nvSpPr>
        <p:spPr/>
        <p:txBody>
          <a:bodyPr/>
          <a:lstStyle/>
          <a:p>
            <a:r>
              <a:rPr lang="en-GB"/>
              <a:t>Strictly Private &amp; Confidential</a:t>
            </a:r>
          </a:p>
        </p:txBody>
      </p:sp>
      <p:sp>
        <p:nvSpPr>
          <p:cNvPr id="5" name="Flowchart: Sequential Access Storage 4">
            <a:extLst>
              <a:ext uri="{FF2B5EF4-FFF2-40B4-BE49-F238E27FC236}">
                <a16:creationId xmlns:a16="http://schemas.microsoft.com/office/drawing/2014/main" id="{8C3198A3-F731-478D-A654-895740A5E9F9}"/>
              </a:ext>
            </a:extLst>
          </p:cNvPr>
          <p:cNvSpPr/>
          <p:nvPr/>
        </p:nvSpPr>
        <p:spPr>
          <a:xfrm>
            <a:off x="492401" y="2627558"/>
            <a:ext cx="2945993" cy="2358887"/>
          </a:xfrm>
          <a:prstGeom prst="flowChartMagneticTap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Joined </a:t>
            </a:r>
            <a:r>
              <a:rPr lang="en-GB" dirty="0" err="1"/>
              <a:t>up..I</a:t>
            </a:r>
            <a:r>
              <a:rPr lang="en-GB" dirty="0"/>
              <a:t> don’t know why there is a  difference between the NHS and the Council</a:t>
            </a:r>
          </a:p>
        </p:txBody>
      </p:sp>
      <p:sp>
        <p:nvSpPr>
          <p:cNvPr id="8" name="Flowchart: Sequential Access Storage 7">
            <a:extLst>
              <a:ext uri="{FF2B5EF4-FFF2-40B4-BE49-F238E27FC236}">
                <a16:creationId xmlns:a16="http://schemas.microsoft.com/office/drawing/2014/main" id="{64A7A9AD-5DCB-41D1-8F6D-007850805EE9}"/>
              </a:ext>
            </a:extLst>
          </p:cNvPr>
          <p:cNvSpPr/>
          <p:nvPr/>
        </p:nvSpPr>
        <p:spPr>
          <a:xfrm flipH="1">
            <a:off x="9284814" y="993655"/>
            <a:ext cx="2414785" cy="2634916"/>
          </a:xfrm>
          <a:prstGeom prst="flowChartMagneticTap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Joined up ‘I don’t understand why I cant access a group across the road, just because they are in another borough</a:t>
            </a:r>
          </a:p>
        </p:txBody>
      </p:sp>
      <p:sp>
        <p:nvSpPr>
          <p:cNvPr id="9" name="Flowchart: Sequential Access Storage 8">
            <a:extLst>
              <a:ext uri="{FF2B5EF4-FFF2-40B4-BE49-F238E27FC236}">
                <a16:creationId xmlns:a16="http://schemas.microsoft.com/office/drawing/2014/main" id="{D93C8B61-0E2D-472C-A404-E09738360D28}"/>
              </a:ext>
            </a:extLst>
          </p:cNvPr>
          <p:cNvSpPr/>
          <p:nvPr/>
        </p:nvSpPr>
        <p:spPr>
          <a:xfrm>
            <a:off x="4050645" y="2611286"/>
            <a:ext cx="2555818" cy="2226365"/>
          </a:xfrm>
          <a:prstGeom prst="flowChartMagneticTap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I don’t want to talk about services, I Want to talk about me and my life and what I need</a:t>
            </a:r>
          </a:p>
        </p:txBody>
      </p:sp>
      <p:sp>
        <p:nvSpPr>
          <p:cNvPr id="12" name="Flowchart: Sequential Access Storage 11">
            <a:extLst>
              <a:ext uri="{FF2B5EF4-FFF2-40B4-BE49-F238E27FC236}">
                <a16:creationId xmlns:a16="http://schemas.microsoft.com/office/drawing/2014/main" id="{FA4EAE5E-EFF0-4710-BDE2-9EF8D7784109}"/>
              </a:ext>
            </a:extLst>
          </p:cNvPr>
          <p:cNvSpPr/>
          <p:nvPr/>
        </p:nvSpPr>
        <p:spPr>
          <a:xfrm flipH="1">
            <a:off x="6239329" y="178904"/>
            <a:ext cx="2664319" cy="2226365"/>
          </a:xfrm>
          <a:prstGeom prst="flowChartMagneticTap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I need information that’s easy to find..</a:t>
            </a:r>
            <a:r>
              <a:rPr lang="en-GB" dirty="0" err="1"/>
              <a:t>dont</a:t>
            </a:r>
            <a:r>
              <a:rPr lang="en-GB" dirty="0"/>
              <a:t> assume I have access to the internet</a:t>
            </a:r>
          </a:p>
        </p:txBody>
      </p:sp>
      <p:sp>
        <p:nvSpPr>
          <p:cNvPr id="13" name="Flowchart: Sequential Access Storage 12">
            <a:extLst>
              <a:ext uri="{FF2B5EF4-FFF2-40B4-BE49-F238E27FC236}">
                <a16:creationId xmlns:a16="http://schemas.microsoft.com/office/drawing/2014/main" id="{D6569325-3B97-499C-B191-94D9219396C4}"/>
              </a:ext>
            </a:extLst>
          </p:cNvPr>
          <p:cNvSpPr/>
          <p:nvPr/>
        </p:nvSpPr>
        <p:spPr>
          <a:xfrm flipH="1">
            <a:off x="2843020" y="5341257"/>
            <a:ext cx="2106665" cy="1252512"/>
          </a:xfrm>
          <a:prstGeom prst="flowChartMagneticTap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caring and safe</a:t>
            </a:r>
          </a:p>
        </p:txBody>
      </p:sp>
      <p:sp>
        <p:nvSpPr>
          <p:cNvPr id="14" name="Flowchart: Sequential Access Storage 13">
            <a:extLst>
              <a:ext uri="{FF2B5EF4-FFF2-40B4-BE49-F238E27FC236}">
                <a16:creationId xmlns:a16="http://schemas.microsoft.com/office/drawing/2014/main" id="{DD9BC81B-62B9-4435-AB0D-0102E49EC234}"/>
              </a:ext>
            </a:extLst>
          </p:cNvPr>
          <p:cNvSpPr/>
          <p:nvPr/>
        </p:nvSpPr>
        <p:spPr>
          <a:xfrm>
            <a:off x="7258921" y="3177469"/>
            <a:ext cx="1776360" cy="1454166"/>
          </a:xfrm>
          <a:prstGeom prst="flowChartMagneticTap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Flourishing not just surviving</a:t>
            </a:r>
          </a:p>
        </p:txBody>
      </p:sp>
      <p:sp>
        <p:nvSpPr>
          <p:cNvPr id="15" name="Flowchart: Sequential Access Storage 14">
            <a:extLst>
              <a:ext uri="{FF2B5EF4-FFF2-40B4-BE49-F238E27FC236}">
                <a16:creationId xmlns:a16="http://schemas.microsoft.com/office/drawing/2014/main" id="{D4B6411C-FB1B-4088-B962-A3330D73E790}"/>
              </a:ext>
            </a:extLst>
          </p:cNvPr>
          <p:cNvSpPr/>
          <p:nvPr/>
        </p:nvSpPr>
        <p:spPr>
          <a:xfrm flipH="1">
            <a:off x="9348980" y="4149433"/>
            <a:ext cx="2650864" cy="2444336"/>
          </a:xfrm>
          <a:prstGeom prst="flowChartMagneticTap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I m not expecting my best life…I just need support to step up or get back to where I was before</a:t>
            </a:r>
          </a:p>
        </p:txBody>
      </p:sp>
      <p:sp>
        <p:nvSpPr>
          <p:cNvPr id="16" name="Flowchart: Sequential Access Storage 15">
            <a:extLst>
              <a:ext uri="{FF2B5EF4-FFF2-40B4-BE49-F238E27FC236}">
                <a16:creationId xmlns:a16="http://schemas.microsoft.com/office/drawing/2014/main" id="{7AF0267D-CE71-470C-A9F2-9A4A26A5440C}"/>
              </a:ext>
            </a:extLst>
          </p:cNvPr>
          <p:cNvSpPr/>
          <p:nvPr/>
        </p:nvSpPr>
        <p:spPr>
          <a:xfrm flipH="1">
            <a:off x="3149188" y="317011"/>
            <a:ext cx="2274891" cy="2204472"/>
          </a:xfrm>
          <a:prstGeom prst="flowChartMagneticTap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Understanding and empathy –get to know me</a:t>
            </a:r>
          </a:p>
        </p:txBody>
      </p:sp>
      <p:sp>
        <p:nvSpPr>
          <p:cNvPr id="17" name="Flowchart: Sequential Access Storage 16">
            <a:extLst>
              <a:ext uri="{FF2B5EF4-FFF2-40B4-BE49-F238E27FC236}">
                <a16:creationId xmlns:a16="http://schemas.microsoft.com/office/drawing/2014/main" id="{3672B069-88BC-4112-9432-946140CD14F3}"/>
              </a:ext>
            </a:extLst>
          </p:cNvPr>
          <p:cNvSpPr/>
          <p:nvPr/>
        </p:nvSpPr>
        <p:spPr>
          <a:xfrm>
            <a:off x="80403" y="5341257"/>
            <a:ext cx="2146852" cy="1427289"/>
          </a:xfrm>
          <a:prstGeom prst="flowChartMagneticTap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Dignity and respect</a:t>
            </a:r>
          </a:p>
        </p:txBody>
      </p:sp>
      <p:sp>
        <p:nvSpPr>
          <p:cNvPr id="18" name="Flowchart: Sequential Access Storage 17">
            <a:extLst>
              <a:ext uri="{FF2B5EF4-FFF2-40B4-BE49-F238E27FC236}">
                <a16:creationId xmlns:a16="http://schemas.microsoft.com/office/drawing/2014/main" id="{02D075CB-BDA4-4CD8-AF09-D999F20FF7BF}"/>
              </a:ext>
            </a:extLst>
          </p:cNvPr>
          <p:cNvSpPr/>
          <p:nvPr/>
        </p:nvSpPr>
        <p:spPr>
          <a:xfrm flipH="1">
            <a:off x="5710482" y="5017917"/>
            <a:ext cx="2438397" cy="1417777"/>
          </a:xfrm>
          <a:prstGeom prst="flowChartMagneticTap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With me not for me</a:t>
            </a:r>
          </a:p>
        </p:txBody>
      </p:sp>
      <p:sp>
        <p:nvSpPr>
          <p:cNvPr id="19" name="TextBox 18">
            <a:extLst>
              <a:ext uri="{FF2B5EF4-FFF2-40B4-BE49-F238E27FC236}">
                <a16:creationId xmlns:a16="http://schemas.microsoft.com/office/drawing/2014/main" id="{9AF9C4E3-9417-450A-9131-7B59CA14EF20}"/>
              </a:ext>
            </a:extLst>
          </p:cNvPr>
          <p:cNvSpPr txBox="1"/>
          <p:nvPr/>
        </p:nvSpPr>
        <p:spPr>
          <a:xfrm>
            <a:off x="80403" y="162658"/>
            <a:ext cx="3541486" cy="830997"/>
          </a:xfrm>
          <a:prstGeom prst="rect">
            <a:avLst/>
          </a:prstGeom>
          <a:noFill/>
        </p:spPr>
        <p:txBody>
          <a:bodyPr wrap="square" rtlCol="0">
            <a:spAutoFit/>
          </a:bodyPr>
          <a:lstStyle/>
          <a:p>
            <a:r>
              <a:rPr lang="en-GB" sz="2400" dirty="0"/>
              <a:t>What you said you want from us</a:t>
            </a:r>
          </a:p>
        </p:txBody>
      </p:sp>
    </p:spTree>
    <p:extLst>
      <p:ext uri="{BB962C8B-B14F-4D97-AF65-F5344CB8AC3E}">
        <p14:creationId xmlns:p14="http://schemas.microsoft.com/office/powerpoint/2010/main" val="40441114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9280" y="176966"/>
            <a:ext cx="11206984" cy="653171"/>
          </a:xfrm>
        </p:spPr>
        <p:txBody>
          <a:bodyPr>
            <a:normAutofit fontScale="90000"/>
          </a:bodyPr>
          <a:lstStyle/>
          <a:p>
            <a:r>
              <a:rPr lang="en-GB" dirty="0"/>
              <a:t>OUR VISION &amp; STRATEGY</a:t>
            </a:r>
          </a:p>
        </p:txBody>
      </p:sp>
      <p:sp>
        <p:nvSpPr>
          <p:cNvPr id="3" name="Slide Number Placeholder 2"/>
          <p:cNvSpPr>
            <a:spLocks noGrp="1"/>
          </p:cNvSpPr>
          <p:nvPr>
            <p:ph type="sldNum" sz="quarter" idx="12"/>
          </p:nvPr>
        </p:nvSpPr>
        <p:spPr/>
        <p:txBody>
          <a:bodyPr/>
          <a:lstStyle/>
          <a:p>
            <a:fld id="{C611085B-3421-47C2-8B54-8F3EF5CC7CB0}" type="slidenum">
              <a:rPr lang="en-GB" smtClean="0"/>
              <a:pPr/>
              <a:t>6</a:t>
            </a:fld>
            <a:endParaRPr lang="en-GB"/>
          </a:p>
        </p:txBody>
      </p:sp>
      <p:sp>
        <p:nvSpPr>
          <p:cNvPr id="4" name="Footer Placeholder 3"/>
          <p:cNvSpPr>
            <a:spLocks noGrp="1"/>
          </p:cNvSpPr>
          <p:nvPr>
            <p:ph type="ftr" sz="quarter" idx="3"/>
          </p:nvPr>
        </p:nvSpPr>
        <p:spPr/>
        <p:txBody>
          <a:bodyPr/>
          <a:lstStyle/>
          <a:p>
            <a:r>
              <a:rPr lang="en-GB"/>
              <a:t>Strictly Private &amp; Confidential</a:t>
            </a:r>
          </a:p>
        </p:txBody>
      </p:sp>
      <p:sp>
        <p:nvSpPr>
          <p:cNvPr id="5" name="Rectangle 4"/>
          <p:cNvSpPr/>
          <p:nvPr/>
        </p:nvSpPr>
        <p:spPr>
          <a:xfrm>
            <a:off x="209280" y="830137"/>
            <a:ext cx="11440733" cy="8771632"/>
          </a:xfrm>
          <a:prstGeom prst="rect">
            <a:avLst/>
          </a:prstGeom>
        </p:spPr>
        <p:txBody>
          <a:bodyPr wrap="square">
            <a:spAutoFit/>
          </a:bodyPr>
          <a:lstStyle/>
          <a:p>
            <a:pPr algn="ctr"/>
            <a:r>
              <a:rPr lang="en-GB" sz="2400" dirty="0">
                <a:solidFill>
                  <a:srgbClr val="0B0C0C"/>
                </a:solidFill>
                <a:latin typeface="Lato"/>
              </a:rPr>
              <a:t>We will work with you to maximise your independence and wellbeing, now and in the future.</a:t>
            </a:r>
          </a:p>
          <a:p>
            <a:pPr algn="ctr"/>
            <a:endParaRPr lang="en-GB" sz="2400" dirty="0">
              <a:solidFill>
                <a:srgbClr val="0B0C0C"/>
              </a:solidFill>
              <a:latin typeface="Lato"/>
            </a:endParaRPr>
          </a:p>
          <a:p>
            <a:pPr algn="ctr"/>
            <a:r>
              <a:rPr lang="en-GB" dirty="0">
                <a:solidFill>
                  <a:srgbClr val="0B0C0C"/>
                </a:solidFill>
                <a:latin typeface="Lato"/>
              </a:rPr>
              <a:t>We will do this by:</a:t>
            </a:r>
          </a:p>
          <a:p>
            <a:endParaRPr lang="en-GB" dirty="0">
              <a:solidFill>
                <a:srgbClr val="0B0C0C"/>
              </a:solidFill>
              <a:latin typeface="Lato"/>
            </a:endParaRPr>
          </a:p>
          <a:p>
            <a:pPr marL="285750" indent="-285750">
              <a:buFont typeface="Arial" panose="020B0604020202020204" pitchFamily="34" charset="0"/>
              <a:buChar char="•"/>
            </a:pPr>
            <a:r>
              <a:rPr lang="en-GB" dirty="0">
                <a:latin typeface="Arial" panose="020B0604020202020204" pitchFamily="34" charset="0"/>
                <a:cs typeface="Arial" panose="020B0604020202020204" pitchFamily="34" charset="0"/>
              </a:rPr>
              <a:t>Focusing on maximising independence and wellbeing, now and in the future and protecting your right to live in safety</a:t>
            </a:r>
            <a:r>
              <a:rPr lang="en-GB" dirty="0">
                <a:latin typeface="Arial" panose="020B0604020202020204" pitchFamily="34" charset="0"/>
                <a:ea typeface="Calibri" panose="020F0502020204030204" pitchFamily="34" charset="0"/>
                <a:cs typeface="Arial" panose="020B0604020202020204" pitchFamily="34" charset="0"/>
              </a:rPr>
              <a:t>.</a:t>
            </a:r>
            <a:r>
              <a:rPr lang="en-GB" dirty="0">
                <a:latin typeface="Arial" panose="020B0604020202020204" pitchFamily="34" charset="0"/>
                <a:cs typeface="Arial" panose="020B0604020202020204" pitchFamily="34" charset="0"/>
              </a:rPr>
              <a:t> </a:t>
            </a:r>
            <a:endParaRPr lang="en-GB" dirty="0">
              <a:latin typeface="Arial" panose="020B0604020202020204" pitchFamily="34" charset="0"/>
              <a:ea typeface="Calibri" panose="020F050202020403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dirty="0">
                <a:effectLst/>
                <a:latin typeface="Arial" panose="020B0604020202020204" pitchFamily="34" charset="0"/>
                <a:ea typeface="Calibri" panose="020F0502020204030204" pitchFamily="34" charset="0"/>
                <a:cs typeface="Arial" panose="020B0604020202020204" pitchFamily="34" charset="0"/>
              </a:rPr>
              <a:t>Working </a:t>
            </a:r>
            <a:r>
              <a:rPr lang="en-GB" dirty="0">
                <a:latin typeface="Arial" panose="020B0604020202020204" pitchFamily="34" charset="0"/>
                <a:ea typeface="Calibri" panose="020F0502020204030204" pitchFamily="34" charset="0"/>
                <a:cs typeface="Arial" panose="020B0604020202020204" pitchFamily="34" charset="0"/>
              </a:rPr>
              <a:t>with our partners and local community to deliver joined up, sustainable, integrated </a:t>
            </a:r>
            <a:r>
              <a:rPr lang="en-GB" dirty="0">
                <a:latin typeface="Arial" panose="020B0604020202020204" pitchFamily="34" charset="0"/>
                <a:cs typeface="Arial" panose="020B0604020202020204" pitchFamily="34" charset="0"/>
              </a:rPr>
              <a:t>care and support, focusing on your unique skills, strengths and goals.</a:t>
            </a:r>
            <a:r>
              <a:rPr lang="en-GB" dirty="0">
                <a:effectLst/>
                <a:latin typeface="Arial" panose="020B0604020202020204" pitchFamily="34" charset="0"/>
                <a:ea typeface="Calibri" panose="020F0502020204030204" pitchFamily="34" charset="0"/>
                <a:cs typeface="Arial" panose="020B0604020202020204" pitchFamily="34" charset="0"/>
              </a:rPr>
              <a:t> </a:t>
            </a:r>
          </a:p>
          <a:p>
            <a:pPr marL="285750" indent="-285750">
              <a:buFont typeface="Arial" panose="020B0604020202020204" pitchFamily="34" charset="0"/>
              <a:buChar char="•"/>
            </a:pPr>
            <a:endParaRPr lang="en-GB" dirty="0">
              <a:latin typeface="Arial" panose="020B0604020202020204" pitchFamily="34" charset="0"/>
              <a:ea typeface="Calibri" panose="020F0502020204030204" pitchFamily="34" charset="0"/>
              <a:cs typeface="Arial" panose="020B0604020202020204" pitchFamily="34" charset="0"/>
            </a:endParaRPr>
          </a:p>
          <a:p>
            <a:pPr marL="285750" indent="-285750">
              <a:buFont typeface="Arial" panose="020B0604020202020204" pitchFamily="34" charset="0"/>
              <a:buChar char="•"/>
            </a:pPr>
            <a:r>
              <a:rPr lang="en-GB" dirty="0">
                <a:effectLst/>
                <a:latin typeface="Arial" panose="020B0604020202020204" pitchFamily="34" charset="0"/>
                <a:ea typeface="Calibri" panose="020F0502020204030204" pitchFamily="34" charset="0"/>
                <a:cs typeface="Arial" panose="020B0604020202020204" pitchFamily="34" charset="0"/>
              </a:rPr>
              <a:t>Focusing on innovation and improvement, in readiness for CQC and wider ASC reforms</a:t>
            </a:r>
          </a:p>
          <a:p>
            <a:endParaRPr lang="en-GB" dirty="0">
              <a:effectLst/>
              <a:latin typeface="Arial" panose="020B0604020202020204" pitchFamily="34" charset="0"/>
              <a:ea typeface="Calibri" panose="020F0502020204030204" pitchFamily="34" charset="0"/>
              <a:cs typeface="Arial" panose="020B0604020202020204" pitchFamily="34" charset="0"/>
            </a:endParaRPr>
          </a:p>
          <a:p>
            <a:pPr marL="285750" indent="-285750">
              <a:buFont typeface="Arial" panose="020B0604020202020204" pitchFamily="34" charset="0"/>
              <a:buChar char="•"/>
            </a:pPr>
            <a:r>
              <a:rPr lang="en-GB" dirty="0">
                <a:latin typeface="Arial" panose="020B0604020202020204" pitchFamily="34" charset="0"/>
                <a:cs typeface="Arial" panose="020B0604020202020204" pitchFamily="34" charset="0"/>
              </a:rPr>
              <a:t>Developing, supporting and motivating our workforce so they can offer the best care and support</a:t>
            </a:r>
          </a:p>
          <a:p>
            <a:endParaRPr lang="en-GB"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dirty="0">
                <a:latin typeface="Arial" panose="020B0604020202020204" pitchFamily="34" charset="0"/>
                <a:cs typeface="Arial" panose="020B0604020202020204" pitchFamily="34" charset="0"/>
              </a:rPr>
              <a:t>Ensuring the best use of our resources to deliver efficient and equitable care and support across our diverse population.</a:t>
            </a:r>
          </a:p>
          <a:p>
            <a:pPr marL="285750" indent="-285750">
              <a:buFont typeface="Arial" panose="020B0604020202020204" pitchFamily="34" charset="0"/>
              <a:buChar char="•"/>
            </a:pPr>
            <a:endParaRPr lang="en-GB" dirty="0">
              <a:latin typeface="FoundryFormSans-Book"/>
            </a:endParaRPr>
          </a:p>
          <a:p>
            <a:endParaRPr lang="en-GB" sz="2000" dirty="0">
              <a:solidFill>
                <a:srgbClr val="000000"/>
              </a:solidFill>
            </a:endParaRPr>
          </a:p>
          <a:p>
            <a:pPr marL="285750" lvl="0" indent="-285750">
              <a:buFont typeface="Arial" panose="020B0604020202020204" pitchFamily="34" charset="0"/>
              <a:buChar char="•"/>
            </a:pPr>
            <a:endParaRPr lang="en-GB" sz="2000" dirty="0">
              <a:solidFill>
                <a:srgbClr val="000000"/>
              </a:solidFill>
            </a:endParaRPr>
          </a:p>
          <a:p>
            <a:pPr lvl="0"/>
            <a:endParaRPr lang="en-GB" sz="2000" dirty="0">
              <a:solidFill>
                <a:srgbClr val="000000"/>
              </a:solidFill>
            </a:endParaRPr>
          </a:p>
          <a:p>
            <a:pPr lvl="0"/>
            <a:endParaRPr lang="en-GB" dirty="0">
              <a:solidFill>
                <a:srgbClr val="000000"/>
              </a:solidFill>
            </a:endParaRPr>
          </a:p>
          <a:p>
            <a:endParaRPr lang="en-GB" dirty="0">
              <a:solidFill>
                <a:srgbClr val="000000"/>
              </a:solidFill>
            </a:endParaRPr>
          </a:p>
          <a:p>
            <a:endParaRPr lang="en-GB" dirty="0">
              <a:solidFill>
                <a:srgbClr val="000000"/>
              </a:solidFill>
            </a:endParaRPr>
          </a:p>
          <a:p>
            <a:endParaRPr lang="en-GB" dirty="0">
              <a:solidFill>
                <a:srgbClr val="0B0C0C"/>
              </a:solidFill>
              <a:latin typeface="Lato"/>
            </a:endParaRPr>
          </a:p>
          <a:p>
            <a:r>
              <a:rPr lang="en-GB" dirty="0">
                <a:solidFill>
                  <a:srgbClr val="0B0C0C"/>
                </a:solidFill>
                <a:latin typeface="Lato"/>
              </a:rPr>
              <a:t> </a:t>
            </a:r>
          </a:p>
          <a:p>
            <a:endParaRPr lang="en-GB" dirty="0">
              <a:solidFill>
                <a:srgbClr val="0B0C0C"/>
              </a:solidFill>
              <a:latin typeface="Lato"/>
            </a:endParaRPr>
          </a:p>
          <a:p>
            <a:endParaRPr lang="en-GB" dirty="0">
              <a:solidFill>
                <a:srgbClr val="0B0C0C"/>
              </a:solidFill>
              <a:latin typeface="Lato"/>
            </a:endParaRPr>
          </a:p>
          <a:p>
            <a:endParaRPr lang="en-GB" dirty="0">
              <a:solidFill>
                <a:srgbClr val="0B0C0C"/>
              </a:solidFill>
              <a:latin typeface="Lato"/>
            </a:endParaRPr>
          </a:p>
        </p:txBody>
      </p:sp>
    </p:spTree>
    <p:extLst>
      <p:ext uri="{BB962C8B-B14F-4D97-AF65-F5344CB8AC3E}">
        <p14:creationId xmlns:p14="http://schemas.microsoft.com/office/powerpoint/2010/main" val="2903173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0345" y="-26605"/>
            <a:ext cx="10515600" cy="1325563"/>
          </a:xfrm>
        </p:spPr>
        <p:txBody>
          <a:bodyPr/>
          <a:lstStyle/>
          <a:p>
            <a:r>
              <a:rPr lang="en-GB" dirty="0"/>
              <a:t>OUR VALUES AND PRINCIPLES</a:t>
            </a:r>
          </a:p>
        </p:txBody>
      </p:sp>
      <p:sp>
        <p:nvSpPr>
          <p:cNvPr id="3" name="Slide Number Placeholder 2"/>
          <p:cNvSpPr>
            <a:spLocks noGrp="1"/>
          </p:cNvSpPr>
          <p:nvPr>
            <p:ph type="sldNum" sz="quarter" idx="12"/>
          </p:nvPr>
        </p:nvSpPr>
        <p:spPr/>
        <p:txBody>
          <a:bodyPr/>
          <a:lstStyle/>
          <a:p>
            <a:fld id="{C611085B-3421-47C2-8B54-8F3EF5CC7CB0}" type="slidenum">
              <a:rPr lang="en-GB" smtClean="0"/>
              <a:pPr/>
              <a:t>7</a:t>
            </a:fld>
            <a:endParaRPr lang="en-GB"/>
          </a:p>
        </p:txBody>
      </p:sp>
      <p:sp>
        <p:nvSpPr>
          <p:cNvPr id="4" name="Footer Placeholder 3"/>
          <p:cNvSpPr>
            <a:spLocks noGrp="1"/>
          </p:cNvSpPr>
          <p:nvPr>
            <p:ph type="ftr" sz="quarter" idx="3"/>
          </p:nvPr>
        </p:nvSpPr>
        <p:spPr/>
        <p:txBody>
          <a:bodyPr/>
          <a:lstStyle/>
          <a:p>
            <a:r>
              <a:rPr lang="en-GB"/>
              <a:t>Strictly Private &amp; Confidential</a:t>
            </a:r>
          </a:p>
        </p:txBody>
      </p:sp>
      <p:grpSp>
        <p:nvGrpSpPr>
          <p:cNvPr id="18" name="Group 17"/>
          <p:cNvGrpSpPr/>
          <p:nvPr/>
        </p:nvGrpSpPr>
        <p:grpSpPr>
          <a:xfrm>
            <a:off x="3020426" y="1100594"/>
            <a:ext cx="5917512" cy="4694984"/>
            <a:chOff x="3020426" y="2091332"/>
            <a:chExt cx="4596193" cy="3704245"/>
          </a:xfrm>
        </p:grpSpPr>
        <p:grpSp>
          <p:nvGrpSpPr>
            <p:cNvPr id="6" name="Group 5"/>
            <p:cNvGrpSpPr/>
            <p:nvPr/>
          </p:nvGrpSpPr>
          <p:grpSpPr>
            <a:xfrm>
              <a:off x="3020426" y="2091332"/>
              <a:ext cx="1747506" cy="2008628"/>
              <a:chOff x="3637367" y="95"/>
              <a:chExt cx="1747506" cy="2008628"/>
            </a:xfrm>
          </p:grpSpPr>
          <p:sp>
            <p:nvSpPr>
              <p:cNvPr id="7" name="Hexagon 6"/>
              <p:cNvSpPr/>
              <p:nvPr/>
            </p:nvSpPr>
            <p:spPr>
              <a:xfrm rot="5400000">
                <a:off x="3506806" y="130656"/>
                <a:ext cx="2008628" cy="1747506"/>
              </a:xfrm>
              <a:prstGeom prst="hexagon">
                <a:avLst>
                  <a:gd name="adj" fmla="val 25000"/>
                  <a:gd name="vf" fmla="val 115470"/>
                </a:avLst>
              </a:pr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8" name="Hexagon 4"/>
              <p:cNvSpPr/>
              <p:nvPr/>
            </p:nvSpPr>
            <p:spPr>
              <a:xfrm>
                <a:off x="3909687" y="313106"/>
                <a:ext cx="1202866" cy="138260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GB" sz="2000" kern="1200" dirty="0"/>
                  <a:t>Safe and Caring</a:t>
                </a:r>
              </a:p>
            </p:txBody>
          </p:sp>
        </p:grpSp>
        <p:grpSp>
          <p:nvGrpSpPr>
            <p:cNvPr id="9" name="Group 8"/>
            <p:cNvGrpSpPr/>
            <p:nvPr/>
          </p:nvGrpSpPr>
          <p:grpSpPr>
            <a:xfrm>
              <a:off x="3970398" y="3786949"/>
              <a:ext cx="1747506" cy="2008628"/>
              <a:chOff x="4577405" y="1705019"/>
              <a:chExt cx="1747506" cy="2008628"/>
            </a:xfrm>
          </p:grpSpPr>
          <p:sp>
            <p:nvSpPr>
              <p:cNvPr id="10" name="Hexagon 9"/>
              <p:cNvSpPr/>
              <p:nvPr/>
            </p:nvSpPr>
            <p:spPr>
              <a:xfrm rot="5400000">
                <a:off x="4446844" y="1835580"/>
                <a:ext cx="2008628" cy="1747506"/>
              </a:xfrm>
              <a:prstGeom prst="hexagon">
                <a:avLst>
                  <a:gd name="adj" fmla="val 25000"/>
                  <a:gd name="vf" fmla="val 115470"/>
                </a:avLst>
              </a:prstGeom>
            </p:spPr>
            <p:style>
              <a:lnRef idx="2">
                <a:schemeClr val="lt1">
                  <a:hueOff val="0"/>
                  <a:satOff val="0"/>
                  <a:lumOff val="0"/>
                  <a:alphaOff val="0"/>
                </a:schemeClr>
              </a:lnRef>
              <a:fillRef idx="1">
                <a:schemeClr val="accent2">
                  <a:hueOff val="7007453"/>
                  <a:satOff val="-17069"/>
                  <a:lumOff val="12118"/>
                  <a:alphaOff val="0"/>
                </a:schemeClr>
              </a:fillRef>
              <a:effectRef idx="0">
                <a:schemeClr val="accent2">
                  <a:hueOff val="7007453"/>
                  <a:satOff val="-17069"/>
                  <a:lumOff val="12118"/>
                  <a:alphaOff val="0"/>
                </a:schemeClr>
              </a:effectRef>
              <a:fontRef idx="minor">
                <a:schemeClr val="lt1"/>
              </a:fontRef>
            </p:style>
          </p:sp>
          <p:sp>
            <p:nvSpPr>
              <p:cNvPr id="11" name="Hexagon 4"/>
              <p:cNvSpPr/>
              <p:nvPr/>
            </p:nvSpPr>
            <p:spPr>
              <a:xfrm>
                <a:off x="4849725" y="2018030"/>
                <a:ext cx="1202866" cy="138260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977900">
                  <a:lnSpc>
                    <a:spcPct val="90000"/>
                  </a:lnSpc>
                  <a:spcBef>
                    <a:spcPct val="0"/>
                  </a:spcBef>
                  <a:spcAft>
                    <a:spcPct val="35000"/>
                  </a:spcAft>
                </a:pPr>
                <a:r>
                  <a:rPr lang="en-GB" sz="2000" kern="1200" dirty="0"/>
                  <a:t>Proactive and Preventative</a:t>
                </a:r>
              </a:p>
            </p:txBody>
          </p:sp>
        </p:grpSp>
        <p:grpSp>
          <p:nvGrpSpPr>
            <p:cNvPr id="12" name="Group 11"/>
            <p:cNvGrpSpPr/>
            <p:nvPr/>
          </p:nvGrpSpPr>
          <p:grpSpPr>
            <a:xfrm>
              <a:off x="4920369" y="2091332"/>
              <a:ext cx="1747506" cy="2008628"/>
              <a:chOff x="3637367" y="3409942"/>
              <a:chExt cx="1747506" cy="2008628"/>
            </a:xfrm>
          </p:grpSpPr>
          <p:sp>
            <p:nvSpPr>
              <p:cNvPr id="13" name="Hexagon 12"/>
              <p:cNvSpPr/>
              <p:nvPr/>
            </p:nvSpPr>
            <p:spPr>
              <a:xfrm rot="5400000">
                <a:off x="3506806" y="3540503"/>
                <a:ext cx="2008628" cy="1747506"/>
              </a:xfrm>
              <a:prstGeom prst="hexagon">
                <a:avLst>
                  <a:gd name="adj" fmla="val 25000"/>
                  <a:gd name="vf" fmla="val 115470"/>
                </a:avLst>
              </a:prstGeom>
            </p:spPr>
            <p:style>
              <a:lnRef idx="2">
                <a:schemeClr val="lt1">
                  <a:hueOff val="0"/>
                  <a:satOff val="0"/>
                  <a:lumOff val="0"/>
                  <a:alphaOff val="0"/>
                </a:schemeClr>
              </a:lnRef>
              <a:fillRef idx="1">
                <a:schemeClr val="accent2">
                  <a:hueOff val="9343271"/>
                  <a:satOff val="-22758"/>
                  <a:lumOff val="16157"/>
                  <a:alphaOff val="0"/>
                </a:schemeClr>
              </a:fillRef>
              <a:effectRef idx="0">
                <a:schemeClr val="accent2">
                  <a:hueOff val="9343271"/>
                  <a:satOff val="-22758"/>
                  <a:lumOff val="16157"/>
                  <a:alphaOff val="0"/>
                </a:schemeClr>
              </a:effectRef>
              <a:fontRef idx="minor">
                <a:schemeClr val="lt1"/>
              </a:fontRef>
            </p:style>
          </p:sp>
          <p:sp>
            <p:nvSpPr>
              <p:cNvPr id="14" name="Hexagon 4"/>
              <p:cNvSpPr/>
              <p:nvPr/>
            </p:nvSpPr>
            <p:spPr>
              <a:xfrm>
                <a:off x="3909687" y="3722953"/>
                <a:ext cx="1202866" cy="138260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GB" sz="2000" kern="1200" dirty="0"/>
                  <a:t>Work with you not for you</a:t>
                </a:r>
              </a:p>
            </p:txBody>
          </p:sp>
        </p:grpSp>
        <p:grpSp>
          <p:nvGrpSpPr>
            <p:cNvPr id="15" name="Group 14"/>
            <p:cNvGrpSpPr/>
            <p:nvPr/>
          </p:nvGrpSpPr>
          <p:grpSpPr>
            <a:xfrm>
              <a:off x="5869113" y="3786949"/>
              <a:ext cx="1747506" cy="2008628"/>
              <a:chOff x="2690098" y="1705019"/>
              <a:chExt cx="1747506" cy="2008628"/>
            </a:xfrm>
          </p:grpSpPr>
          <p:sp>
            <p:nvSpPr>
              <p:cNvPr id="16" name="Hexagon 15"/>
              <p:cNvSpPr/>
              <p:nvPr/>
            </p:nvSpPr>
            <p:spPr>
              <a:xfrm rot="5400000">
                <a:off x="2559537" y="1835580"/>
                <a:ext cx="2008628" cy="1747506"/>
              </a:xfrm>
              <a:prstGeom prst="hexagon">
                <a:avLst>
                  <a:gd name="adj" fmla="val 25000"/>
                  <a:gd name="vf" fmla="val 115470"/>
                </a:avLst>
              </a:prstGeom>
              <a:solidFill>
                <a:schemeClr val="tx2">
                  <a:lumMod val="60000"/>
                  <a:lumOff val="40000"/>
                </a:schemeClr>
              </a:solidFill>
            </p:spPr>
            <p:style>
              <a:lnRef idx="2">
                <a:schemeClr val="lt1">
                  <a:hueOff val="0"/>
                  <a:satOff val="0"/>
                  <a:lumOff val="0"/>
                  <a:alphaOff val="0"/>
                </a:schemeClr>
              </a:lnRef>
              <a:fillRef idx="1">
                <a:schemeClr val="accent2">
                  <a:hueOff val="4671635"/>
                  <a:satOff val="-11379"/>
                  <a:lumOff val="8078"/>
                  <a:alphaOff val="0"/>
                </a:schemeClr>
              </a:fillRef>
              <a:effectRef idx="0">
                <a:schemeClr val="accent2">
                  <a:hueOff val="4671635"/>
                  <a:satOff val="-11379"/>
                  <a:lumOff val="8078"/>
                  <a:alphaOff val="0"/>
                </a:schemeClr>
              </a:effectRef>
              <a:fontRef idx="minor">
                <a:schemeClr val="lt1"/>
              </a:fontRef>
            </p:style>
          </p:sp>
          <p:sp>
            <p:nvSpPr>
              <p:cNvPr id="17" name="Hexagon 4"/>
              <p:cNvSpPr/>
              <p:nvPr/>
            </p:nvSpPr>
            <p:spPr>
              <a:xfrm>
                <a:off x="2962418" y="2018030"/>
                <a:ext cx="1202866" cy="138260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GB" sz="2000" dirty="0"/>
                  <a:t>Simple and accessible</a:t>
                </a:r>
                <a:endParaRPr lang="en-GB" sz="2000" kern="1200" dirty="0"/>
              </a:p>
            </p:txBody>
          </p:sp>
        </p:grpSp>
      </p:grpSp>
      <p:sp>
        <p:nvSpPr>
          <p:cNvPr id="19" name="Hexagon 18">
            <a:extLst>
              <a:ext uri="{FF2B5EF4-FFF2-40B4-BE49-F238E27FC236}">
                <a16:creationId xmlns:a16="http://schemas.microsoft.com/office/drawing/2014/main" id="{F5EBE060-F2EE-497F-A123-1D4C1A108564}"/>
              </a:ext>
            </a:extLst>
          </p:cNvPr>
          <p:cNvSpPr/>
          <p:nvPr/>
        </p:nvSpPr>
        <p:spPr>
          <a:xfrm rot="5400000">
            <a:off x="1649368" y="3397709"/>
            <a:ext cx="2545857" cy="2249881"/>
          </a:xfrm>
          <a:prstGeom prst="hexagon">
            <a:avLst>
              <a:gd name="adj" fmla="val 25000"/>
              <a:gd name="vf" fmla="val 115470"/>
            </a:avLst>
          </a:prstGeom>
          <a:solidFill>
            <a:schemeClr val="bg2">
              <a:lumMod val="40000"/>
              <a:lumOff val="60000"/>
            </a:schemeClr>
          </a:solidFill>
        </p:spPr>
        <p:style>
          <a:lnRef idx="2">
            <a:schemeClr val="lt1">
              <a:hueOff val="0"/>
              <a:satOff val="0"/>
              <a:lumOff val="0"/>
              <a:alphaOff val="0"/>
            </a:schemeClr>
          </a:lnRef>
          <a:fillRef idx="1">
            <a:schemeClr val="accent2">
              <a:hueOff val="7007453"/>
              <a:satOff val="-17069"/>
              <a:lumOff val="12118"/>
              <a:alphaOff val="0"/>
            </a:schemeClr>
          </a:fillRef>
          <a:effectRef idx="0">
            <a:schemeClr val="accent2">
              <a:hueOff val="7007453"/>
              <a:satOff val="-17069"/>
              <a:lumOff val="12118"/>
              <a:alphaOff val="0"/>
            </a:schemeClr>
          </a:effectRef>
          <a:fontRef idx="minor">
            <a:schemeClr val="lt1"/>
          </a:fontRef>
        </p:style>
        <p:txBody>
          <a:bodyPr vert="vert270"/>
          <a:lstStyle/>
          <a:p>
            <a:pPr algn="ctr"/>
            <a:endParaRPr lang="en-GB" dirty="0"/>
          </a:p>
          <a:p>
            <a:pPr algn="ctr"/>
            <a:endParaRPr lang="en-GB" dirty="0"/>
          </a:p>
          <a:p>
            <a:pPr algn="ctr"/>
            <a:r>
              <a:rPr lang="en-GB" dirty="0"/>
              <a:t>Innovation and improvement</a:t>
            </a:r>
          </a:p>
        </p:txBody>
      </p:sp>
      <p:sp>
        <p:nvSpPr>
          <p:cNvPr id="20" name="Hexagon 19">
            <a:extLst>
              <a:ext uri="{FF2B5EF4-FFF2-40B4-BE49-F238E27FC236}">
                <a16:creationId xmlns:a16="http://schemas.microsoft.com/office/drawing/2014/main" id="{04F9EB63-83EA-4F0B-9E9D-8D3347D2A562}"/>
              </a:ext>
            </a:extLst>
          </p:cNvPr>
          <p:cNvSpPr/>
          <p:nvPr/>
        </p:nvSpPr>
        <p:spPr>
          <a:xfrm rot="5400000">
            <a:off x="7840313" y="1248581"/>
            <a:ext cx="2545857" cy="2249881"/>
          </a:xfrm>
          <a:prstGeom prst="hexagon">
            <a:avLst>
              <a:gd name="adj" fmla="val 25000"/>
              <a:gd name="vf" fmla="val 115470"/>
            </a:avLst>
          </a:prstGeom>
          <a:solidFill>
            <a:schemeClr val="accent6"/>
          </a:solidFill>
        </p:spPr>
        <p:style>
          <a:lnRef idx="2">
            <a:schemeClr val="lt1">
              <a:hueOff val="0"/>
              <a:satOff val="0"/>
              <a:lumOff val="0"/>
              <a:alphaOff val="0"/>
            </a:schemeClr>
          </a:lnRef>
          <a:fillRef idx="1">
            <a:schemeClr val="accent2">
              <a:hueOff val="7007453"/>
              <a:satOff val="-17069"/>
              <a:lumOff val="12118"/>
              <a:alphaOff val="0"/>
            </a:schemeClr>
          </a:fillRef>
          <a:effectRef idx="0">
            <a:schemeClr val="accent2">
              <a:hueOff val="7007453"/>
              <a:satOff val="-17069"/>
              <a:lumOff val="12118"/>
              <a:alphaOff val="0"/>
            </a:schemeClr>
          </a:effectRef>
          <a:fontRef idx="minor">
            <a:schemeClr val="lt1"/>
          </a:fontRef>
        </p:style>
        <p:txBody>
          <a:bodyPr vert="vert270"/>
          <a:lstStyle/>
          <a:p>
            <a:pPr algn="ctr"/>
            <a:endParaRPr lang="en-GB" dirty="0"/>
          </a:p>
          <a:p>
            <a:pPr algn="ctr"/>
            <a:r>
              <a:rPr lang="en-GB" dirty="0"/>
              <a:t>Easily available</a:t>
            </a:r>
          </a:p>
        </p:txBody>
      </p:sp>
      <p:sp>
        <p:nvSpPr>
          <p:cNvPr id="21" name="Hexagon 20">
            <a:extLst>
              <a:ext uri="{FF2B5EF4-FFF2-40B4-BE49-F238E27FC236}">
                <a16:creationId xmlns:a16="http://schemas.microsoft.com/office/drawing/2014/main" id="{090397ED-91E5-4142-B138-AED235291538}"/>
              </a:ext>
            </a:extLst>
          </p:cNvPr>
          <p:cNvSpPr/>
          <p:nvPr/>
        </p:nvSpPr>
        <p:spPr>
          <a:xfrm rot="5400000">
            <a:off x="1640528" y="3425185"/>
            <a:ext cx="2545857" cy="2249881"/>
          </a:xfrm>
          <a:prstGeom prst="hexagon">
            <a:avLst>
              <a:gd name="adj" fmla="val 25000"/>
              <a:gd name="vf" fmla="val 115470"/>
            </a:avLst>
          </a:prstGeom>
          <a:solidFill>
            <a:schemeClr val="accent4">
              <a:lumMod val="60000"/>
              <a:lumOff val="40000"/>
            </a:schemeClr>
          </a:solidFill>
        </p:spPr>
        <p:style>
          <a:lnRef idx="2">
            <a:schemeClr val="lt1">
              <a:hueOff val="0"/>
              <a:satOff val="0"/>
              <a:lumOff val="0"/>
              <a:alphaOff val="0"/>
            </a:schemeClr>
          </a:lnRef>
          <a:fillRef idx="1">
            <a:schemeClr val="accent2">
              <a:hueOff val="4671635"/>
              <a:satOff val="-11379"/>
              <a:lumOff val="8078"/>
              <a:alphaOff val="0"/>
            </a:schemeClr>
          </a:fillRef>
          <a:effectRef idx="0">
            <a:schemeClr val="accent2">
              <a:hueOff val="4671635"/>
              <a:satOff val="-11379"/>
              <a:lumOff val="8078"/>
              <a:alphaOff val="0"/>
            </a:schemeClr>
          </a:effectRef>
          <a:fontRef idx="minor">
            <a:schemeClr val="lt1"/>
          </a:fontRef>
        </p:style>
        <p:txBody>
          <a:bodyPr/>
          <a:lstStyle/>
          <a:p>
            <a:endParaRPr lang="en-GB" dirty="0"/>
          </a:p>
        </p:txBody>
      </p:sp>
      <p:sp>
        <p:nvSpPr>
          <p:cNvPr id="22" name="Hexagon 4">
            <a:extLst>
              <a:ext uri="{FF2B5EF4-FFF2-40B4-BE49-F238E27FC236}">
                <a16:creationId xmlns:a16="http://schemas.microsoft.com/office/drawing/2014/main" id="{29E2CB80-A82F-4695-B5FE-92AAA620B5F7}"/>
              </a:ext>
            </a:extLst>
          </p:cNvPr>
          <p:cNvSpPr/>
          <p:nvPr/>
        </p:nvSpPr>
        <p:spPr>
          <a:xfrm>
            <a:off x="2172974" y="3596710"/>
            <a:ext cx="1548667" cy="175239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977900">
              <a:lnSpc>
                <a:spcPct val="90000"/>
              </a:lnSpc>
              <a:spcBef>
                <a:spcPct val="0"/>
              </a:spcBef>
              <a:spcAft>
                <a:spcPct val="35000"/>
              </a:spcAft>
            </a:pPr>
            <a:r>
              <a:rPr lang="en-GB" sz="2000" kern="1200" dirty="0"/>
              <a:t>Equal and Fair</a:t>
            </a:r>
          </a:p>
        </p:txBody>
      </p:sp>
    </p:spTree>
    <p:extLst>
      <p:ext uri="{BB962C8B-B14F-4D97-AF65-F5344CB8AC3E}">
        <p14:creationId xmlns:p14="http://schemas.microsoft.com/office/powerpoint/2010/main" val="18141859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Rounded Rectangle 33"/>
          <p:cNvSpPr/>
          <p:nvPr/>
        </p:nvSpPr>
        <p:spPr>
          <a:xfrm>
            <a:off x="128442" y="1620699"/>
            <a:ext cx="11655560" cy="5237301"/>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108000" rIns="144000" bIns="108000" numCol="1" spcCol="0" rtlCol="0" fromWordArt="0" anchor="t" anchorCtr="0" forceAA="0" compatLnSpc="1">
            <a:prstTxWarp prst="textNoShape">
              <a:avLst/>
            </a:prstTxWarp>
            <a:noAutofit/>
          </a:bodyPr>
          <a:lstStyle/>
          <a:p>
            <a:pPr lvl="1">
              <a:defRPr/>
            </a:pPr>
            <a:r>
              <a:rPr lang="en-GB" sz="1200" dirty="0">
                <a:solidFill>
                  <a:srgbClr val="000000"/>
                </a:solidFill>
                <a:latin typeface="Arial" panose="020B0604020202020204" pitchFamily="34" charset="0"/>
                <a:ea typeface="Calibri" panose="020F0502020204030204" pitchFamily="34" charset="0"/>
                <a:cs typeface="Times New Roman" panose="02020603050405020304" pitchFamily="18" charset="0"/>
              </a:rPr>
              <a:t>We want to put the service user at the centre of decisions made about their care and support, with a focus on improving or maintaining independence. </a:t>
            </a:r>
          </a:p>
          <a:p>
            <a:pPr lvl="1">
              <a:defRPr/>
            </a:pPr>
            <a:endParaRPr lang="en-GB" sz="1200" dirty="0">
              <a:solidFill>
                <a:srgbClr val="000000"/>
              </a:solidFill>
              <a:latin typeface="Arial" panose="020B0604020202020204" pitchFamily="34" charset="0"/>
              <a:ea typeface="Calibri" panose="020F0502020204030204" pitchFamily="34" charset="0"/>
              <a:cs typeface="Times New Roman" panose="02020603050405020304" pitchFamily="18" charset="0"/>
            </a:endParaRPr>
          </a:p>
          <a:p>
            <a:pPr lvl="1">
              <a:defRPr/>
            </a:pPr>
            <a:r>
              <a:rPr lang="en-GB" sz="1200" dirty="0">
                <a:solidFill>
                  <a:srgbClr val="000000"/>
                </a:solidFill>
                <a:latin typeface="Arial" panose="020B0604020202020204" pitchFamily="34" charset="0"/>
                <a:ea typeface="Calibri" panose="020F0502020204030204" pitchFamily="34" charset="0"/>
                <a:cs typeface="Times New Roman" panose="02020603050405020304" pitchFamily="18" charset="0"/>
              </a:rPr>
              <a:t>We have made significant progress in this area with creating multi-disciplinary meetings for a cross section of professionals to discuss more innovative approaches to supporting service users and to ensure those in hospital get to go home, wherever possible. </a:t>
            </a:r>
          </a:p>
          <a:p>
            <a:pPr lvl="1">
              <a:defRPr/>
            </a:pPr>
            <a:endParaRPr lang="en-GB" sz="1200" dirty="0">
              <a:solidFill>
                <a:srgbClr val="000000"/>
              </a:solidFill>
              <a:latin typeface="Arial" panose="020B0604020202020204" pitchFamily="34" charset="0"/>
              <a:ea typeface="Calibri" panose="020F0502020204030204" pitchFamily="34" charset="0"/>
              <a:cs typeface="Times New Roman" panose="02020603050405020304" pitchFamily="18" charset="0"/>
            </a:endParaRPr>
          </a:p>
          <a:p>
            <a:pPr lvl="1">
              <a:defRPr/>
            </a:pPr>
            <a:r>
              <a:rPr lang="en-GB" sz="1200" dirty="0">
                <a:solidFill>
                  <a:srgbClr val="000000"/>
                </a:solidFill>
                <a:latin typeface="Arial" panose="020B0604020202020204" pitchFamily="34" charset="0"/>
                <a:ea typeface="Calibri" panose="020F0502020204030204" pitchFamily="34" charset="0"/>
                <a:cs typeface="Times New Roman" panose="02020603050405020304" pitchFamily="18" charset="0"/>
              </a:rPr>
              <a:t>We have  introduced a team to specifically support progression pathways for adults with learning difficulties and those transitioning from the children with complex needs team.</a:t>
            </a:r>
          </a:p>
          <a:p>
            <a:pPr lvl="1">
              <a:defRPr/>
            </a:pPr>
            <a:endParaRPr lang="en-GB" sz="1200" dirty="0">
              <a:solidFill>
                <a:srgbClr val="000000"/>
              </a:solidFill>
              <a:latin typeface="Arial" panose="020B0604020202020204" pitchFamily="34" charset="0"/>
              <a:ea typeface="Calibri" panose="020F0502020204030204" pitchFamily="34" charset="0"/>
              <a:cs typeface="Times New Roman" panose="02020603050405020304" pitchFamily="18" charset="0"/>
            </a:endParaRPr>
          </a:p>
          <a:p>
            <a:pPr lvl="1">
              <a:defRPr/>
            </a:pPr>
            <a:r>
              <a:rPr lang="en-GB" sz="1200" dirty="0">
                <a:solidFill>
                  <a:srgbClr val="000000"/>
                </a:solidFill>
                <a:latin typeface="Arial" panose="020B0604020202020204" pitchFamily="34" charset="0"/>
                <a:ea typeface="Calibri" panose="020F0502020204030204" pitchFamily="34" charset="0"/>
                <a:cs typeface="Times New Roman" panose="02020603050405020304" pitchFamily="18" charset="0"/>
              </a:rPr>
              <a:t>We have significantly expanded our enablement service to help more people regain their independence. </a:t>
            </a:r>
          </a:p>
          <a:p>
            <a:pPr lvl="1">
              <a:defRPr/>
            </a:pPr>
            <a:endParaRPr lang="en-GB" sz="1200" dirty="0">
              <a:solidFill>
                <a:srgbClr val="000000"/>
              </a:solidFill>
              <a:latin typeface="Arial" panose="020B0604020202020204" pitchFamily="34" charset="0"/>
              <a:ea typeface="Calibri" panose="020F0502020204030204" pitchFamily="34" charset="0"/>
              <a:cs typeface="Times New Roman" panose="02020603050405020304" pitchFamily="18" charset="0"/>
            </a:endParaRPr>
          </a:p>
          <a:p>
            <a:pPr lvl="1">
              <a:defRPr/>
            </a:pPr>
            <a:r>
              <a:rPr lang="en-GB" sz="1200" dirty="0">
                <a:solidFill>
                  <a:srgbClr val="000000"/>
                </a:solidFill>
                <a:latin typeface="Arial" panose="020B0604020202020204" pitchFamily="34" charset="0"/>
                <a:ea typeface="Calibri" panose="020F0502020204030204" pitchFamily="34" charset="0"/>
                <a:cs typeface="Times New Roman" panose="02020603050405020304" pitchFamily="18" charset="0"/>
              </a:rPr>
              <a:t>We have also just introduced a completely new way of working in the home care market, with a focus on wellbeing workers supporting independence through better use of the TLAP ‘making it real’ model.</a:t>
            </a:r>
          </a:p>
          <a:p>
            <a:pPr lvl="1">
              <a:defRPr/>
            </a:pPr>
            <a:endParaRPr lang="en-GB" sz="1200" dirty="0">
              <a:solidFill>
                <a:srgbClr val="000000"/>
              </a:solidFill>
              <a:latin typeface="Arial" panose="020B0604020202020204" pitchFamily="34" charset="0"/>
              <a:ea typeface="Calibri" panose="020F0502020204030204" pitchFamily="34" charset="0"/>
              <a:cs typeface="Times New Roman" panose="02020603050405020304" pitchFamily="18" charset="0"/>
            </a:endParaRPr>
          </a:p>
          <a:p>
            <a:pPr lvl="1">
              <a:defRPr/>
            </a:pPr>
            <a:r>
              <a:rPr lang="en-GB" sz="1200" dirty="0">
                <a:solidFill>
                  <a:srgbClr val="000000"/>
                </a:solidFill>
                <a:latin typeface="Arial" panose="020B0604020202020204" pitchFamily="34" charset="0"/>
                <a:ea typeface="Calibri" panose="020F0502020204030204" pitchFamily="34" charset="0"/>
                <a:cs typeface="Times New Roman" panose="02020603050405020304" pitchFamily="18" charset="0"/>
              </a:rPr>
              <a:t>We recently relaunched our unpaid carer service.</a:t>
            </a:r>
          </a:p>
          <a:p>
            <a:pPr lvl="1">
              <a:defRPr/>
            </a:pPr>
            <a:endParaRPr lang="en-GB" sz="1200" dirty="0">
              <a:solidFill>
                <a:srgbClr val="000000"/>
              </a:solidFill>
              <a:latin typeface="Arial" panose="020B0604020202020204" pitchFamily="34" charset="0"/>
              <a:ea typeface="Calibri" panose="020F0502020204030204" pitchFamily="34" charset="0"/>
              <a:cs typeface="Times New Roman" panose="02020603050405020304" pitchFamily="18" charset="0"/>
            </a:endParaRPr>
          </a:p>
          <a:p>
            <a:pPr lvl="1">
              <a:defRPr/>
            </a:pPr>
            <a:r>
              <a:rPr lang="en-GB" sz="1200" dirty="0">
                <a:solidFill>
                  <a:srgbClr val="000000"/>
                </a:solidFill>
                <a:latin typeface="Arial" panose="020B0604020202020204" pitchFamily="34" charset="0"/>
                <a:ea typeface="Calibri" panose="020F0502020204030204" pitchFamily="34" charset="0"/>
                <a:cs typeface="Times New Roman" panose="02020603050405020304" pitchFamily="18" charset="0"/>
              </a:rPr>
              <a:t>We have introduced a new MASH team to focus on safeguarding management and seen an increase in the number of enquiries raised and completed; we have also introduced a new domestic abuse specialist following our intentions as laid out in the strategic abuse strategy.</a:t>
            </a:r>
          </a:p>
          <a:p>
            <a:pPr lvl="1">
              <a:defRPr/>
            </a:pPr>
            <a:endParaRPr lang="en-GB" sz="1200" dirty="0">
              <a:solidFill>
                <a:srgbClr val="000000"/>
              </a:solidFill>
              <a:latin typeface="Arial" panose="020B0604020202020204" pitchFamily="34" charset="0"/>
              <a:ea typeface="Calibri" panose="020F0502020204030204" pitchFamily="34" charset="0"/>
              <a:cs typeface="Times New Roman" panose="02020603050405020304" pitchFamily="18" charset="0"/>
            </a:endParaRPr>
          </a:p>
          <a:p>
            <a:pPr lvl="1">
              <a:defRPr/>
            </a:pPr>
            <a:r>
              <a:rPr lang="en-GB" sz="1200" b="0" i="0" u="none" strike="noStrike" baseline="0" dirty="0">
                <a:solidFill>
                  <a:srgbClr val="000000"/>
                </a:solidFill>
                <a:latin typeface="Arial" panose="020B0604020202020204" pitchFamily="34" charset="0"/>
              </a:rPr>
              <a:t>We want to ensure our information and advice is easily accessible . This will not only contribute to individual wellbeing, but also improve population health and reduce demand for more costly and intensive </a:t>
            </a:r>
            <a:r>
              <a:rPr lang="en-GB" sz="1200" dirty="0">
                <a:solidFill>
                  <a:srgbClr val="000000"/>
                </a:solidFill>
                <a:latin typeface="Arial" panose="020B0604020202020204" pitchFamily="34" charset="0"/>
              </a:rPr>
              <a:t>services; We have started working with our public health colleagues to develop a prevention strategy..</a:t>
            </a:r>
          </a:p>
          <a:p>
            <a:pPr lvl="1">
              <a:defRPr/>
            </a:pPr>
            <a:endParaRPr lang="en-GB" sz="1200" dirty="0">
              <a:solidFill>
                <a:srgbClr val="000000"/>
              </a:solidFill>
              <a:latin typeface="Arial" panose="020B0604020202020204" pitchFamily="34" charset="0"/>
              <a:ea typeface="Calibri" panose="020F0502020204030204" pitchFamily="34" charset="0"/>
              <a:cs typeface="Times New Roman" panose="02020603050405020304" pitchFamily="18" charset="0"/>
            </a:endParaRPr>
          </a:p>
          <a:p>
            <a:pPr lvl="1">
              <a:defRPr/>
            </a:pPr>
            <a:endParaRPr lang="en-GB" sz="1200" dirty="0">
              <a:solidFill>
                <a:srgbClr val="000000"/>
              </a:solidFill>
              <a:latin typeface="Arial" panose="020B0604020202020204" pitchFamily="34" charset="0"/>
              <a:ea typeface="Calibri" panose="020F0502020204030204" pitchFamily="34" charset="0"/>
              <a:cs typeface="Times New Roman" panose="02020603050405020304" pitchFamily="18" charset="0"/>
            </a:endParaRPr>
          </a:p>
          <a:p>
            <a:pPr lvl="1">
              <a:defRPr/>
            </a:pPr>
            <a:r>
              <a:rPr lang="en-GB" sz="1200" dirty="0">
                <a:solidFill>
                  <a:srgbClr val="000000"/>
                </a:solidFill>
                <a:latin typeface="Arial" panose="020B0604020202020204" pitchFamily="34" charset="0"/>
                <a:ea typeface="Calibri" panose="020F0502020204030204" pitchFamily="34" charset="0"/>
                <a:cs typeface="Times New Roman" panose="02020603050405020304" pitchFamily="18" charset="0"/>
              </a:rPr>
              <a:t>However there is more we need to do in these and other areas:</a:t>
            </a:r>
          </a:p>
          <a:p>
            <a:pPr lvl="1">
              <a:defRPr/>
            </a:pPr>
            <a:endParaRPr lang="en-GB" sz="1400" dirty="0">
              <a:solidFill>
                <a:srgbClr val="000000"/>
              </a:solidFill>
              <a:latin typeface="Arial" panose="020B0604020202020204" pitchFamily="34" charset="0"/>
              <a:ea typeface="Calibri" panose="020F0502020204030204" pitchFamily="34" charset="0"/>
              <a:cs typeface="Times New Roman" panose="02020603050405020304" pitchFamily="18" charset="0"/>
            </a:endParaRPr>
          </a:p>
          <a:p>
            <a:pPr lvl="1">
              <a:defRPr/>
            </a:pPr>
            <a:endParaRPr lang="en-GB" dirty="0">
              <a:solidFill>
                <a:schemeClr val="tx1"/>
              </a:solidFill>
              <a:latin typeface="Lato"/>
            </a:endParaRPr>
          </a:p>
          <a:p>
            <a:pPr marL="542925" lvl="1" indent="-85725">
              <a:buFont typeface="Arial" panose="020B0604020202020204" pitchFamily="34" charset="0"/>
              <a:buChar char="•"/>
              <a:defRPr/>
            </a:pPr>
            <a:endParaRPr lang="en-GB" dirty="0">
              <a:solidFill>
                <a:schemeClr val="tx1"/>
              </a:solidFill>
              <a:latin typeface="Lato"/>
            </a:endParaRPr>
          </a:p>
          <a:p>
            <a:pPr lvl="1">
              <a:defRPr/>
            </a:pPr>
            <a:endParaRPr lang="en-GB" dirty="0">
              <a:solidFill>
                <a:schemeClr val="tx1"/>
              </a:solidFill>
              <a:latin typeface="Lato"/>
            </a:endParaRPr>
          </a:p>
          <a:p>
            <a:pPr algn="ctr">
              <a:spcAft>
                <a:spcPts val="300"/>
              </a:spcAft>
              <a:defRPr/>
            </a:pPr>
            <a:endParaRPr lang="en-GB" sz="1100" b="1" u="sng" dirty="0">
              <a:solidFill>
                <a:schemeClr val="tx1"/>
              </a:solidFill>
            </a:endParaRPr>
          </a:p>
          <a:p>
            <a:pPr algn="ctr">
              <a:spcAft>
                <a:spcPts val="300"/>
              </a:spcAft>
              <a:defRPr/>
            </a:pPr>
            <a:endParaRPr lang="en-GB" sz="1100" b="1" u="sng" dirty="0">
              <a:solidFill>
                <a:schemeClr val="tx1"/>
              </a:solidFill>
            </a:endParaRPr>
          </a:p>
          <a:p>
            <a:pPr lvl="0">
              <a:spcAft>
                <a:spcPts val="300"/>
              </a:spcAft>
              <a:defRPr/>
            </a:pPr>
            <a:endParaRPr lang="en-GB" sz="1400" dirty="0">
              <a:solidFill>
                <a:schemeClr val="tx1"/>
              </a:solidFill>
            </a:endParaRPr>
          </a:p>
        </p:txBody>
      </p:sp>
      <p:sp>
        <p:nvSpPr>
          <p:cNvPr id="3" name="Slide Number Placeholder 2">
            <a:extLst>
              <a:ext uri="{FF2B5EF4-FFF2-40B4-BE49-F238E27FC236}">
                <a16:creationId xmlns:a16="http://schemas.microsoft.com/office/drawing/2014/main" id="{D92305EB-97EE-BC0B-897C-07199681C92B}"/>
              </a:ext>
            </a:extLst>
          </p:cNvPr>
          <p:cNvSpPr>
            <a:spLocks noGrp="1"/>
          </p:cNvSpPr>
          <p:nvPr>
            <p:ph type="sldNum" sz="quarter" idx="12"/>
          </p:nvPr>
        </p:nvSpPr>
        <p:spPr>
          <a:xfrm>
            <a:off x="10471117" y="6568805"/>
            <a:ext cx="1647308" cy="28919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611085B-3421-47C2-8B54-8F3EF5CC7CB0}" type="slidenum">
              <a:rPr kumimoji="0" lang="en-GB" sz="1000" b="0" i="0" u="none" strike="noStrike" kern="1200" cap="none" spc="0" normalizeH="0" baseline="0" noProof="0" smtClean="0">
                <a:ln>
                  <a:noFill/>
                </a:ln>
                <a:solidFill>
                  <a:schemeClr val="tx1"/>
                </a:solidFill>
                <a:effectLst/>
                <a:uLnTx/>
                <a:uFillTx/>
                <a:latin typeface="InterFace" panose="020B0503020203020204" pitchFamily="34" charset="0"/>
                <a:ea typeface="+mn-ea"/>
                <a:cs typeface="InterFace" panose="020B0503020203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GB" sz="1000" b="0" i="0" u="none" strike="noStrike" kern="1200" cap="none" spc="0" normalizeH="0" baseline="0" noProof="0" dirty="0">
              <a:ln>
                <a:noFill/>
              </a:ln>
              <a:solidFill>
                <a:schemeClr val="tx1"/>
              </a:solidFill>
              <a:effectLst/>
              <a:uLnTx/>
              <a:uFillTx/>
              <a:latin typeface="InterFace" panose="020B0503020203020204" pitchFamily="34" charset="0"/>
              <a:ea typeface="+mn-ea"/>
              <a:cs typeface="InterFace" panose="020B0503020203020204" pitchFamily="34" charset="0"/>
            </a:endParaRPr>
          </a:p>
        </p:txBody>
      </p:sp>
      <p:sp>
        <p:nvSpPr>
          <p:cNvPr id="5" name="Footer Placeholder 4"/>
          <p:cNvSpPr>
            <a:spLocks noGrp="1"/>
          </p:cNvSpPr>
          <p:nvPr>
            <p:ph type="ftr" sz="quarter" idx="3"/>
          </p:nvPr>
        </p:nvSpPr>
        <p:spPr>
          <a:xfrm>
            <a:off x="9849043" y="6576716"/>
            <a:ext cx="2106665" cy="289195"/>
          </a:xfrm>
        </p:spPr>
        <p:txBody>
          <a:bodyPr/>
          <a:lstStyle/>
          <a:p>
            <a:r>
              <a:rPr lang="en-GB" dirty="0">
                <a:solidFill>
                  <a:schemeClr val="bg2"/>
                </a:solidFill>
              </a:rPr>
              <a:t>Strictly Private &amp; Confidential</a:t>
            </a:r>
          </a:p>
        </p:txBody>
      </p:sp>
      <p:sp>
        <p:nvSpPr>
          <p:cNvPr id="7" name="Rectangle: Rounded Corners 6">
            <a:extLst>
              <a:ext uri="{FF2B5EF4-FFF2-40B4-BE49-F238E27FC236}">
                <a16:creationId xmlns:a16="http://schemas.microsoft.com/office/drawing/2014/main" id="{8662FB46-EDCF-2C76-8337-2197A26D4A4A}"/>
              </a:ext>
            </a:extLst>
          </p:cNvPr>
          <p:cNvSpPr/>
          <p:nvPr/>
        </p:nvSpPr>
        <p:spPr>
          <a:xfrm>
            <a:off x="109946" y="119483"/>
            <a:ext cx="2556842" cy="1033456"/>
          </a:xfrm>
          <a:prstGeom prst="round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108000" rIns="36000" bIns="10800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2000" dirty="0">
                <a:solidFill>
                  <a:srgbClr val="FFFFFF"/>
                </a:solidFill>
                <a:latin typeface="InterFace" panose="020B0503020203020204" pitchFamily="34" charset="0"/>
                <a:cs typeface="InterFace" panose="020B0503020203020204" pitchFamily="34" charset="0"/>
              </a:rPr>
              <a:t>Strategic Theme :</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dirty="0">
                <a:solidFill>
                  <a:srgbClr val="FFFFFF"/>
                </a:solidFill>
                <a:latin typeface="InterFace" panose="020B0503020203020204" pitchFamily="34" charset="0"/>
                <a:cs typeface="InterFace" panose="020B0503020203020204" pitchFamily="34" charset="0"/>
              </a:rPr>
              <a:t>Independence, Prevention</a:t>
            </a:r>
            <a:r>
              <a:rPr lang="en-GB" dirty="0">
                <a:solidFill>
                  <a:srgbClr val="FFFFFF"/>
                </a:solidFill>
                <a:latin typeface="InterFace" panose="020B0503020203020204" pitchFamily="34" charset="0"/>
                <a:cs typeface="InterFace" panose="020B0503020203020204" pitchFamily="34" charset="0"/>
              </a:rPr>
              <a:t> &amp; Staying Safe</a:t>
            </a:r>
            <a:r>
              <a:rPr kumimoji="0" lang="en-GB" i="0" u="none" strike="noStrike" kern="1200" cap="none" spc="0" normalizeH="0" baseline="0" noProof="0" dirty="0">
                <a:ln>
                  <a:noFill/>
                </a:ln>
                <a:solidFill>
                  <a:srgbClr val="FFFFFF"/>
                </a:solidFill>
                <a:effectLst/>
                <a:uLnTx/>
                <a:uFillTx/>
                <a:latin typeface="InterFace" panose="020B0503020203020204" pitchFamily="34" charset="0"/>
                <a:ea typeface="+mn-ea"/>
                <a:cs typeface="InterFace" panose="020B0503020203020204" pitchFamily="34" charset="0"/>
              </a:rPr>
              <a:t> </a:t>
            </a:r>
          </a:p>
        </p:txBody>
      </p:sp>
      <p:sp>
        <p:nvSpPr>
          <p:cNvPr id="30" name="Rectangle 29">
            <a:extLst>
              <a:ext uri="{FF2B5EF4-FFF2-40B4-BE49-F238E27FC236}">
                <a16:creationId xmlns:a16="http://schemas.microsoft.com/office/drawing/2014/main" id="{3D5FA154-C235-F63A-8504-25DA7DCDFF4E}"/>
              </a:ext>
            </a:extLst>
          </p:cNvPr>
          <p:cNvSpPr/>
          <p:nvPr/>
        </p:nvSpPr>
        <p:spPr>
          <a:xfrm>
            <a:off x="2800234" y="119483"/>
            <a:ext cx="8983768" cy="1033456"/>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108000" rIns="144000" bIns="108000" numCol="1" spcCol="0" rtlCol="0" fromWordArt="0" anchor="ctr" anchorCtr="0" forceAA="0" compatLnSpc="1">
            <a:prstTxWarp prst="textNoShape">
              <a:avLst/>
            </a:prstTxWarp>
            <a:noAutofit/>
          </a:bodyPr>
          <a:lstStyle/>
          <a:p>
            <a:r>
              <a:rPr lang="en-GB" dirty="0">
                <a:latin typeface="Arial" panose="020B0604020202020204" pitchFamily="34" charset="0"/>
                <a:cs typeface="Arial" panose="020B0604020202020204" pitchFamily="34" charset="0"/>
              </a:rPr>
              <a:t>Strategic Goal: We will work with you to maximise your independence and wellbeing, now and in the future and protect your right to live in safety</a:t>
            </a:r>
          </a:p>
        </p:txBody>
      </p:sp>
      <p:sp>
        <p:nvSpPr>
          <p:cNvPr id="37" name="TextBox 36"/>
          <p:cNvSpPr txBox="1"/>
          <p:nvPr/>
        </p:nvSpPr>
        <p:spPr>
          <a:xfrm>
            <a:off x="109946" y="119484"/>
            <a:ext cx="914400" cy="914400"/>
          </a:xfrm>
          <a:prstGeom prst="rect">
            <a:avLst/>
          </a:prstGeom>
          <a:noFill/>
        </p:spPr>
        <p:txBody>
          <a:bodyPr wrap="none" lIns="0" tIns="0" rIns="0" bIns="0" rtlCol="0" anchor="t">
            <a:noAutofit/>
          </a:bodyPr>
          <a:lstStyle/>
          <a:p>
            <a:pPr>
              <a:lnSpc>
                <a:spcPts val="1905"/>
              </a:lnSpc>
            </a:pPr>
            <a:endParaRPr lang="en-GB" sz="2400" dirty="0">
              <a:latin typeface="InterFace" charset="0"/>
              <a:ea typeface="InterFace" charset="0"/>
              <a:cs typeface="InterFace" charset="0"/>
            </a:endParaRPr>
          </a:p>
        </p:txBody>
      </p:sp>
      <p:sp>
        <p:nvSpPr>
          <p:cNvPr id="2" name="TextBox 1">
            <a:extLst>
              <a:ext uri="{FF2B5EF4-FFF2-40B4-BE49-F238E27FC236}">
                <a16:creationId xmlns:a16="http://schemas.microsoft.com/office/drawing/2014/main" id="{A3923EE7-CC16-4337-9D63-41975208DD21}"/>
              </a:ext>
            </a:extLst>
          </p:cNvPr>
          <p:cNvSpPr txBox="1"/>
          <p:nvPr/>
        </p:nvSpPr>
        <p:spPr>
          <a:xfrm>
            <a:off x="109946" y="1159034"/>
            <a:ext cx="2584174" cy="461665"/>
          </a:xfrm>
          <a:prstGeom prst="rect">
            <a:avLst/>
          </a:prstGeom>
          <a:noFill/>
        </p:spPr>
        <p:txBody>
          <a:bodyPr wrap="square" rtlCol="0">
            <a:spAutoFit/>
          </a:bodyPr>
          <a:lstStyle/>
          <a:p>
            <a:r>
              <a:rPr lang="en-GB" sz="2400" dirty="0"/>
              <a:t>What’s the Shift?</a:t>
            </a:r>
          </a:p>
        </p:txBody>
      </p:sp>
    </p:spTree>
    <p:extLst>
      <p:ext uri="{BB962C8B-B14F-4D97-AF65-F5344CB8AC3E}">
        <p14:creationId xmlns:p14="http://schemas.microsoft.com/office/powerpoint/2010/main" val="24592916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Rounded Rectangle 33"/>
          <p:cNvSpPr/>
          <p:nvPr/>
        </p:nvSpPr>
        <p:spPr>
          <a:xfrm>
            <a:off x="109946" y="1580063"/>
            <a:ext cx="11972108" cy="5277937"/>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108000" rIns="144000" bIns="108000" numCol="1" spcCol="0" rtlCol="0" fromWordArt="0" anchor="t" anchorCtr="0" forceAA="0" compatLnSpc="1">
            <a:prstTxWarp prst="textNoShape">
              <a:avLst/>
            </a:prstTxWarp>
            <a:noAutofit/>
          </a:bodyPr>
          <a:lstStyle/>
          <a:p>
            <a:pPr marL="742950" lvl="1" indent="-285750">
              <a:buFont typeface="Arial" panose="020B0604020202020204" pitchFamily="34" charset="0"/>
              <a:buChar char="•"/>
              <a:defRPr/>
            </a:pPr>
            <a:r>
              <a:rPr lang="en-GB" sz="1400" dirty="0">
                <a:solidFill>
                  <a:schemeClr val="accent5"/>
                </a:solidFill>
              </a:rPr>
              <a:t>Progression Pathways for AWLD and Transitions</a:t>
            </a:r>
            <a:r>
              <a:rPr lang="en-GB" sz="1400" dirty="0">
                <a:solidFill>
                  <a:schemeClr val="tx1"/>
                </a:solidFill>
              </a:rPr>
              <a:t>: We will deliver progression pathways for adults with a Learning Disability and those young people preparing for adulthood who are transitioning from our Children with Complex Needs Team.</a:t>
            </a:r>
          </a:p>
          <a:p>
            <a:pPr marL="742950" lvl="1" indent="-285750">
              <a:buFont typeface="Arial" panose="020B0604020202020204" pitchFamily="34" charset="0"/>
              <a:buChar char="•"/>
              <a:defRPr/>
            </a:pPr>
            <a:endParaRPr lang="en-GB" sz="1400" dirty="0">
              <a:solidFill>
                <a:schemeClr val="tx1"/>
              </a:solidFill>
            </a:endParaRPr>
          </a:p>
          <a:p>
            <a:pPr marL="742950" lvl="1" indent="-285750">
              <a:buFont typeface="Arial" panose="020B0604020202020204" pitchFamily="34" charset="0"/>
              <a:buChar char="•"/>
              <a:defRPr/>
            </a:pPr>
            <a:r>
              <a:rPr lang="en-GB" sz="1400" dirty="0">
                <a:solidFill>
                  <a:schemeClr val="accent5"/>
                </a:solidFill>
              </a:rPr>
              <a:t>Maximising Wellbeing at Home </a:t>
            </a:r>
            <a:r>
              <a:rPr lang="en-GB" sz="1400" dirty="0">
                <a:solidFill>
                  <a:schemeClr val="tx1"/>
                </a:solidFill>
              </a:rPr>
              <a:t>: We will continue to work with our Home Care providers to move to the new  model of maximising wellbeing at home (MWAH)</a:t>
            </a:r>
            <a:r>
              <a:rPr lang="en-GB" sz="1400" dirty="0">
                <a:solidFill>
                  <a:schemeClr val="accent1"/>
                </a:solidFill>
                <a:ea typeface="Calibri" panose="020F0502020204030204" pitchFamily="34" charset="0"/>
                <a:cs typeface="Times New Roman" panose="02020603050405020304" pitchFamily="18" charset="0"/>
              </a:rPr>
              <a:t> </a:t>
            </a:r>
            <a:r>
              <a:rPr lang="en-GB" sz="1400" dirty="0">
                <a:solidFill>
                  <a:schemeClr val="tx1"/>
                </a:solidFill>
                <a:ea typeface="Calibri" panose="020F0502020204030204" pitchFamily="34" charset="0"/>
                <a:cs typeface="Times New Roman" panose="02020603050405020304" pitchFamily="18" charset="0"/>
              </a:rPr>
              <a:t>u</a:t>
            </a:r>
            <a:r>
              <a:rPr lang="en-GB" sz="1400" dirty="0">
                <a:solidFill>
                  <a:srgbClr val="000000"/>
                </a:solidFill>
                <a:ea typeface="Calibri" panose="020F0502020204030204" pitchFamily="34" charset="0"/>
                <a:cs typeface="Times New Roman" panose="02020603050405020304" pitchFamily="18" charset="0"/>
              </a:rPr>
              <a:t>sing the TLAP ‘ making it real’ framework.</a:t>
            </a:r>
          </a:p>
          <a:p>
            <a:pPr lvl="1">
              <a:defRPr/>
            </a:pPr>
            <a:endParaRPr lang="en-GB" sz="1400" dirty="0">
              <a:solidFill>
                <a:srgbClr val="0B0C0C"/>
              </a:solidFill>
            </a:endParaRPr>
          </a:p>
          <a:p>
            <a:pPr marL="742950" lvl="1" indent="-285750">
              <a:lnSpc>
                <a:spcPct val="106000"/>
              </a:lnSpc>
              <a:buFont typeface="Arial" panose="020B0604020202020204" pitchFamily="34" charset="0"/>
              <a:buChar char="•"/>
            </a:pPr>
            <a:r>
              <a:rPr lang="en-GB" sz="1400" dirty="0" err="1">
                <a:solidFill>
                  <a:schemeClr val="accent5"/>
                </a:solidFill>
              </a:rPr>
              <a:t>Linkline</a:t>
            </a:r>
            <a:r>
              <a:rPr lang="en-GB" sz="1400" dirty="0">
                <a:solidFill>
                  <a:schemeClr val="accent5"/>
                </a:solidFill>
              </a:rPr>
              <a:t> and Special Duty: </a:t>
            </a:r>
            <a:r>
              <a:rPr lang="en-GB" sz="1400" dirty="0">
                <a:solidFill>
                  <a:schemeClr val="tx1"/>
                </a:solidFill>
              </a:rPr>
              <a:t>We will improve our service offer to support and promote independence.</a:t>
            </a:r>
          </a:p>
          <a:p>
            <a:pPr lvl="1">
              <a:defRPr/>
            </a:pPr>
            <a:endParaRPr lang="en-GB" sz="1400" dirty="0">
              <a:solidFill>
                <a:schemeClr val="tx1"/>
              </a:solidFill>
            </a:endParaRPr>
          </a:p>
          <a:p>
            <a:pPr marL="742950" lvl="1" indent="-285750">
              <a:lnSpc>
                <a:spcPct val="106000"/>
              </a:lnSpc>
              <a:buFont typeface="Arial" panose="020B0604020202020204" pitchFamily="34" charset="0"/>
              <a:buChar char="•"/>
            </a:pPr>
            <a:r>
              <a:rPr lang="en-GB" sz="1400" dirty="0">
                <a:solidFill>
                  <a:schemeClr val="accent5"/>
                </a:solidFill>
              </a:rPr>
              <a:t>A Prevention Strategy and Plan: </a:t>
            </a:r>
            <a:r>
              <a:rPr lang="en-GB" sz="1400" dirty="0">
                <a:solidFill>
                  <a:schemeClr val="tx1"/>
                </a:solidFill>
              </a:rPr>
              <a:t>We will develop and deliver a plan with our partners to reduce future needs where possible t</a:t>
            </a:r>
            <a:r>
              <a:rPr lang="en-GB" sz="1400" dirty="0">
                <a:solidFill>
                  <a:srgbClr val="000000"/>
                </a:solidFill>
              </a:rPr>
              <a:t>o avoid, help slow or prevent escalation into crisis, or before you have acute care needs.</a:t>
            </a:r>
            <a:endParaRPr lang="en-GB" sz="1400" dirty="0">
              <a:solidFill>
                <a:schemeClr val="accent1"/>
              </a:solidFill>
            </a:endParaRPr>
          </a:p>
          <a:p>
            <a:pPr marL="742950" lvl="1" indent="-285750">
              <a:lnSpc>
                <a:spcPct val="106000"/>
              </a:lnSpc>
              <a:buFont typeface="Arial" panose="020B0604020202020204" pitchFamily="34" charset="0"/>
              <a:buChar char="•"/>
            </a:pPr>
            <a:endParaRPr lang="en-GB" sz="1400" dirty="0">
              <a:solidFill>
                <a:schemeClr val="accent1"/>
              </a:solidFill>
            </a:endParaRPr>
          </a:p>
          <a:p>
            <a:pPr marL="742950" lvl="1" indent="-285750">
              <a:lnSpc>
                <a:spcPct val="106000"/>
              </a:lnSpc>
              <a:buFont typeface="Arial" panose="020B0604020202020204" pitchFamily="34" charset="0"/>
              <a:buChar char="•"/>
            </a:pPr>
            <a:r>
              <a:rPr lang="en-GB" sz="1400" dirty="0">
                <a:solidFill>
                  <a:schemeClr val="accent5"/>
                </a:solidFill>
              </a:rPr>
              <a:t>Enablement Expansion </a:t>
            </a:r>
            <a:r>
              <a:rPr lang="en-GB" sz="1400" dirty="0">
                <a:solidFill>
                  <a:schemeClr val="tx1"/>
                </a:solidFill>
              </a:rPr>
              <a:t>: We will review and redesign our enablement service and improve its effectiveness to minimise ongoing support needs</a:t>
            </a:r>
          </a:p>
          <a:p>
            <a:pPr lvl="1">
              <a:lnSpc>
                <a:spcPct val="106000"/>
              </a:lnSpc>
            </a:pPr>
            <a:endParaRPr lang="en-GB" sz="1400" dirty="0">
              <a:solidFill>
                <a:schemeClr val="tx1"/>
              </a:solidFill>
            </a:endParaRPr>
          </a:p>
          <a:p>
            <a:pPr marL="742950" lvl="1" indent="-285750">
              <a:lnSpc>
                <a:spcPct val="106000"/>
              </a:lnSpc>
              <a:buFont typeface="Arial" panose="020B0604020202020204" pitchFamily="34" charset="0"/>
              <a:buChar char="•"/>
            </a:pPr>
            <a:r>
              <a:rPr lang="en-GB" sz="1400" dirty="0">
                <a:solidFill>
                  <a:schemeClr val="accent5"/>
                </a:solidFill>
              </a:rPr>
              <a:t>Redesign our Web site : </a:t>
            </a:r>
            <a:r>
              <a:rPr lang="en-GB" sz="1400" dirty="0">
                <a:solidFill>
                  <a:srgbClr val="000000"/>
                </a:solidFill>
              </a:rPr>
              <a:t>We will improve information available on our website and to staff and professionals.</a:t>
            </a:r>
          </a:p>
          <a:p>
            <a:pPr lvl="1">
              <a:lnSpc>
                <a:spcPct val="106000"/>
              </a:lnSpc>
            </a:pPr>
            <a:endParaRPr lang="en-GB" sz="1400" dirty="0">
              <a:solidFill>
                <a:srgbClr val="000000"/>
              </a:solidFill>
            </a:endParaRPr>
          </a:p>
          <a:p>
            <a:pPr marL="742950" lvl="1" indent="-285750">
              <a:lnSpc>
                <a:spcPct val="106000"/>
              </a:lnSpc>
              <a:buFont typeface="Arial" panose="020B0604020202020204" pitchFamily="34" charset="0"/>
              <a:buChar char="•"/>
            </a:pPr>
            <a:r>
              <a:rPr lang="en-GB" sz="1400" dirty="0">
                <a:solidFill>
                  <a:schemeClr val="accent5"/>
                </a:solidFill>
                <a:latin typeface="+mn-lt"/>
              </a:rPr>
              <a:t>Supporting  Unpaid Carers :</a:t>
            </a:r>
            <a:r>
              <a:rPr lang="en-GB" sz="1400" dirty="0">
                <a:solidFill>
                  <a:schemeClr val="tx1"/>
                </a:solidFill>
                <a:latin typeface="+mn-lt"/>
              </a:rPr>
              <a:t>We will  work with our provider Imago to value and work with carers, to help sustain them in their caring role and support them to maintain their own health and wellbeing</a:t>
            </a:r>
          </a:p>
          <a:p>
            <a:pPr lvl="1">
              <a:lnSpc>
                <a:spcPct val="106000"/>
              </a:lnSpc>
            </a:pPr>
            <a:endParaRPr lang="en-GB" sz="1400" dirty="0">
              <a:solidFill>
                <a:schemeClr val="tx1"/>
              </a:solidFill>
              <a:latin typeface="+mn-lt"/>
            </a:endParaRPr>
          </a:p>
          <a:p>
            <a:pPr marL="742950" lvl="1" indent="-285750">
              <a:lnSpc>
                <a:spcPct val="106000"/>
              </a:lnSpc>
              <a:buFont typeface="Arial" panose="020B0604020202020204" pitchFamily="34" charset="0"/>
              <a:buChar char="•"/>
            </a:pPr>
            <a:r>
              <a:rPr lang="en-GB" sz="1400" dirty="0">
                <a:solidFill>
                  <a:schemeClr val="accent5"/>
                </a:solidFill>
              </a:rPr>
              <a:t>24hr Bespoke MH AMP EDT: </a:t>
            </a:r>
            <a:r>
              <a:rPr lang="en-GB" sz="1400" dirty="0">
                <a:solidFill>
                  <a:srgbClr val="FF0000"/>
                </a:solidFill>
              </a:rPr>
              <a:t>We will launch a 24hr Mental Health team to manage crisis escalation?</a:t>
            </a:r>
            <a:endParaRPr lang="en-GB" sz="1400" dirty="0">
              <a:solidFill>
                <a:srgbClr val="FF0000"/>
              </a:solidFill>
              <a:latin typeface="+mn-lt"/>
            </a:endParaRPr>
          </a:p>
          <a:p>
            <a:pPr marL="285750" indent="-285750">
              <a:lnSpc>
                <a:spcPct val="106000"/>
              </a:lnSpc>
              <a:buFont typeface="Arial" panose="020B0604020202020204" pitchFamily="34" charset="0"/>
              <a:buChar char="•"/>
            </a:pPr>
            <a:endParaRPr lang="en-GB" sz="1400" dirty="0">
              <a:solidFill>
                <a:srgbClr val="0B0C0C"/>
              </a:solidFill>
            </a:endParaRPr>
          </a:p>
          <a:p>
            <a:pPr marL="742950" lvl="1" indent="-285750">
              <a:buFont typeface="Arial" panose="020B0604020202020204" pitchFamily="34" charset="0"/>
              <a:buChar char="•"/>
              <a:defRPr/>
            </a:pPr>
            <a:r>
              <a:rPr lang="en-GB" sz="1400" dirty="0">
                <a:solidFill>
                  <a:schemeClr val="accent5"/>
                </a:solidFill>
                <a:ea typeface="Calibri" panose="020F0502020204030204" pitchFamily="34" charset="0"/>
                <a:cs typeface="Times New Roman" panose="02020603050405020304" pitchFamily="18" charset="0"/>
              </a:rPr>
              <a:t>Robust Safeguarding Pathways : </a:t>
            </a:r>
            <a:r>
              <a:rPr lang="en-GB" sz="1400" dirty="0">
                <a:solidFill>
                  <a:srgbClr val="000000"/>
                </a:solidFill>
                <a:ea typeface="Calibri" panose="020F0502020204030204" pitchFamily="34" charset="0"/>
                <a:cs typeface="Times New Roman" panose="02020603050405020304" pitchFamily="18" charset="0"/>
              </a:rPr>
              <a:t>We will make the necessary improvements identified in audits and reviews to maintain safe systems of care, in which risk and safeguarding is managed, monitored and assured. </a:t>
            </a:r>
            <a:r>
              <a:rPr lang="en-GB" sz="1400" dirty="0">
                <a:solidFill>
                  <a:srgbClr val="0B0C0C"/>
                </a:solidFill>
              </a:rPr>
              <a:t> </a:t>
            </a:r>
          </a:p>
          <a:p>
            <a:pPr marL="742950" lvl="1" indent="-285750">
              <a:buFont typeface="Arial" panose="020B0604020202020204" pitchFamily="34" charset="0"/>
              <a:buChar char="•"/>
              <a:defRPr/>
            </a:pPr>
            <a:endParaRPr lang="en-GB" sz="1400" dirty="0">
              <a:solidFill>
                <a:srgbClr val="0B0C0C"/>
              </a:solidFill>
            </a:endParaRPr>
          </a:p>
          <a:p>
            <a:pPr lvl="1">
              <a:defRPr/>
            </a:pPr>
            <a:endParaRPr lang="en-GB" sz="1400" dirty="0">
              <a:solidFill>
                <a:schemeClr val="tx1"/>
              </a:solidFill>
            </a:endParaRPr>
          </a:p>
          <a:p>
            <a:pPr marL="742950" lvl="1" indent="-285750">
              <a:buFont typeface="Arial" panose="020B0604020202020204" pitchFamily="34" charset="0"/>
              <a:buChar char="•"/>
              <a:defRPr/>
            </a:pPr>
            <a:endParaRPr lang="en-GB" sz="1400" dirty="0">
              <a:solidFill>
                <a:schemeClr val="tx1"/>
              </a:solidFill>
            </a:endParaRPr>
          </a:p>
          <a:p>
            <a:pPr marL="742950" lvl="1" indent="-285750">
              <a:buFont typeface="Arial" panose="020B0604020202020204" pitchFamily="34" charset="0"/>
              <a:buChar char="•"/>
              <a:defRPr/>
            </a:pPr>
            <a:endParaRPr lang="en-GB" sz="1400" dirty="0">
              <a:solidFill>
                <a:schemeClr val="tx1"/>
              </a:solidFill>
            </a:endParaRPr>
          </a:p>
          <a:p>
            <a:pPr marL="542925" lvl="1" indent="-85725">
              <a:buFont typeface="Arial" panose="020B0604020202020204" pitchFamily="34" charset="0"/>
              <a:buChar char="•"/>
              <a:defRPr/>
            </a:pPr>
            <a:endParaRPr lang="en-GB" sz="1400" dirty="0">
              <a:solidFill>
                <a:schemeClr val="tx1"/>
              </a:solidFill>
              <a:latin typeface="Lato"/>
            </a:endParaRPr>
          </a:p>
          <a:p>
            <a:pPr lvl="1">
              <a:defRPr/>
            </a:pPr>
            <a:endParaRPr lang="en-GB" dirty="0">
              <a:solidFill>
                <a:schemeClr val="tx1"/>
              </a:solidFill>
              <a:latin typeface="Lato"/>
            </a:endParaRPr>
          </a:p>
          <a:p>
            <a:pPr algn="ctr">
              <a:spcAft>
                <a:spcPts val="300"/>
              </a:spcAft>
              <a:defRPr/>
            </a:pPr>
            <a:endParaRPr lang="en-GB" sz="1100" b="1" u="sng" dirty="0">
              <a:solidFill>
                <a:schemeClr val="tx1"/>
              </a:solidFill>
            </a:endParaRPr>
          </a:p>
          <a:p>
            <a:pPr algn="ctr">
              <a:spcAft>
                <a:spcPts val="300"/>
              </a:spcAft>
              <a:defRPr/>
            </a:pPr>
            <a:endParaRPr lang="en-GB" sz="1100" b="1" u="sng" dirty="0">
              <a:solidFill>
                <a:schemeClr val="tx1"/>
              </a:solidFill>
            </a:endParaRPr>
          </a:p>
          <a:p>
            <a:pPr lvl="0">
              <a:spcAft>
                <a:spcPts val="300"/>
              </a:spcAft>
              <a:defRPr/>
            </a:pPr>
            <a:endParaRPr lang="en-GB" sz="1400" dirty="0">
              <a:solidFill>
                <a:schemeClr val="tx1"/>
              </a:solidFill>
            </a:endParaRPr>
          </a:p>
        </p:txBody>
      </p:sp>
      <p:sp>
        <p:nvSpPr>
          <p:cNvPr id="3" name="Slide Number Placeholder 2">
            <a:extLst>
              <a:ext uri="{FF2B5EF4-FFF2-40B4-BE49-F238E27FC236}">
                <a16:creationId xmlns:a16="http://schemas.microsoft.com/office/drawing/2014/main" id="{D92305EB-97EE-BC0B-897C-07199681C92B}"/>
              </a:ext>
            </a:extLst>
          </p:cNvPr>
          <p:cNvSpPr>
            <a:spLocks noGrp="1"/>
          </p:cNvSpPr>
          <p:nvPr>
            <p:ph type="sldNum" sz="quarter" idx="12"/>
          </p:nvPr>
        </p:nvSpPr>
        <p:spPr>
          <a:xfrm>
            <a:off x="10471117" y="6568805"/>
            <a:ext cx="1647308" cy="28919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611085B-3421-47C2-8B54-8F3EF5CC7CB0}" type="slidenum">
              <a:rPr kumimoji="0" lang="en-GB" sz="1000" b="0" i="0" u="none" strike="noStrike" kern="1200" cap="none" spc="0" normalizeH="0" baseline="0" noProof="0" smtClean="0">
                <a:ln>
                  <a:noFill/>
                </a:ln>
                <a:solidFill>
                  <a:schemeClr val="tx1"/>
                </a:solidFill>
                <a:effectLst/>
                <a:uLnTx/>
                <a:uFillTx/>
                <a:latin typeface="InterFace" panose="020B0503020203020204" pitchFamily="34" charset="0"/>
                <a:ea typeface="+mn-ea"/>
                <a:cs typeface="InterFace" panose="020B0503020203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GB" sz="1000" b="0" i="0" u="none" strike="noStrike" kern="1200" cap="none" spc="0" normalizeH="0" baseline="0" noProof="0" dirty="0">
              <a:ln>
                <a:noFill/>
              </a:ln>
              <a:solidFill>
                <a:schemeClr val="tx1"/>
              </a:solidFill>
              <a:effectLst/>
              <a:uLnTx/>
              <a:uFillTx/>
              <a:latin typeface="InterFace" panose="020B0503020203020204" pitchFamily="34" charset="0"/>
              <a:ea typeface="+mn-ea"/>
              <a:cs typeface="InterFace" panose="020B0503020203020204" pitchFamily="34" charset="0"/>
            </a:endParaRPr>
          </a:p>
        </p:txBody>
      </p:sp>
      <p:sp>
        <p:nvSpPr>
          <p:cNvPr id="5" name="Footer Placeholder 4"/>
          <p:cNvSpPr>
            <a:spLocks noGrp="1"/>
          </p:cNvSpPr>
          <p:nvPr>
            <p:ph type="ftr" sz="quarter" idx="3"/>
          </p:nvPr>
        </p:nvSpPr>
        <p:spPr>
          <a:xfrm>
            <a:off x="9849043" y="6576716"/>
            <a:ext cx="2106665" cy="289195"/>
          </a:xfrm>
        </p:spPr>
        <p:txBody>
          <a:bodyPr/>
          <a:lstStyle/>
          <a:p>
            <a:r>
              <a:rPr lang="en-GB" dirty="0">
                <a:solidFill>
                  <a:schemeClr val="bg2"/>
                </a:solidFill>
              </a:rPr>
              <a:t>Strictly Private &amp; Confidential</a:t>
            </a:r>
          </a:p>
        </p:txBody>
      </p:sp>
      <p:sp>
        <p:nvSpPr>
          <p:cNvPr id="7" name="Rectangle: Rounded Corners 6">
            <a:extLst>
              <a:ext uri="{FF2B5EF4-FFF2-40B4-BE49-F238E27FC236}">
                <a16:creationId xmlns:a16="http://schemas.microsoft.com/office/drawing/2014/main" id="{8662FB46-EDCF-2C76-8337-2197A26D4A4A}"/>
              </a:ext>
            </a:extLst>
          </p:cNvPr>
          <p:cNvSpPr/>
          <p:nvPr/>
        </p:nvSpPr>
        <p:spPr>
          <a:xfrm>
            <a:off x="109946" y="119483"/>
            <a:ext cx="2556842" cy="1033456"/>
          </a:xfrm>
          <a:prstGeom prst="round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108000" rIns="36000" bIns="10800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2000" dirty="0">
                <a:solidFill>
                  <a:srgbClr val="FFFFFF"/>
                </a:solidFill>
                <a:latin typeface="InterFace" panose="020B0503020203020204" pitchFamily="34" charset="0"/>
                <a:cs typeface="InterFace" panose="020B0503020203020204" pitchFamily="34" charset="0"/>
              </a:rPr>
              <a:t>Strategic Theme :</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dirty="0">
                <a:solidFill>
                  <a:srgbClr val="FFFFFF"/>
                </a:solidFill>
                <a:latin typeface="InterFace" panose="020B0503020203020204" pitchFamily="34" charset="0"/>
                <a:cs typeface="InterFace" panose="020B0503020203020204" pitchFamily="34" charset="0"/>
              </a:rPr>
              <a:t>Independence, Prevention &amp; Staying Safe</a:t>
            </a:r>
            <a:r>
              <a:rPr kumimoji="0" lang="en-GB" i="0" u="none" strike="noStrike" kern="1200" cap="none" spc="0" normalizeH="0" baseline="0" noProof="0" dirty="0">
                <a:ln>
                  <a:noFill/>
                </a:ln>
                <a:solidFill>
                  <a:srgbClr val="FFFFFF"/>
                </a:solidFill>
                <a:effectLst/>
                <a:uLnTx/>
                <a:uFillTx/>
                <a:latin typeface="InterFace" panose="020B0503020203020204" pitchFamily="34" charset="0"/>
                <a:ea typeface="+mn-ea"/>
                <a:cs typeface="InterFace" panose="020B0503020203020204" pitchFamily="34" charset="0"/>
              </a:rPr>
              <a:t> </a:t>
            </a:r>
          </a:p>
        </p:txBody>
      </p:sp>
      <p:sp>
        <p:nvSpPr>
          <p:cNvPr id="30" name="Rectangle 29">
            <a:extLst>
              <a:ext uri="{FF2B5EF4-FFF2-40B4-BE49-F238E27FC236}">
                <a16:creationId xmlns:a16="http://schemas.microsoft.com/office/drawing/2014/main" id="{3D5FA154-C235-F63A-8504-25DA7DCDFF4E}"/>
              </a:ext>
            </a:extLst>
          </p:cNvPr>
          <p:cNvSpPr/>
          <p:nvPr/>
        </p:nvSpPr>
        <p:spPr>
          <a:xfrm>
            <a:off x="2800234" y="119483"/>
            <a:ext cx="8983768" cy="1033456"/>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108000" rIns="144000" bIns="108000" numCol="1" spcCol="0" rtlCol="0" fromWordArt="0" anchor="ctr" anchorCtr="0" forceAA="0" compatLnSpc="1">
            <a:prstTxWarp prst="textNoShape">
              <a:avLst/>
            </a:prstTxWarp>
            <a:noAutofit/>
          </a:bodyPr>
          <a:lstStyle/>
          <a:p>
            <a:r>
              <a:rPr lang="en-GB" dirty="0">
                <a:latin typeface="Arial" panose="020B0604020202020204" pitchFamily="34" charset="0"/>
                <a:cs typeface="Arial" panose="020B0604020202020204" pitchFamily="34" charset="0"/>
              </a:rPr>
              <a:t>Strategic Goal: We will work with you to maximise your independence and wellbeing, now and in the future and protect your right to live in safety</a:t>
            </a:r>
            <a:r>
              <a:rPr lang="en-GB" dirty="0">
                <a:latin typeface="Arial" panose="020B0604020202020204" pitchFamily="34" charset="0"/>
                <a:ea typeface="Calibri" panose="020F0502020204030204" pitchFamily="34" charset="0"/>
                <a:cs typeface="Arial" panose="020B0604020202020204" pitchFamily="34" charset="0"/>
              </a:rPr>
              <a:t>.</a:t>
            </a:r>
          </a:p>
          <a:p>
            <a:endParaRPr lang="en-GB" dirty="0">
              <a:latin typeface="Arial" panose="020B0604020202020204" pitchFamily="34" charset="0"/>
              <a:cs typeface="Arial" panose="020B0604020202020204" pitchFamily="34" charset="0"/>
            </a:endParaRPr>
          </a:p>
        </p:txBody>
      </p:sp>
      <p:sp>
        <p:nvSpPr>
          <p:cNvPr id="37" name="TextBox 36"/>
          <p:cNvSpPr txBox="1"/>
          <p:nvPr/>
        </p:nvSpPr>
        <p:spPr>
          <a:xfrm>
            <a:off x="109946" y="119484"/>
            <a:ext cx="914400" cy="914400"/>
          </a:xfrm>
          <a:prstGeom prst="rect">
            <a:avLst/>
          </a:prstGeom>
          <a:noFill/>
        </p:spPr>
        <p:txBody>
          <a:bodyPr wrap="none" lIns="0" tIns="0" rIns="0" bIns="0" rtlCol="0" anchor="t">
            <a:noAutofit/>
          </a:bodyPr>
          <a:lstStyle/>
          <a:p>
            <a:pPr>
              <a:lnSpc>
                <a:spcPts val="1905"/>
              </a:lnSpc>
            </a:pPr>
            <a:endParaRPr lang="en-GB" sz="2400" dirty="0">
              <a:latin typeface="InterFace" charset="0"/>
              <a:ea typeface="InterFace" charset="0"/>
              <a:cs typeface="InterFace" charset="0"/>
            </a:endParaRPr>
          </a:p>
        </p:txBody>
      </p:sp>
      <p:sp>
        <p:nvSpPr>
          <p:cNvPr id="4" name="TextBox 3">
            <a:extLst>
              <a:ext uri="{FF2B5EF4-FFF2-40B4-BE49-F238E27FC236}">
                <a16:creationId xmlns:a16="http://schemas.microsoft.com/office/drawing/2014/main" id="{B624F986-F85F-455C-964A-C77F0BA24C75}"/>
              </a:ext>
            </a:extLst>
          </p:cNvPr>
          <p:cNvSpPr txBox="1"/>
          <p:nvPr/>
        </p:nvSpPr>
        <p:spPr>
          <a:xfrm>
            <a:off x="109946" y="1139148"/>
            <a:ext cx="2371418" cy="400110"/>
          </a:xfrm>
          <a:prstGeom prst="rect">
            <a:avLst/>
          </a:prstGeom>
          <a:noFill/>
        </p:spPr>
        <p:txBody>
          <a:bodyPr wrap="none" rtlCol="0">
            <a:spAutoFit/>
          </a:bodyPr>
          <a:lstStyle/>
          <a:p>
            <a:r>
              <a:rPr lang="en-GB" dirty="0"/>
              <a:t>Strategic Plan 2024/25</a:t>
            </a:r>
            <a:r>
              <a:rPr lang="en-GB" sz="2000" dirty="0"/>
              <a:t>:</a:t>
            </a:r>
          </a:p>
        </p:txBody>
      </p:sp>
    </p:spTree>
    <p:extLst>
      <p:ext uri="{BB962C8B-B14F-4D97-AF65-F5344CB8AC3E}">
        <p14:creationId xmlns:p14="http://schemas.microsoft.com/office/powerpoint/2010/main" val="264921948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1D472F11DB4B744A0571E69344E7DE9" ma:contentTypeVersion="14" ma:contentTypeDescription="Create a new document." ma:contentTypeScope="" ma:versionID="818d34d165c3c008467e10f62f765053">
  <xsd:schema xmlns:xsd="http://www.w3.org/2001/XMLSchema" xmlns:xs="http://www.w3.org/2001/XMLSchema" xmlns:p="http://schemas.microsoft.com/office/2006/metadata/properties" xmlns:ns2="fa328a6f-7d7a-41f6-9b26-0e0ce34575b3" xmlns:ns3="2c5a6dc1-9990-4545-bc48-7a4f1adf76ac" targetNamespace="http://schemas.microsoft.com/office/2006/metadata/properties" ma:root="true" ma:fieldsID="74f0b4f68e37bb30e7112e6bd7bf2d50" ns2:_="" ns3:_="">
    <xsd:import namespace="fa328a6f-7d7a-41f6-9b26-0e0ce34575b3"/>
    <xsd:import namespace="2c5a6dc1-9990-4545-bc48-7a4f1adf76ac"/>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3:SharedWithUsers" minOccurs="0"/>
                <xsd:element ref="ns3:SharedWithDetails" minOccurs="0"/>
                <xsd:element ref="ns2:lcf76f155ced4ddcb4097134ff3c332f" minOccurs="0"/>
                <xsd:element ref="ns3:TaxCatchAll" minOccurs="0"/>
                <xsd:element ref="ns2:MediaServiceObjectDetectorVersion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a328a6f-7d7a-41f6-9b26-0e0ce34575b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lcf76f155ced4ddcb4097134ff3c332f" ma:index="14" nillable="true" ma:taxonomy="true" ma:internalName="lcf76f155ced4ddcb4097134ff3c332f" ma:taxonomyFieldName="MediaServiceImageTags" ma:displayName="Image Tags" ma:readOnly="false" ma:fieldId="{5cf76f15-5ced-4ddc-b409-7134ff3c332f}" ma:taxonomyMulti="true" ma:sspId="7931cdb5-da7d-4a5d-b523-19dbfe538874"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16" nillable="true" ma:displayName="MediaServiceObjectDetectorVersions" ma:hidden="true" ma:indexed="true" ma:internalName="MediaServiceObjectDetectorVersions"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c5a6dc1-9990-4545-bc48-7a4f1adf76ac"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element name="TaxCatchAll" ma:index="15" nillable="true" ma:displayName="Taxonomy Catch All Column" ma:hidden="true" ma:list="{ecded5e3-7bc3-4b55-a562-2430ac0e482c}" ma:internalName="TaxCatchAll" ma:showField="CatchAllData" ma:web="2c5a6dc1-9990-4545-bc48-7a4f1adf76ac">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haredContentType xmlns="Microsoft.SharePoint.Taxonomy.ContentTypeSync" SourceId="7931cdb5-da7d-4a5d-b523-19dbfe538874" ContentTypeId="0x01" PreviousValue="false"/>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TaxCatchAll xmlns="2c5a6dc1-9990-4545-bc48-7a4f1adf76ac" xsi:nil="true"/>
    <lcf76f155ced4ddcb4097134ff3c332f xmlns="fa328a6f-7d7a-41f6-9b26-0e0ce34575b3">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0C9E4E37-0D73-4A12-BA92-616B2DAA36A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a328a6f-7d7a-41f6-9b26-0e0ce34575b3"/>
    <ds:schemaRef ds:uri="2c5a6dc1-9990-4545-bc48-7a4f1adf76a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1718AD4-D526-47F2-B721-0B2C0C869BA7}">
  <ds:schemaRefs>
    <ds:schemaRef ds:uri="Microsoft.SharePoint.Taxonomy.ContentTypeSync"/>
  </ds:schemaRefs>
</ds:datastoreItem>
</file>

<file path=customXml/itemProps3.xml><?xml version="1.0" encoding="utf-8"?>
<ds:datastoreItem xmlns:ds="http://schemas.openxmlformats.org/officeDocument/2006/customXml" ds:itemID="{B513750D-6F3A-4822-B6E7-8B1C5F0024EF}">
  <ds:schemaRefs>
    <ds:schemaRef ds:uri="http://schemas.microsoft.com/sharepoint/v3/contenttype/forms"/>
  </ds:schemaRefs>
</ds:datastoreItem>
</file>

<file path=customXml/itemProps4.xml><?xml version="1.0" encoding="utf-8"?>
<ds:datastoreItem xmlns:ds="http://schemas.openxmlformats.org/officeDocument/2006/customXml" ds:itemID="{D9699AE6-63AB-4635-9420-2C740962F062}">
  <ds:schemaRefs>
    <ds:schemaRef ds:uri="http://purl.org/dc/dcmitype/"/>
    <ds:schemaRef ds:uri="http://purl.org/dc/elements/1.1/"/>
    <ds:schemaRef ds:uri="http://schemas.microsoft.com/office/2006/metadata/properties"/>
    <ds:schemaRef ds:uri="http://schemas.microsoft.com/office/2006/documentManagement/types"/>
    <ds:schemaRef ds:uri="http://schemas.microsoft.com/office/infopath/2007/PartnerControls"/>
    <ds:schemaRef ds:uri="fa328a6f-7d7a-41f6-9b26-0e0ce34575b3"/>
    <ds:schemaRef ds:uri="http://purl.org/dc/terms/"/>
    <ds:schemaRef ds:uri="http://schemas.openxmlformats.org/package/2006/metadata/core-properties"/>
    <ds:schemaRef ds:uri="2c5a6dc1-9990-4545-bc48-7a4f1adf76ac"/>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45004</TotalTime>
  <Words>4035</Words>
  <Application>Microsoft Office PowerPoint</Application>
  <PresentationFormat>Widescreen</PresentationFormat>
  <Paragraphs>326</Paragraphs>
  <Slides>17</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17</vt:i4>
      </vt:variant>
    </vt:vector>
  </HeadingPairs>
  <TitlesOfParts>
    <vt:vector size="27" baseType="lpstr">
      <vt:lpstr>Arial</vt:lpstr>
      <vt:lpstr>Calibri</vt:lpstr>
      <vt:lpstr>Calibri Light</vt:lpstr>
      <vt:lpstr>FoundryFormSans-Book</vt:lpstr>
      <vt:lpstr>GDS Transport</vt:lpstr>
      <vt:lpstr>InterFace</vt:lpstr>
      <vt:lpstr>Lato</vt:lpstr>
      <vt:lpstr>Open Sans</vt:lpstr>
      <vt:lpstr>Symbol</vt:lpstr>
      <vt:lpstr>Office Theme</vt:lpstr>
      <vt:lpstr>Living Better Lives : Our Vision and Strategy for Adult Social Care in Lewisham </vt:lpstr>
      <vt:lpstr>What is a Vision and Strategy? </vt:lpstr>
      <vt:lpstr>What is Adult Social Care in Lewisham</vt:lpstr>
      <vt:lpstr>PowerPoint Presentation</vt:lpstr>
      <vt:lpstr>PowerPoint Presentation</vt:lpstr>
      <vt:lpstr>OUR VISION &amp; STRATEGY</vt:lpstr>
      <vt:lpstr>OUR VALUES AND PRINCIPLES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Newton Europe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Adult social care  vision / scorecard</dc:title>
  <dc:creator>James Cuthbert</dc:creator>
  <cp:lastModifiedBy>Benson, Andrea</cp:lastModifiedBy>
  <cp:revision>372</cp:revision>
  <dcterms:created xsi:type="dcterms:W3CDTF">2022-09-20T10:18:47Z</dcterms:created>
  <dcterms:modified xsi:type="dcterms:W3CDTF">2024-06-26T09:08:15Z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0x01010041D472F11DB4B744A0571E69344E7DE9</vt:lpwstr>
  </property>
  <property fmtid="{D5CDD505-2E9C-101B-9397-08002B2CF9AE}" pid="3" name="MediaServiceImageTags">
    <vt:lpwstr/>
  </property>
</Properties>
</file>