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 id="2147483669" r:id="rId7"/>
  </p:sldMasterIdLst>
  <p:notesMasterIdLst>
    <p:notesMasterId r:id="rId16"/>
  </p:notesMasterIdLst>
  <p:sldIdLst>
    <p:sldId id="330" r:id="rId8"/>
    <p:sldId id="838839823" r:id="rId9"/>
    <p:sldId id="838839976" r:id="rId10"/>
    <p:sldId id="838839900" r:id="rId11"/>
    <p:sldId id="838839865" r:id="rId12"/>
    <p:sldId id="838840050" r:id="rId13"/>
    <p:sldId id="838839889" r:id="rId14"/>
    <p:sldId id="8388399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02213A-9CC6-5DD4-7172-407917F05456}" name="Bryony Langdon" initials="BL" userId="S::BLangdon@impower.co.uk::01c48a55-5a98-4c0d-b231-873e0d1b89fc" providerId="AD"/>
  <p188:author id="{E243E292-D956-DEE3-179D-3BDC0488AC88}" name="Lisa Wilson" initials="LW" userId="S::Lisa.Wilson@royalgreenwich.gov.uk::8db0fe1a-9610-4307-80a0-02871801fd12" providerId="AD"/>
  <p188:author id="{95993BC2-5587-90DF-6542-99EA1966BE32}" name="David Borland" initials="DB" userId="S::David.Borland@royalgreenwich.gov.uk::08f3e420-1ff4-40c4-8397-cd8d41b4d2fc" providerId="AD"/>
  <p188:author id="{6426CBE4-E508-0D5E-3558-69BD08CD44EC}" name="Su Gordon-Graham" initials="SGG" userId="S::SGraham@impower.co.uk::1ff445b2-9a17-40a3-b9a9-d786b6cc36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ilson" userId="8db0fe1a-9610-4307-80a0-02871801fd12" providerId="ADAL" clId="{C93B835F-6EF2-4FE3-91CF-42C1BFF9C61D}"/>
    <pc:docChg chg="delSld modSld">
      <pc:chgData name="Lisa Wilson" userId="8db0fe1a-9610-4307-80a0-02871801fd12" providerId="ADAL" clId="{C93B835F-6EF2-4FE3-91CF-42C1BFF9C61D}" dt="2024-04-21T20:07:33.816" v="3" actId="21"/>
      <pc:docMkLst>
        <pc:docMk/>
      </pc:docMkLst>
      <pc:sldChg chg="modSp mod">
        <pc:chgData name="Lisa Wilson" userId="8db0fe1a-9610-4307-80a0-02871801fd12" providerId="ADAL" clId="{C93B835F-6EF2-4FE3-91CF-42C1BFF9C61D}" dt="2024-04-21T20:07:33.816" v="3" actId="21"/>
        <pc:sldMkLst>
          <pc:docMk/>
          <pc:sldMk cId="2628475521" sldId="838839823"/>
        </pc:sldMkLst>
        <pc:graphicFrameChg chg="modGraphic">
          <ac:chgData name="Lisa Wilson" userId="8db0fe1a-9610-4307-80a0-02871801fd12" providerId="ADAL" clId="{C93B835F-6EF2-4FE3-91CF-42C1BFF9C61D}" dt="2024-04-21T20:07:33.816" v="3" actId="21"/>
          <ac:graphicFrameMkLst>
            <pc:docMk/>
            <pc:sldMk cId="2628475521" sldId="838839823"/>
            <ac:graphicFrameMk id="2" creationId="{C68C5A87-4C5D-1D4F-4106-DCCF85C21695}"/>
          </ac:graphicFrameMkLst>
        </pc:graphicFrameChg>
      </pc:sldChg>
      <pc:sldChg chg="del">
        <pc:chgData name="Lisa Wilson" userId="8db0fe1a-9610-4307-80a0-02871801fd12" providerId="ADAL" clId="{C93B835F-6EF2-4FE3-91CF-42C1BFF9C61D}" dt="2024-04-21T20:07:22.131" v="2" actId="47"/>
        <pc:sldMkLst>
          <pc:docMk/>
          <pc:sldMk cId="707878655" sldId="838839858"/>
        </pc:sldMkLst>
      </pc:sldChg>
      <pc:sldChg chg="del">
        <pc:chgData name="Lisa Wilson" userId="8db0fe1a-9610-4307-80a0-02871801fd12" providerId="ADAL" clId="{C93B835F-6EF2-4FE3-91CF-42C1BFF9C61D}" dt="2024-04-21T20:07:14.583" v="0" actId="47"/>
        <pc:sldMkLst>
          <pc:docMk/>
          <pc:sldMk cId="1809367311" sldId="838839887"/>
        </pc:sldMkLst>
      </pc:sldChg>
      <pc:sldChg chg="del">
        <pc:chgData name="Lisa Wilson" userId="8db0fe1a-9610-4307-80a0-02871801fd12" providerId="ADAL" clId="{C93B835F-6EF2-4FE3-91CF-42C1BFF9C61D}" dt="2024-04-21T20:07:15.454" v="1" actId="47"/>
        <pc:sldMkLst>
          <pc:docMk/>
          <pc:sldMk cId="4156913287" sldId="8388400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AF820-34A9-4AC5-BDAC-4723270D50CA}" type="datetimeFigureOut">
              <a:rPr lang="en-GB" smtClean="0"/>
              <a:t>21/04/2024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5BA59-8493-4528-8509-BD584186FD7E}" type="slidenum">
              <a:rPr lang="en-GB" smtClean="0"/>
              <a:t>‹#›</a:t>
            </a:fld>
            <a:endParaRPr lang="en-GB"/>
          </a:p>
        </p:txBody>
      </p:sp>
    </p:spTree>
    <p:extLst>
      <p:ext uri="{BB962C8B-B14F-4D97-AF65-F5344CB8AC3E}">
        <p14:creationId xmlns:p14="http://schemas.microsoft.com/office/powerpoint/2010/main" val="276457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42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0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27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43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32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9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7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B5FAE-89BE-4F46-B7EC-82629D1D18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02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6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buFont typeface="Courier New" panose="02070309020205020404" pitchFamily="49" charset="0"/>
              <a:buChar char="o"/>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927EC29D-B659-464F-B2FB-970C2AA6A4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CF8B9F16-2373-5457-23D2-22D884290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716D0FB2-3D8C-9934-6780-20E6C27866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Tree>
    <p:extLst>
      <p:ext uri="{BB962C8B-B14F-4D97-AF65-F5344CB8AC3E}">
        <p14:creationId xmlns:p14="http://schemas.microsoft.com/office/powerpoint/2010/main" val="3270097266"/>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Break - BLUE GREY">
    <p:bg>
      <p:bgPr>
        <a:solidFill>
          <a:schemeClr val="accent5"/>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266EC1-1F03-406A-87F8-DFF692075AEB}"/>
              </a:ext>
            </a:extLst>
          </p:cNvPr>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FE41A45-C1C4-46C5-9C4C-FCA1FA7D4074}"/>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19C82A06-B629-463C-919A-33F992416CA0}"/>
              </a:ext>
            </a:extLst>
          </p:cNvPr>
          <p:cNvPicPr>
            <a:picLocks noChangeAspect="1"/>
          </p:cNvPicPr>
          <p:nvPr/>
        </p:nvPicPr>
        <p:blipFill>
          <a:blip r:embed="rId2" cstate="hq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65124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6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buFont typeface="Courier New" panose="02070309020205020404" pitchFamily="49" charset="0"/>
              <a:buChar char="o"/>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927EC29D-B659-464F-B2FB-970C2AA6A4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C40F63EF-DF13-3A59-8225-4FF8F500D0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290D90EC-3391-16A7-0172-67B891632E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Tree>
    <p:extLst>
      <p:ext uri="{BB962C8B-B14F-4D97-AF65-F5344CB8AC3E}">
        <p14:creationId xmlns:p14="http://schemas.microsoft.com/office/powerpoint/2010/main" val="1260435124"/>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6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buFont typeface="Courier New" panose="02070309020205020404" pitchFamily="49" charset="0"/>
              <a:buChar char="o"/>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927EC29D-B659-464F-B2FB-970C2AA6A4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A62C628D-98EC-9A33-7D0C-E5BF162553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791A31FC-B038-E78A-8CAF-5EB10F76DA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Tree>
    <p:extLst>
      <p:ext uri="{BB962C8B-B14F-4D97-AF65-F5344CB8AC3E}">
        <p14:creationId xmlns:p14="http://schemas.microsoft.com/office/powerpoint/2010/main" val="3400870207"/>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 - BLUE GREY">
    <p:bg>
      <p:bgPr>
        <a:solidFill>
          <a:schemeClr val="accent5"/>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266EC1-1F03-406A-87F8-DFF692075AEB}"/>
              </a:ext>
            </a:extLst>
          </p:cNvPr>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FE41A45-C1C4-46C5-9C4C-FCA1FA7D4074}"/>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19C82A06-B629-463C-919A-33F992416CA0}"/>
              </a:ext>
            </a:extLst>
          </p:cNvPr>
          <p:cNvPicPr>
            <a:picLocks noChangeAspect="1"/>
          </p:cNvPicPr>
          <p:nvPr/>
        </p:nvPicPr>
        <p:blipFill>
          <a:blip r:embed="rId2" cstate="hq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11398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RBG Title Slide">
    <p:spTree>
      <p:nvGrpSpPr>
        <p:cNvPr id="1" name=""/>
        <p:cNvGrpSpPr/>
        <p:nvPr/>
      </p:nvGrpSpPr>
      <p:grpSpPr>
        <a:xfrm>
          <a:off x="0" y="0"/>
          <a:ext cx="0" cy="0"/>
          <a:chOff x="0" y="0"/>
          <a:chExt cx="0" cy="0"/>
        </a:xfrm>
      </p:grpSpPr>
      <p:pic>
        <p:nvPicPr>
          <p:cNvPr id="5" name="Picture 4" descr="A large white building&#10;&#10;Description generated with very high confidence">
            <a:extLst>
              <a:ext uri="{FF2B5EF4-FFF2-40B4-BE49-F238E27FC236}">
                <a16:creationId xmlns:a16="http://schemas.microsoft.com/office/drawing/2014/main" id="{39F8B1AE-57AE-48DE-9332-000577082838}"/>
              </a:ext>
            </a:extLst>
          </p:cNvPr>
          <p:cNvPicPr>
            <a:picLocks noChangeAspect="1"/>
          </p:cNvPicPr>
          <p:nvPr/>
        </p:nvPicPr>
        <p:blipFill rotWithShape="1">
          <a:blip r:embed="rId2">
            <a:extLst>
              <a:ext uri="{28A0092B-C50C-407E-A947-70E740481C1C}">
                <a14:useLocalDpi xmlns:a14="http://schemas.microsoft.com/office/drawing/2010/main" val="0"/>
              </a:ext>
            </a:extLst>
          </a:blip>
          <a:srcRect l="12486" r="14998" b="4724"/>
          <a:stretch/>
        </p:blipFill>
        <p:spPr>
          <a:xfrm>
            <a:off x="1" y="0"/>
            <a:ext cx="12192000" cy="6858000"/>
          </a:xfrm>
          <a:prstGeom prst="rect">
            <a:avLst/>
          </a:prstGeom>
        </p:spPr>
      </p:pic>
      <p:sp>
        <p:nvSpPr>
          <p:cNvPr id="6" name="Rectangle 5">
            <a:extLst>
              <a:ext uri="{FF2B5EF4-FFF2-40B4-BE49-F238E27FC236}">
                <a16:creationId xmlns:a16="http://schemas.microsoft.com/office/drawing/2014/main" id="{516AB204-5B2B-4766-BD97-024ACC88689B}"/>
              </a:ext>
            </a:extLst>
          </p:cNvPr>
          <p:cNvSpPr/>
          <p:nvPr/>
        </p:nvSpPr>
        <p:spPr>
          <a:xfrm>
            <a:off x="0" y="0"/>
            <a:ext cx="12192000" cy="6858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2ED656D-FF06-4976-BBFA-202D9BC96396}"/>
              </a:ext>
            </a:extLst>
          </p:cNvPr>
          <p:cNvSpPr>
            <a:spLocks noGrp="1"/>
          </p:cNvSpPr>
          <p:nvPr>
            <p:ph type="title"/>
          </p:nvPr>
        </p:nvSpPr>
        <p:spPr>
          <a:xfrm>
            <a:off x="492616" y="476250"/>
            <a:ext cx="5511164" cy="648749"/>
          </a:xfrm>
        </p:spPr>
        <p:txBody>
          <a:bodyPr anchor="ctr"/>
          <a:lstStyle>
            <a:lvl1pPr>
              <a:defRPr sz="4000"/>
            </a:lvl1pPr>
          </a:lstStyle>
          <a:p>
            <a:r>
              <a:rPr lang="en-US" sz="4000"/>
              <a:t>Click to edit Master title style</a:t>
            </a:r>
            <a:endParaRPr lang="en-GB" sz="4000"/>
          </a:p>
        </p:txBody>
      </p:sp>
      <p:cxnSp>
        <p:nvCxnSpPr>
          <p:cNvPr id="8" name="Straight Connector 7">
            <a:extLst>
              <a:ext uri="{FF2B5EF4-FFF2-40B4-BE49-F238E27FC236}">
                <a16:creationId xmlns:a16="http://schemas.microsoft.com/office/drawing/2014/main" id="{39ED3B9E-AB92-4434-9C28-B4D7A23BEB47}"/>
              </a:ext>
            </a:extLst>
          </p:cNvPr>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92DFF7-A702-456F-A488-59FA82C96951}"/>
              </a:ext>
            </a:extLst>
          </p:cNvPr>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668517-BCD1-4AF5-9487-6B1CBC2B7863}"/>
              </a:ext>
            </a:extLst>
          </p:cNvPr>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F7BF0F7-D8D3-4785-9648-2C96AAF7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0DEA3E4E-EC62-5A41-FA24-49238D16C0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7CCE45E0-0BD1-E16E-DFAA-3D85135FCC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Tree>
    <p:extLst>
      <p:ext uri="{BB962C8B-B14F-4D97-AF65-F5344CB8AC3E}">
        <p14:creationId xmlns:p14="http://schemas.microsoft.com/office/powerpoint/2010/main" val="313202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6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buFont typeface="Courier New" panose="02070309020205020404" pitchFamily="49" charset="0"/>
              <a:buChar char="o"/>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dirty="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pic>
        <p:nvPicPr>
          <p:cNvPr id="17" name="Picture 16">
            <a:extLst>
              <a:ext uri="{FF2B5EF4-FFF2-40B4-BE49-F238E27FC236}">
                <a16:creationId xmlns:a16="http://schemas.microsoft.com/office/drawing/2014/main" id="{927EC29D-B659-464F-B2FB-970C2AA6A4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3657058580"/>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Break - BLUE GREY">
    <p:bg>
      <p:bgPr>
        <a:solidFill>
          <a:schemeClr val="accent5"/>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266EC1-1F03-406A-87F8-DFF692075AEB}"/>
              </a:ext>
            </a:extLst>
          </p:cNvPr>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FE41A45-C1C4-46C5-9C4C-FCA1FA7D4074}"/>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19C82A06-B629-463C-919A-33F992416CA0}"/>
              </a:ext>
            </a:extLst>
          </p:cNvPr>
          <p:cNvPicPr>
            <a:picLocks noChangeAspect="1"/>
          </p:cNvPicPr>
          <p:nvPr/>
        </p:nvPicPr>
        <p:blipFill>
          <a:blip r:embed="rId2" cstate="hq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161253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RBG Title Slide">
    <p:spTree>
      <p:nvGrpSpPr>
        <p:cNvPr id="1" name=""/>
        <p:cNvGrpSpPr/>
        <p:nvPr/>
      </p:nvGrpSpPr>
      <p:grpSpPr>
        <a:xfrm>
          <a:off x="0" y="0"/>
          <a:ext cx="0" cy="0"/>
          <a:chOff x="0" y="0"/>
          <a:chExt cx="0" cy="0"/>
        </a:xfrm>
      </p:grpSpPr>
      <p:pic>
        <p:nvPicPr>
          <p:cNvPr id="5" name="Picture 4" descr="A large white building&#10;&#10;Description generated with very high confidence">
            <a:extLst>
              <a:ext uri="{FF2B5EF4-FFF2-40B4-BE49-F238E27FC236}">
                <a16:creationId xmlns:a16="http://schemas.microsoft.com/office/drawing/2014/main" id="{39F8B1AE-57AE-48DE-9332-000577082838}"/>
              </a:ext>
            </a:extLst>
          </p:cNvPr>
          <p:cNvPicPr>
            <a:picLocks noChangeAspect="1"/>
          </p:cNvPicPr>
          <p:nvPr/>
        </p:nvPicPr>
        <p:blipFill rotWithShape="1">
          <a:blip r:embed="rId2">
            <a:extLst>
              <a:ext uri="{28A0092B-C50C-407E-A947-70E740481C1C}">
                <a14:useLocalDpi xmlns:a14="http://schemas.microsoft.com/office/drawing/2010/main" val="0"/>
              </a:ext>
            </a:extLst>
          </a:blip>
          <a:srcRect l="12486" r="14998" b="4724"/>
          <a:stretch/>
        </p:blipFill>
        <p:spPr>
          <a:xfrm>
            <a:off x="1" y="0"/>
            <a:ext cx="12192000" cy="6858000"/>
          </a:xfrm>
          <a:prstGeom prst="rect">
            <a:avLst/>
          </a:prstGeom>
        </p:spPr>
      </p:pic>
      <p:sp>
        <p:nvSpPr>
          <p:cNvPr id="6" name="Rectangle 5">
            <a:extLst>
              <a:ext uri="{FF2B5EF4-FFF2-40B4-BE49-F238E27FC236}">
                <a16:creationId xmlns:a16="http://schemas.microsoft.com/office/drawing/2014/main" id="{516AB204-5B2B-4766-BD97-024ACC88689B}"/>
              </a:ext>
            </a:extLst>
          </p:cNvPr>
          <p:cNvSpPr/>
          <p:nvPr/>
        </p:nvSpPr>
        <p:spPr>
          <a:xfrm>
            <a:off x="0" y="0"/>
            <a:ext cx="12192000" cy="6858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2ED656D-FF06-4976-BBFA-202D9BC96396}"/>
              </a:ext>
            </a:extLst>
          </p:cNvPr>
          <p:cNvSpPr>
            <a:spLocks noGrp="1"/>
          </p:cNvSpPr>
          <p:nvPr>
            <p:ph type="title"/>
          </p:nvPr>
        </p:nvSpPr>
        <p:spPr>
          <a:xfrm>
            <a:off x="492616" y="476250"/>
            <a:ext cx="5511164" cy="648749"/>
          </a:xfrm>
        </p:spPr>
        <p:txBody>
          <a:bodyPr anchor="ctr"/>
          <a:lstStyle>
            <a:lvl1pPr>
              <a:defRPr sz="4000"/>
            </a:lvl1pPr>
          </a:lstStyle>
          <a:p>
            <a:r>
              <a:rPr lang="en-US" sz="4000"/>
              <a:t>Click to edit Master title style</a:t>
            </a:r>
            <a:endParaRPr lang="en-GB" sz="4000"/>
          </a:p>
        </p:txBody>
      </p:sp>
      <p:cxnSp>
        <p:nvCxnSpPr>
          <p:cNvPr id="8" name="Straight Connector 7">
            <a:extLst>
              <a:ext uri="{FF2B5EF4-FFF2-40B4-BE49-F238E27FC236}">
                <a16:creationId xmlns:a16="http://schemas.microsoft.com/office/drawing/2014/main" id="{39ED3B9E-AB92-4434-9C28-B4D7A23BEB47}"/>
              </a:ext>
            </a:extLst>
          </p:cNvPr>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92DFF7-A702-456F-A488-59FA82C96951}"/>
              </a:ext>
            </a:extLst>
          </p:cNvPr>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668517-BCD1-4AF5-9487-6B1CBC2B7863}"/>
              </a:ext>
            </a:extLst>
          </p:cNvPr>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F7BF0F7-D8D3-4785-9648-2C96AAF7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
        <p:nvSpPr>
          <p:cNvPr id="14" name="Footer Placeholder 4">
            <a:extLst>
              <a:ext uri="{FF2B5EF4-FFF2-40B4-BE49-F238E27FC236}">
                <a16:creationId xmlns:a16="http://schemas.microsoft.com/office/drawing/2014/main" id="{E1EB1FA0-9DF7-44B7-BAB1-0F6F586A1BE1}"/>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dirty="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Tree>
    <p:extLst>
      <p:ext uri="{BB962C8B-B14F-4D97-AF65-F5344CB8AC3E}">
        <p14:creationId xmlns:p14="http://schemas.microsoft.com/office/powerpoint/2010/main" val="2493028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11085B-3421-47C2-8B54-8F3EF5CC7CB0}"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58336609-A950-453B-8CC6-C82F60F6455B}"/>
              </a:ext>
            </a:extLst>
          </p:cNvPr>
          <p:cNvGrpSpPr/>
          <p:nvPr/>
        </p:nvGrpSpPr>
        <p:grpSpPr>
          <a:xfrm>
            <a:off x="-2347415" y="6732"/>
            <a:ext cx="2169994" cy="3425977"/>
            <a:chOff x="-2169994" y="962168"/>
            <a:chExt cx="2169994" cy="3425977"/>
          </a:xfrm>
        </p:grpSpPr>
        <p:sp>
          <p:nvSpPr>
            <p:cNvPr id="8" name="Rectangle 7">
              <a:extLst>
                <a:ext uri="{FF2B5EF4-FFF2-40B4-BE49-F238E27FC236}">
                  <a16:creationId xmlns:a16="http://schemas.microsoft.com/office/drawing/2014/main" id="{40E779F7-A396-46EF-9217-B18F3A66DF2B}"/>
                </a:ext>
              </a:extLst>
            </p:cNvPr>
            <p:cNvSpPr/>
            <p:nvPr/>
          </p:nvSpPr>
          <p:spPr>
            <a:xfrm>
              <a:off x="-2169994" y="962168"/>
              <a:ext cx="2169994" cy="342597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2B2B76"/>
                  </a:solidFill>
                  <a:effectLst/>
                  <a:uLnTx/>
                  <a:uFillTx/>
                  <a:latin typeface="Calibri" panose="020F0502020204030204" pitchFamily="34" charset="0"/>
                  <a:ea typeface="+mn-ea"/>
                  <a:cs typeface="Calibri" panose="020F0502020204030204" pitchFamily="34" charset="0"/>
                </a:rPr>
                <a:t>RBG colour palette</a:t>
              </a:r>
            </a:p>
          </p:txBody>
        </p:sp>
        <p:grpSp>
          <p:nvGrpSpPr>
            <p:cNvPr id="10" name="Group 9">
              <a:extLst>
                <a:ext uri="{FF2B5EF4-FFF2-40B4-BE49-F238E27FC236}">
                  <a16:creationId xmlns:a16="http://schemas.microsoft.com/office/drawing/2014/main" id="{7AE9C124-0C75-44F9-8C3A-FCF3DE7B047B}"/>
                </a:ext>
              </a:extLst>
            </p:cNvPr>
            <p:cNvGrpSpPr/>
            <p:nvPr/>
          </p:nvGrpSpPr>
          <p:grpSpPr>
            <a:xfrm>
              <a:off x="-1644530" y="1428619"/>
              <a:ext cx="1442578" cy="780732"/>
              <a:chOff x="-1729233" y="2886713"/>
              <a:chExt cx="1442578" cy="780732"/>
            </a:xfrm>
          </p:grpSpPr>
          <p:sp>
            <p:nvSpPr>
              <p:cNvPr id="19" name="Rectangle 18">
                <a:extLst>
                  <a:ext uri="{FF2B5EF4-FFF2-40B4-BE49-F238E27FC236}">
                    <a16:creationId xmlns:a16="http://schemas.microsoft.com/office/drawing/2014/main" id="{58592E9D-DBE6-469D-9DA2-7E05276B2F3C}"/>
                  </a:ext>
                </a:extLst>
              </p:cNvPr>
              <p:cNvSpPr/>
              <p:nvPr/>
            </p:nvSpPr>
            <p:spPr>
              <a:xfrm>
                <a:off x="-1729233" y="2930186"/>
                <a:ext cx="273054" cy="2730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883BCE-636B-457E-AD56-94E165701D55}"/>
                  </a:ext>
                </a:extLst>
              </p:cNvPr>
              <p:cNvSpPr/>
              <p:nvPr/>
            </p:nvSpPr>
            <p:spPr>
              <a:xfrm>
                <a:off x="-1374309" y="2886713"/>
                <a:ext cx="360000" cy="360000"/>
              </a:xfrm>
              <a:prstGeom prst="rect">
                <a:avLst/>
              </a:prstGeom>
              <a:solidFill>
                <a:srgbClr val="C00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C125F90-6E33-4417-A3A3-E150EEF91DCB}"/>
                  </a:ext>
                </a:extLst>
              </p:cNvPr>
              <p:cNvSpPr/>
              <p:nvPr/>
            </p:nvSpPr>
            <p:spPr>
              <a:xfrm>
                <a:off x="-932439" y="2930186"/>
                <a:ext cx="273054" cy="273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03D8B5F-5578-4CE1-A8DE-0E3872503535}"/>
                  </a:ext>
                </a:extLst>
              </p:cNvPr>
              <p:cNvSpPr/>
              <p:nvPr/>
            </p:nvSpPr>
            <p:spPr>
              <a:xfrm>
                <a:off x="-577515" y="2930186"/>
                <a:ext cx="273054" cy="273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140A4DC-A3F0-44D7-8ADB-5B4096D9B15E}"/>
                  </a:ext>
                </a:extLst>
              </p:cNvPr>
              <p:cNvSpPr/>
              <p:nvPr/>
            </p:nvSpPr>
            <p:spPr>
              <a:xfrm>
                <a:off x="-559709" y="3394391"/>
                <a:ext cx="273054" cy="2730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0E544EBA-AA14-456E-BB4A-6663FAE2C0B8}"/>
                </a:ext>
              </a:extLst>
            </p:cNvPr>
            <p:cNvSpPr/>
            <p:nvPr/>
          </p:nvSpPr>
          <p:spPr>
            <a:xfrm>
              <a:off x="-1289606" y="2357029"/>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159E1C-224E-4426-9FAC-CA5BE1830435}"/>
                </a:ext>
              </a:extLst>
            </p:cNvPr>
            <p:cNvGrpSpPr/>
            <p:nvPr/>
          </p:nvGrpSpPr>
          <p:grpSpPr>
            <a:xfrm>
              <a:off x="-1644530" y="1892824"/>
              <a:ext cx="1424772" cy="803128"/>
              <a:chOff x="-1729233" y="2886713"/>
              <a:chExt cx="1424772" cy="803128"/>
            </a:xfrm>
          </p:grpSpPr>
          <p:sp>
            <p:nvSpPr>
              <p:cNvPr id="14" name="Rectangle 13">
                <a:extLst>
                  <a:ext uri="{FF2B5EF4-FFF2-40B4-BE49-F238E27FC236}">
                    <a16:creationId xmlns:a16="http://schemas.microsoft.com/office/drawing/2014/main" id="{BB412206-ADFC-4A89-A085-FC23C77CED3F}"/>
                  </a:ext>
                </a:extLst>
              </p:cNvPr>
              <p:cNvSpPr/>
              <p:nvPr/>
            </p:nvSpPr>
            <p:spPr>
              <a:xfrm>
                <a:off x="-1729233" y="2930186"/>
                <a:ext cx="273054" cy="2730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D77BCD5-B94B-4185-8046-D0EBB7C5EEA8}"/>
                  </a:ext>
                </a:extLst>
              </p:cNvPr>
              <p:cNvSpPr/>
              <p:nvPr/>
            </p:nvSpPr>
            <p:spPr>
              <a:xfrm>
                <a:off x="-1374309" y="2886713"/>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1662E4-F264-4DD5-AEDF-D25F07768C52}"/>
                  </a:ext>
                </a:extLst>
              </p:cNvPr>
              <p:cNvSpPr/>
              <p:nvPr/>
            </p:nvSpPr>
            <p:spPr>
              <a:xfrm>
                <a:off x="-932439" y="2930186"/>
                <a:ext cx="273054" cy="273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735B841-1425-4122-9392-B723EF61E2AD}"/>
                  </a:ext>
                </a:extLst>
              </p:cNvPr>
              <p:cNvSpPr/>
              <p:nvPr/>
            </p:nvSpPr>
            <p:spPr>
              <a:xfrm>
                <a:off x="-1727835" y="3409757"/>
                <a:ext cx="273054" cy="273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81B5B3A-E41C-432D-A522-4E4BD3234EAA}"/>
                  </a:ext>
                </a:extLst>
              </p:cNvPr>
              <p:cNvSpPr/>
              <p:nvPr/>
            </p:nvSpPr>
            <p:spPr>
              <a:xfrm>
                <a:off x="-931041" y="3409757"/>
                <a:ext cx="273054" cy="273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6ED5162-C8A1-4E8C-AE22-AA5BADAAAA84}"/>
                  </a:ext>
                </a:extLst>
              </p:cNvPr>
              <p:cNvSpPr/>
              <p:nvPr/>
            </p:nvSpPr>
            <p:spPr>
              <a:xfrm>
                <a:off x="-577515" y="3416787"/>
                <a:ext cx="273054" cy="2730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3608481-D662-4237-9CBB-9DD7D50C1B77}"/>
                </a:ext>
              </a:extLst>
            </p:cNvPr>
            <p:cNvSpPr/>
            <p:nvPr/>
          </p:nvSpPr>
          <p:spPr>
            <a:xfrm>
              <a:off x="-1289606" y="2818925"/>
              <a:ext cx="360000" cy="360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D304595E-1F80-4813-8B6A-F67B5C33A2A4}"/>
              </a:ext>
            </a:extLst>
          </p:cNvPr>
          <p:cNvSpPr txBox="1"/>
          <p:nvPr/>
        </p:nvSpPr>
        <p:spPr>
          <a:xfrm>
            <a:off x="-2300813" y="2905314"/>
            <a:ext cx="2169994" cy="527395"/>
          </a:xfrm>
          <a:prstGeom prst="rect">
            <a:avLst/>
          </a:prstGeom>
          <a:noFill/>
        </p:spPr>
        <p:txBody>
          <a:bodyPr wrap="square" lIns="0" tIns="0" rIns="0" bIns="0" rtlCol="0" anchor="t">
            <a:noAutofit/>
          </a:bodyPr>
          <a:lstStyle/>
          <a:p>
            <a:pPr marL="230400" marR="0" lvl="0" indent="-230400" algn="l" defTabSz="914400" rtl="0" eaLnBrk="1" fontAlgn="auto" latinLnBrk="0" hangingPunct="1">
              <a:lnSpc>
                <a:spcPts val="1905"/>
              </a:lnSpc>
              <a:spcBef>
                <a:spcPts val="0"/>
              </a:spcBef>
              <a:spcAft>
                <a:spcPts val="0"/>
              </a:spcAft>
              <a:buClrTx/>
              <a:buSzTx/>
              <a:buFont typeface="Arial" charset="0"/>
              <a:buChar char="•"/>
              <a:tabLst/>
              <a:defRPr/>
            </a:pPr>
            <a:endPar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endParaRPr>
          </a:p>
        </p:txBody>
      </p:sp>
      <p:sp>
        <p:nvSpPr>
          <p:cNvPr id="23" name="Rectangle 22">
            <a:extLst>
              <a:ext uri="{FF2B5EF4-FFF2-40B4-BE49-F238E27FC236}">
                <a16:creationId xmlns:a16="http://schemas.microsoft.com/office/drawing/2014/main" id="{04C85C5E-FAC6-4547-A1B1-31CA10B30122}"/>
              </a:ext>
            </a:extLst>
          </p:cNvPr>
          <p:cNvSpPr/>
          <p:nvPr/>
        </p:nvSpPr>
        <p:spPr>
          <a:xfrm>
            <a:off x="-1696466" y="2354163"/>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F01CF22-FE37-49D4-934F-93DB4745B452}"/>
              </a:ext>
            </a:extLst>
          </p:cNvPr>
          <p:cNvSpPr/>
          <p:nvPr/>
        </p:nvSpPr>
        <p:spPr>
          <a:xfrm>
            <a:off x="-1242710" y="2354163"/>
            <a:ext cx="360000" cy="360000"/>
          </a:xfrm>
          <a:prstGeom prst="rect">
            <a:avLst/>
          </a:prstGeom>
          <a:solidFill>
            <a:srgbClr val="BBE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EACB678-C4A6-4E18-87D0-FE5293A26B3A}"/>
              </a:ext>
            </a:extLst>
          </p:cNvPr>
          <p:cNvSpPr/>
          <p:nvPr/>
        </p:nvSpPr>
        <p:spPr>
          <a:xfrm>
            <a:off x="-788954" y="2397636"/>
            <a:ext cx="273054" cy="273054"/>
          </a:xfrm>
          <a:prstGeom prst="rect">
            <a:avLst/>
          </a:prstGeom>
          <a:solidFill>
            <a:srgbClr val="88D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8D9140-ACA1-4D5A-B74B-073A71339099}"/>
              </a:ext>
            </a:extLst>
          </p:cNvPr>
          <p:cNvSpPr/>
          <p:nvPr/>
        </p:nvSpPr>
        <p:spPr>
          <a:xfrm>
            <a:off x="-2063276" y="2397636"/>
            <a:ext cx="273054" cy="273054"/>
          </a:xfrm>
          <a:prstGeom prst="rect">
            <a:avLst/>
          </a:prstGeom>
          <a:solidFill>
            <a:srgbClr val="D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6A46E60E-AD38-484B-A4E7-7C925282BFCD}"/>
              </a:ext>
            </a:extLst>
          </p:cNvPr>
          <p:cNvCxnSpPr/>
          <p:nvPr/>
        </p:nvCxnSpPr>
        <p:spPr>
          <a:xfrm>
            <a:off x="-2204812" y="1817062"/>
            <a:ext cx="1925782" cy="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33C338-DE57-4B65-BB21-501F401AA83D}"/>
              </a:ext>
            </a:extLst>
          </p:cNvPr>
          <p:cNvSpPr txBox="1"/>
          <p:nvPr/>
        </p:nvSpPr>
        <p:spPr>
          <a:xfrm>
            <a:off x="-1743872" y="2841699"/>
            <a:ext cx="962908" cy="273053"/>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rPr>
              <a:t>RAG COLOURS</a:t>
            </a:r>
          </a:p>
        </p:txBody>
      </p:sp>
    </p:spTree>
    <p:extLst>
      <p:ext uri="{BB962C8B-B14F-4D97-AF65-F5344CB8AC3E}">
        <p14:creationId xmlns:p14="http://schemas.microsoft.com/office/powerpoint/2010/main" val="183609000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6" rtl="0" eaLnBrk="1" latinLnBrk="0" hangingPunct="1">
        <a:lnSpc>
          <a:spcPct val="90000"/>
        </a:lnSpc>
        <a:spcBef>
          <a:spcPct val="0"/>
        </a:spcBef>
        <a:buNone/>
        <a:defRPr sz="2268" b="1" i="0" kern="120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14" indent="-228614" algn="l" defTabSz="914406" rtl="0" eaLnBrk="1" latinLnBrk="0" hangingPunct="1">
        <a:lnSpc>
          <a:spcPts val="1905"/>
        </a:lnSpc>
        <a:spcBef>
          <a:spcPts val="0"/>
        </a:spcBef>
        <a:buFont typeface="Arial" charset="0"/>
        <a:buChar char="•"/>
        <a:defRPr sz="1542"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endParaRPr lang="en-GB"/>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Calibri" panose="020F0502020204030204" pitchFamily="34" charset="0"/>
                <a:cs typeface="Calibri" panose="020F0502020204030204" pitchFamily="34" charset="0"/>
              </a:defRPr>
            </a:lvl1pPr>
          </a:lstStyle>
          <a:p>
            <a:fld id="{9E4674BA-23A8-4F9E-B407-A7456D2A92C9}" type="slidenum">
              <a:rPr lang="en-GB" smtClean="0"/>
              <a:t>‹#›</a:t>
            </a:fld>
            <a:endParaRPr lang="en-GB"/>
          </a:p>
        </p:txBody>
      </p:sp>
      <p:grpSp>
        <p:nvGrpSpPr>
          <p:cNvPr id="7" name="Group 6">
            <a:extLst>
              <a:ext uri="{FF2B5EF4-FFF2-40B4-BE49-F238E27FC236}">
                <a16:creationId xmlns:a16="http://schemas.microsoft.com/office/drawing/2014/main" id="{58336609-A950-453B-8CC6-C82F60F6455B}"/>
              </a:ext>
            </a:extLst>
          </p:cNvPr>
          <p:cNvGrpSpPr/>
          <p:nvPr/>
        </p:nvGrpSpPr>
        <p:grpSpPr>
          <a:xfrm>
            <a:off x="-2347415" y="6732"/>
            <a:ext cx="2169994" cy="3425977"/>
            <a:chOff x="-2169994" y="962168"/>
            <a:chExt cx="2169994" cy="3425977"/>
          </a:xfrm>
        </p:grpSpPr>
        <p:sp>
          <p:nvSpPr>
            <p:cNvPr id="8" name="Rectangle 7">
              <a:extLst>
                <a:ext uri="{FF2B5EF4-FFF2-40B4-BE49-F238E27FC236}">
                  <a16:creationId xmlns:a16="http://schemas.microsoft.com/office/drawing/2014/main" id="{40E779F7-A396-46EF-9217-B18F3A66DF2B}"/>
                </a:ext>
              </a:extLst>
            </p:cNvPr>
            <p:cNvSpPr/>
            <p:nvPr/>
          </p:nvSpPr>
          <p:spPr>
            <a:xfrm>
              <a:off x="-2169994" y="962168"/>
              <a:ext cx="2169994" cy="342597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2B2B76"/>
                  </a:solidFill>
                  <a:effectLst/>
                  <a:uLnTx/>
                  <a:uFillTx/>
                  <a:latin typeface="Calibri" panose="020F0502020204030204" pitchFamily="34" charset="0"/>
                  <a:ea typeface="+mn-ea"/>
                  <a:cs typeface="Calibri" panose="020F0502020204030204" pitchFamily="34" charset="0"/>
                </a:rPr>
                <a:t>RBG colour palette</a:t>
              </a:r>
            </a:p>
          </p:txBody>
        </p:sp>
        <p:grpSp>
          <p:nvGrpSpPr>
            <p:cNvPr id="10" name="Group 9">
              <a:extLst>
                <a:ext uri="{FF2B5EF4-FFF2-40B4-BE49-F238E27FC236}">
                  <a16:creationId xmlns:a16="http://schemas.microsoft.com/office/drawing/2014/main" id="{7AE9C124-0C75-44F9-8C3A-FCF3DE7B047B}"/>
                </a:ext>
              </a:extLst>
            </p:cNvPr>
            <p:cNvGrpSpPr/>
            <p:nvPr/>
          </p:nvGrpSpPr>
          <p:grpSpPr>
            <a:xfrm>
              <a:off x="-1644530" y="1428619"/>
              <a:ext cx="1442578" cy="780732"/>
              <a:chOff x="-1729233" y="2886713"/>
              <a:chExt cx="1442578" cy="780732"/>
            </a:xfrm>
          </p:grpSpPr>
          <p:sp>
            <p:nvSpPr>
              <p:cNvPr id="19" name="Rectangle 18">
                <a:extLst>
                  <a:ext uri="{FF2B5EF4-FFF2-40B4-BE49-F238E27FC236}">
                    <a16:creationId xmlns:a16="http://schemas.microsoft.com/office/drawing/2014/main" id="{58592E9D-DBE6-469D-9DA2-7E05276B2F3C}"/>
                  </a:ext>
                </a:extLst>
              </p:cNvPr>
              <p:cNvSpPr/>
              <p:nvPr/>
            </p:nvSpPr>
            <p:spPr>
              <a:xfrm>
                <a:off x="-1729233" y="2930186"/>
                <a:ext cx="273054" cy="2730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883BCE-636B-457E-AD56-94E165701D55}"/>
                  </a:ext>
                </a:extLst>
              </p:cNvPr>
              <p:cNvSpPr/>
              <p:nvPr/>
            </p:nvSpPr>
            <p:spPr>
              <a:xfrm>
                <a:off x="-1374309" y="2886713"/>
                <a:ext cx="360000" cy="360000"/>
              </a:xfrm>
              <a:prstGeom prst="rect">
                <a:avLst/>
              </a:prstGeom>
              <a:solidFill>
                <a:srgbClr val="C00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C125F90-6E33-4417-A3A3-E150EEF91DCB}"/>
                  </a:ext>
                </a:extLst>
              </p:cNvPr>
              <p:cNvSpPr/>
              <p:nvPr/>
            </p:nvSpPr>
            <p:spPr>
              <a:xfrm>
                <a:off x="-932439" y="2930186"/>
                <a:ext cx="273054" cy="273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03D8B5F-5578-4CE1-A8DE-0E3872503535}"/>
                  </a:ext>
                </a:extLst>
              </p:cNvPr>
              <p:cNvSpPr/>
              <p:nvPr/>
            </p:nvSpPr>
            <p:spPr>
              <a:xfrm>
                <a:off x="-577515" y="2930186"/>
                <a:ext cx="273054" cy="273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140A4DC-A3F0-44D7-8ADB-5B4096D9B15E}"/>
                  </a:ext>
                </a:extLst>
              </p:cNvPr>
              <p:cNvSpPr/>
              <p:nvPr/>
            </p:nvSpPr>
            <p:spPr>
              <a:xfrm>
                <a:off x="-559709" y="3394391"/>
                <a:ext cx="273054" cy="2730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0E544EBA-AA14-456E-BB4A-6663FAE2C0B8}"/>
                </a:ext>
              </a:extLst>
            </p:cNvPr>
            <p:cNvSpPr/>
            <p:nvPr/>
          </p:nvSpPr>
          <p:spPr>
            <a:xfrm>
              <a:off x="-1289606" y="2357029"/>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159E1C-224E-4426-9FAC-CA5BE1830435}"/>
                </a:ext>
              </a:extLst>
            </p:cNvPr>
            <p:cNvGrpSpPr/>
            <p:nvPr/>
          </p:nvGrpSpPr>
          <p:grpSpPr>
            <a:xfrm>
              <a:off x="-1644530" y="1892824"/>
              <a:ext cx="1424772" cy="803128"/>
              <a:chOff x="-1729233" y="2886713"/>
              <a:chExt cx="1424772" cy="803128"/>
            </a:xfrm>
          </p:grpSpPr>
          <p:sp>
            <p:nvSpPr>
              <p:cNvPr id="14" name="Rectangle 13">
                <a:extLst>
                  <a:ext uri="{FF2B5EF4-FFF2-40B4-BE49-F238E27FC236}">
                    <a16:creationId xmlns:a16="http://schemas.microsoft.com/office/drawing/2014/main" id="{BB412206-ADFC-4A89-A085-FC23C77CED3F}"/>
                  </a:ext>
                </a:extLst>
              </p:cNvPr>
              <p:cNvSpPr/>
              <p:nvPr/>
            </p:nvSpPr>
            <p:spPr>
              <a:xfrm>
                <a:off x="-1729233" y="2930186"/>
                <a:ext cx="273054" cy="2730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D77BCD5-B94B-4185-8046-D0EBB7C5EEA8}"/>
                  </a:ext>
                </a:extLst>
              </p:cNvPr>
              <p:cNvSpPr/>
              <p:nvPr/>
            </p:nvSpPr>
            <p:spPr>
              <a:xfrm>
                <a:off x="-1374309" y="2886713"/>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1662E4-F264-4DD5-AEDF-D25F07768C52}"/>
                  </a:ext>
                </a:extLst>
              </p:cNvPr>
              <p:cNvSpPr/>
              <p:nvPr/>
            </p:nvSpPr>
            <p:spPr>
              <a:xfrm>
                <a:off x="-932439" y="2930186"/>
                <a:ext cx="273054" cy="273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735B841-1425-4122-9392-B723EF61E2AD}"/>
                  </a:ext>
                </a:extLst>
              </p:cNvPr>
              <p:cNvSpPr/>
              <p:nvPr/>
            </p:nvSpPr>
            <p:spPr>
              <a:xfrm>
                <a:off x="-1727835" y="3409757"/>
                <a:ext cx="273054" cy="273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81B5B3A-E41C-432D-A522-4E4BD3234EAA}"/>
                  </a:ext>
                </a:extLst>
              </p:cNvPr>
              <p:cNvSpPr/>
              <p:nvPr/>
            </p:nvSpPr>
            <p:spPr>
              <a:xfrm>
                <a:off x="-931041" y="3409757"/>
                <a:ext cx="273054" cy="273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6ED5162-C8A1-4E8C-AE22-AA5BADAAAA84}"/>
                  </a:ext>
                </a:extLst>
              </p:cNvPr>
              <p:cNvSpPr/>
              <p:nvPr/>
            </p:nvSpPr>
            <p:spPr>
              <a:xfrm>
                <a:off x="-577515" y="3416787"/>
                <a:ext cx="273054" cy="2730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3608481-D662-4237-9CBB-9DD7D50C1B77}"/>
                </a:ext>
              </a:extLst>
            </p:cNvPr>
            <p:cNvSpPr/>
            <p:nvPr/>
          </p:nvSpPr>
          <p:spPr>
            <a:xfrm>
              <a:off x="-1289606" y="2818925"/>
              <a:ext cx="360000" cy="360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D304595E-1F80-4813-8B6A-F67B5C33A2A4}"/>
              </a:ext>
            </a:extLst>
          </p:cNvPr>
          <p:cNvSpPr txBox="1"/>
          <p:nvPr/>
        </p:nvSpPr>
        <p:spPr>
          <a:xfrm>
            <a:off x="-2300813" y="2905314"/>
            <a:ext cx="2169994" cy="527395"/>
          </a:xfrm>
          <a:prstGeom prst="rect">
            <a:avLst/>
          </a:prstGeom>
          <a:noFill/>
        </p:spPr>
        <p:txBody>
          <a:bodyPr wrap="square" lIns="0" tIns="0" rIns="0" bIns="0" rtlCol="0" anchor="t">
            <a:noAutofit/>
          </a:bodyPr>
          <a:lstStyle/>
          <a:p>
            <a:pPr marL="230400" marR="0" lvl="0" indent="-230400" algn="l" defTabSz="914400" rtl="0" eaLnBrk="1" fontAlgn="auto" latinLnBrk="0" hangingPunct="1">
              <a:lnSpc>
                <a:spcPts val="1905"/>
              </a:lnSpc>
              <a:spcBef>
                <a:spcPts val="0"/>
              </a:spcBef>
              <a:spcAft>
                <a:spcPts val="0"/>
              </a:spcAft>
              <a:buClrTx/>
              <a:buSzTx/>
              <a:buFont typeface="Arial" charset="0"/>
              <a:buChar char="•"/>
              <a:tabLst/>
              <a:defRPr/>
            </a:pPr>
            <a:endPar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endParaRPr>
          </a:p>
        </p:txBody>
      </p:sp>
      <p:sp>
        <p:nvSpPr>
          <p:cNvPr id="23" name="Rectangle 22">
            <a:extLst>
              <a:ext uri="{FF2B5EF4-FFF2-40B4-BE49-F238E27FC236}">
                <a16:creationId xmlns:a16="http://schemas.microsoft.com/office/drawing/2014/main" id="{04C85C5E-FAC6-4547-A1B1-31CA10B30122}"/>
              </a:ext>
            </a:extLst>
          </p:cNvPr>
          <p:cNvSpPr/>
          <p:nvPr/>
        </p:nvSpPr>
        <p:spPr>
          <a:xfrm>
            <a:off x="-1696466" y="2354163"/>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F01CF22-FE37-49D4-934F-93DB4745B452}"/>
              </a:ext>
            </a:extLst>
          </p:cNvPr>
          <p:cNvSpPr/>
          <p:nvPr/>
        </p:nvSpPr>
        <p:spPr>
          <a:xfrm>
            <a:off x="-1242710" y="2354163"/>
            <a:ext cx="360000" cy="360000"/>
          </a:xfrm>
          <a:prstGeom prst="rect">
            <a:avLst/>
          </a:prstGeom>
          <a:solidFill>
            <a:srgbClr val="BBE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EACB678-C4A6-4E18-87D0-FE5293A26B3A}"/>
              </a:ext>
            </a:extLst>
          </p:cNvPr>
          <p:cNvSpPr/>
          <p:nvPr/>
        </p:nvSpPr>
        <p:spPr>
          <a:xfrm>
            <a:off x="-788954" y="2397636"/>
            <a:ext cx="273054" cy="273054"/>
          </a:xfrm>
          <a:prstGeom prst="rect">
            <a:avLst/>
          </a:prstGeom>
          <a:solidFill>
            <a:srgbClr val="88D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8D9140-ACA1-4D5A-B74B-073A71339099}"/>
              </a:ext>
            </a:extLst>
          </p:cNvPr>
          <p:cNvSpPr/>
          <p:nvPr/>
        </p:nvSpPr>
        <p:spPr>
          <a:xfrm>
            <a:off x="-2063276" y="2397636"/>
            <a:ext cx="273054" cy="273054"/>
          </a:xfrm>
          <a:prstGeom prst="rect">
            <a:avLst/>
          </a:prstGeom>
          <a:solidFill>
            <a:srgbClr val="D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6A46E60E-AD38-484B-A4E7-7C925282BFCD}"/>
              </a:ext>
            </a:extLst>
          </p:cNvPr>
          <p:cNvCxnSpPr/>
          <p:nvPr/>
        </p:nvCxnSpPr>
        <p:spPr>
          <a:xfrm>
            <a:off x="-2204812" y="1817062"/>
            <a:ext cx="1925782" cy="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33C338-DE57-4B65-BB21-501F401AA83D}"/>
              </a:ext>
            </a:extLst>
          </p:cNvPr>
          <p:cNvSpPr txBox="1"/>
          <p:nvPr/>
        </p:nvSpPr>
        <p:spPr>
          <a:xfrm>
            <a:off x="-1743872" y="2841699"/>
            <a:ext cx="962908" cy="273053"/>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rPr>
              <a:t>RAG COLOURS</a:t>
            </a:r>
          </a:p>
        </p:txBody>
      </p:sp>
    </p:spTree>
    <p:extLst>
      <p:ext uri="{BB962C8B-B14F-4D97-AF65-F5344CB8AC3E}">
        <p14:creationId xmlns:p14="http://schemas.microsoft.com/office/powerpoint/2010/main" val="1360083718"/>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6" rtl="0" eaLnBrk="1" latinLnBrk="0" hangingPunct="1">
        <a:lnSpc>
          <a:spcPct val="90000"/>
        </a:lnSpc>
        <a:spcBef>
          <a:spcPct val="0"/>
        </a:spcBef>
        <a:buNone/>
        <a:defRPr sz="2268" b="1" i="0" kern="120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14" indent="-228614" algn="l" defTabSz="914406" rtl="0" eaLnBrk="1" latinLnBrk="0" hangingPunct="1">
        <a:lnSpc>
          <a:spcPts val="1905"/>
        </a:lnSpc>
        <a:spcBef>
          <a:spcPts val="0"/>
        </a:spcBef>
        <a:buFont typeface="Arial" charset="0"/>
        <a:buChar char="•"/>
        <a:defRPr sz="1542"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11085B-3421-47C2-8B54-8F3EF5CC7CB0}"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58336609-A950-453B-8CC6-C82F60F6455B}"/>
              </a:ext>
            </a:extLst>
          </p:cNvPr>
          <p:cNvGrpSpPr/>
          <p:nvPr/>
        </p:nvGrpSpPr>
        <p:grpSpPr>
          <a:xfrm>
            <a:off x="-2347415" y="6732"/>
            <a:ext cx="2169994" cy="3425977"/>
            <a:chOff x="-2169994" y="962168"/>
            <a:chExt cx="2169994" cy="3425977"/>
          </a:xfrm>
        </p:grpSpPr>
        <p:sp>
          <p:nvSpPr>
            <p:cNvPr id="8" name="Rectangle 7">
              <a:extLst>
                <a:ext uri="{FF2B5EF4-FFF2-40B4-BE49-F238E27FC236}">
                  <a16:creationId xmlns:a16="http://schemas.microsoft.com/office/drawing/2014/main" id="{40E779F7-A396-46EF-9217-B18F3A66DF2B}"/>
                </a:ext>
              </a:extLst>
            </p:cNvPr>
            <p:cNvSpPr/>
            <p:nvPr/>
          </p:nvSpPr>
          <p:spPr>
            <a:xfrm>
              <a:off x="-2169994" y="962168"/>
              <a:ext cx="2169994" cy="342597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2B2B76"/>
                  </a:solidFill>
                  <a:effectLst/>
                  <a:uLnTx/>
                  <a:uFillTx/>
                  <a:latin typeface="Calibri" panose="020F0502020204030204" pitchFamily="34" charset="0"/>
                  <a:ea typeface="+mn-ea"/>
                  <a:cs typeface="Calibri" panose="020F0502020204030204" pitchFamily="34" charset="0"/>
                </a:rPr>
                <a:t>RBG colour palette</a:t>
              </a:r>
            </a:p>
          </p:txBody>
        </p:sp>
        <p:grpSp>
          <p:nvGrpSpPr>
            <p:cNvPr id="10" name="Group 9">
              <a:extLst>
                <a:ext uri="{FF2B5EF4-FFF2-40B4-BE49-F238E27FC236}">
                  <a16:creationId xmlns:a16="http://schemas.microsoft.com/office/drawing/2014/main" id="{7AE9C124-0C75-44F9-8C3A-FCF3DE7B047B}"/>
                </a:ext>
              </a:extLst>
            </p:cNvPr>
            <p:cNvGrpSpPr/>
            <p:nvPr/>
          </p:nvGrpSpPr>
          <p:grpSpPr>
            <a:xfrm>
              <a:off x="-1644530" y="1428619"/>
              <a:ext cx="1442578" cy="780732"/>
              <a:chOff x="-1729233" y="2886713"/>
              <a:chExt cx="1442578" cy="780732"/>
            </a:xfrm>
          </p:grpSpPr>
          <p:sp>
            <p:nvSpPr>
              <p:cNvPr id="19" name="Rectangle 18">
                <a:extLst>
                  <a:ext uri="{FF2B5EF4-FFF2-40B4-BE49-F238E27FC236}">
                    <a16:creationId xmlns:a16="http://schemas.microsoft.com/office/drawing/2014/main" id="{58592E9D-DBE6-469D-9DA2-7E05276B2F3C}"/>
                  </a:ext>
                </a:extLst>
              </p:cNvPr>
              <p:cNvSpPr/>
              <p:nvPr/>
            </p:nvSpPr>
            <p:spPr>
              <a:xfrm>
                <a:off x="-1729233" y="2930186"/>
                <a:ext cx="273054" cy="2730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883BCE-636B-457E-AD56-94E165701D55}"/>
                  </a:ext>
                </a:extLst>
              </p:cNvPr>
              <p:cNvSpPr/>
              <p:nvPr/>
            </p:nvSpPr>
            <p:spPr>
              <a:xfrm>
                <a:off x="-1374309" y="2886713"/>
                <a:ext cx="360000" cy="360000"/>
              </a:xfrm>
              <a:prstGeom prst="rect">
                <a:avLst/>
              </a:prstGeom>
              <a:solidFill>
                <a:srgbClr val="C00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C125F90-6E33-4417-A3A3-E150EEF91DCB}"/>
                  </a:ext>
                </a:extLst>
              </p:cNvPr>
              <p:cNvSpPr/>
              <p:nvPr/>
            </p:nvSpPr>
            <p:spPr>
              <a:xfrm>
                <a:off x="-932439" y="2930186"/>
                <a:ext cx="273054" cy="273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03D8B5F-5578-4CE1-A8DE-0E3872503535}"/>
                  </a:ext>
                </a:extLst>
              </p:cNvPr>
              <p:cNvSpPr/>
              <p:nvPr/>
            </p:nvSpPr>
            <p:spPr>
              <a:xfrm>
                <a:off x="-577515" y="2930186"/>
                <a:ext cx="273054" cy="273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140A4DC-A3F0-44D7-8ADB-5B4096D9B15E}"/>
                  </a:ext>
                </a:extLst>
              </p:cNvPr>
              <p:cNvSpPr/>
              <p:nvPr/>
            </p:nvSpPr>
            <p:spPr>
              <a:xfrm>
                <a:off x="-559709" y="3394391"/>
                <a:ext cx="273054" cy="2730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0E544EBA-AA14-456E-BB4A-6663FAE2C0B8}"/>
                </a:ext>
              </a:extLst>
            </p:cNvPr>
            <p:cNvSpPr/>
            <p:nvPr/>
          </p:nvSpPr>
          <p:spPr>
            <a:xfrm>
              <a:off x="-1289606" y="2357029"/>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159E1C-224E-4426-9FAC-CA5BE1830435}"/>
                </a:ext>
              </a:extLst>
            </p:cNvPr>
            <p:cNvGrpSpPr/>
            <p:nvPr/>
          </p:nvGrpSpPr>
          <p:grpSpPr>
            <a:xfrm>
              <a:off x="-1644530" y="1892824"/>
              <a:ext cx="1424772" cy="803128"/>
              <a:chOff x="-1729233" y="2886713"/>
              <a:chExt cx="1424772" cy="803128"/>
            </a:xfrm>
          </p:grpSpPr>
          <p:sp>
            <p:nvSpPr>
              <p:cNvPr id="14" name="Rectangle 13">
                <a:extLst>
                  <a:ext uri="{FF2B5EF4-FFF2-40B4-BE49-F238E27FC236}">
                    <a16:creationId xmlns:a16="http://schemas.microsoft.com/office/drawing/2014/main" id="{BB412206-ADFC-4A89-A085-FC23C77CED3F}"/>
                  </a:ext>
                </a:extLst>
              </p:cNvPr>
              <p:cNvSpPr/>
              <p:nvPr/>
            </p:nvSpPr>
            <p:spPr>
              <a:xfrm>
                <a:off x="-1729233" y="2930186"/>
                <a:ext cx="273054" cy="2730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D77BCD5-B94B-4185-8046-D0EBB7C5EEA8}"/>
                  </a:ext>
                </a:extLst>
              </p:cNvPr>
              <p:cNvSpPr/>
              <p:nvPr/>
            </p:nvSpPr>
            <p:spPr>
              <a:xfrm>
                <a:off x="-1374309" y="2886713"/>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1662E4-F264-4DD5-AEDF-D25F07768C52}"/>
                  </a:ext>
                </a:extLst>
              </p:cNvPr>
              <p:cNvSpPr/>
              <p:nvPr/>
            </p:nvSpPr>
            <p:spPr>
              <a:xfrm>
                <a:off x="-932439" y="2930186"/>
                <a:ext cx="273054" cy="273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735B841-1425-4122-9392-B723EF61E2AD}"/>
                  </a:ext>
                </a:extLst>
              </p:cNvPr>
              <p:cNvSpPr/>
              <p:nvPr/>
            </p:nvSpPr>
            <p:spPr>
              <a:xfrm>
                <a:off x="-1727835" y="3409757"/>
                <a:ext cx="273054" cy="273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81B5B3A-E41C-432D-A522-4E4BD3234EAA}"/>
                  </a:ext>
                </a:extLst>
              </p:cNvPr>
              <p:cNvSpPr/>
              <p:nvPr/>
            </p:nvSpPr>
            <p:spPr>
              <a:xfrm>
                <a:off x="-931041" y="3409757"/>
                <a:ext cx="273054" cy="273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6ED5162-C8A1-4E8C-AE22-AA5BADAAAA84}"/>
                  </a:ext>
                </a:extLst>
              </p:cNvPr>
              <p:cNvSpPr/>
              <p:nvPr/>
            </p:nvSpPr>
            <p:spPr>
              <a:xfrm>
                <a:off x="-577515" y="3416787"/>
                <a:ext cx="273054" cy="2730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3608481-D662-4237-9CBB-9DD7D50C1B77}"/>
                </a:ext>
              </a:extLst>
            </p:cNvPr>
            <p:cNvSpPr/>
            <p:nvPr/>
          </p:nvSpPr>
          <p:spPr>
            <a:xfrm>
              <a:off x="-1289606" y="2818925"/>
              <a:ext cx="360000" cy="360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D304595E-1F80-4813-8B6A-F67B5C33A2A4}"/>
              </a:ext>
            </a:extLst>
          </p:cNvPr>
          <p:cNvSpPr txBox="1"/>
          <p:nvPr/>
        </p:nvSpPr>
        <p:spPr>
          <a:xfrm>
            <a:off x="-2300813" y="2905314"/>
            <a:ext cx="2169994" cy="527395"/>
          </a:xfrm>
          <a:prstGeom prst="rect">
            <a:avLst/>
          </a:prstGeom>
          <a:noFill/>
        </p:spPr>
        <p:txBody>
          <a:bodyPr wrap="square" lIns="0" tIns="0" rIns="0" bIns="0" rtlCol="0" anchor="t">
            <a:noAutofit/>
          </a:bodyPr>
          <a:lstStyle/>
          <a:p>
            <a:pPr marL="230400" marR="0" lvl="0" indent="-230400" algn="l" defTabSz="914400" rtl="0" eaLnBrk="1" fontAlgn="auto" latinLnBrk="0" hangingPunct="1">
              <a:lnSpc>
                <a:spcPts val="1905"/>
              </a:lnSpc>
              <a:spcBef>
                <a:spcPts val="0"/>
              </a:spcBef>
              <a:spcAft>
                <a:spcPts val="0"/>
              </a:spcAft>
              <a:buClrTx/>
              <a:buSzTx/>
              <a:buFont typeface="Arial" charset="0"/>
              <a:buChar char="•"/>
              <a:tabLst/>
              <a:defRPr/>
            </a:pPr>
            <a:endPar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endParaRPr>
          </a:p>
        </p:txBody>
      </p:sp>
      <p:sp>
        <p:nvSpPr>
          <p:cNvPr id="23" name="Rectangle 22">
            <a:extLst>
              <a:ext uri="{FF2B5EF4-FFF2-40B4-BE49-F238E27FC236}">
                <a16:creationId xmlns:a16="http://schemas.microsoft.com/office/drawing/2014/main" id="{04C85C5E-FAC6-4547-A1B1-31CA10B30122}"/>
              </a:ext>
            </a:extLst>
          </p:cNvPr>
          <p:cNvSpPr/>
          <p:nvPr/>
        </p:nvSpPr>
        <p:spPr>
          <a:xfrm>
            <a:off x="-1696466" y="2354163"/>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F01CF22-FE37-49D4-934F-93DB4745B452}"/>
              </a:ext>
            </a:extLst>
          </p:cNvPr>
          <p:cNvSpPr/>
          <p:nvPr/>
        </p:nvSpPr>
        <p:spPr>
          <a:xfrm>
            <a:off x="-1242710" y="2354163"/>
            <a:ext cx="360000" cy="360000"/>
          </a:xfrm>
          <a:prstGeom prst="rect">
            <a:avLst/>
          </a:prstGeom>
          <a:solidFill>
            <a:srgbClr val="BBE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EACB678-C4A6-4E18-87D0-FE5293A26B3A}"/>
              </a:ext>
            </a:extLst>
          </p:cNvPr>
          <p:cNvSpPr/>
          <p:nvPr/>
        </p:nvSpPr>
        <p:spPr>
          <a:xfrm>
            <a:off x="-788954" y="2397636"/>
            <a:ext cx="273054" cy="273054"/>
          </a:xfrm>
          <a:prstGeom prst="rect">
            <a:avLst/>
          </a:prstGeom>
          <a:solidFill>
            <a:srgbClr val="88D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8D9140-ACA1-4D5A-B74B-073A71339099}"/>
              </a:ext>
            </a:extLst>
          </p:cNvPr>
          <p:cNvSpPr/>
          <p:nvPr/>
        </p:nvSpPr>
        <p:spPr>
          <a:xfrm>
            <a:off x="-2063276" y="2397636"/>
            <a:ext cx="273054" cy="273054"/>
          </a:xfrm>
          <a:prstGeom prst="rect">
            <a:avLst/>
          </a:prstGeom>
          <a:solidFill>
            <a:srgbClr val="D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6A46E60E-AD38-484B-A4E7-7C925282BFCD}"/>
              </a:ext>
            </a:extLst>
          </p:cNvPr>
          <p:cNvCxnSpPr/>
          <p:nvPr/>
        </p:nvCxnSpPr>
        <p:spPr>
          <a:xfrm>
            <a:off x="-2204812" y="1817062"/>
            <a:ext cx="1925782" cy="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33C338-DE57-4B65-BB21-501F401AA83D}"/>
              </a:ext>
            </a:extLst>
          </p:cNvPr>
          <p:cNvSpPr txBox="1"/>
          <p:nvPr/>
        </p:nvSpPr>
        <p:spPr>
          <a:xfrm>
            <a:off x="-1743872" y="2841699"/>
            <a:ext cx="962908" cy="273053"/>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rPr>
              <a:t>RAG COLOURS</a:t>
            </a:r>
          </a:p>
        </p:txBody>
      </p:sp>
    </p:spTree>
    <p:extLst>
      <p:ext uri="{BB962C8B-B14F-4D97-AF65-F5344CB8AC3E}">
        <p14:creationId xmlns:p14="http://schemas.microsoft.com/office/powerpoint/2010/main" val="392020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dt="0"/>
  <p:txStyles>
    <p:titleStyle>
      <a:lvl1pPr algn="l" defTabSz="914406" rtl="0" eaLnBrk="1" latinLnBrk="0" hangingPunct="1">
        <a:lnSpc>
          <a:spcPct val="90000"/>
        </a:lnSpc>
        <a:spcBef>
          <a:spcPct val="0"/>
        </a:spcBef>
        <a:buNone/>
        <a:defRPr sz="2268" b="1" i="0" kern="120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14" indent="-228614" algn="l" defTabSz="914406" rtl="0" eaLnBrk="1" latinLnBrk="0" hangingPunct="1">
        <a:lnSpc>
          <a:spcPts val="1905"/>
        </a:lnSpc>
        <a:spcBef>
          <a:spcPts val="0"/>
        </a:spcBef>
        <a:buFont typeface="Arial" charset="0"/>
        <a:buChar char="•"/>
        <a:defRPr sz="1542"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dirty="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11085B-3421-47C2-8B54-8F3EF5CC7CB0}"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58336609-A950-453B-8CC6-C82F60F6455B}"/>
              </a:ext>
            </a:extLst>
          </p:cNvPr>
          <p:cNvGrpSpPr/>
          <p:nvPr/>
        </p:nvGrpSpPr>
        <p:grpSpPr>
          <a:xfrm>
            <a:off x="-2347415" y="6732"/>
            <a:ext cx="2169994" cy="3425977"/>
            <a:chOff x="-2169994" y="962168"/>
            <a:chExt cx="2169994" cy="3425977"/>
          </a:xfrm>
        </p:grpSpPr>
        <p:sp>
          <p:nvSpPr>
            <p:cNvPr id="8" name="Rectangle 7">
              <a:extLst>
                <a:ext uri="{FF2B5EF4-FFF2-40B4-BE49-F238E27FC236}">
                  <a16:creationId xmlns:a16="http://schemas.microsoft.com/office/drawing/2014/main" id="{40E779F7-A396-46EF-9217-B18F3A66DF2B}"/>
                </a:ext>
              </a:extLst>
            </p:cNvPr>
            <p:cNvSpPr/>
            <p:nvPr/>
          </p:nvSpPr>
          <p:spPr>
            <a:xfrm>
              <a:off x="-2169994" y="962168"/>
              <a:ext cx="2169994" cy="342597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2B2B76"/>
                  </a:solidFill>
                  <a:effectLst/>
                  <a:uLnTx/>
                  <a:uFillTx/>
                  <a:latin typeface="Calibri" panose="020F0502020204030204" pitchFamily="34" charset="0"/>
                  <a:ea typeface="+mn-ea"/>
                  <a:cs typeface="Calibri" panose="020F0502020204030204" pitchFamily="34" charset="0"/>
                </a:rPr>
                <a:t>RBG colour palette</a:t>
              </a:r>
            </a:p>
          </p:txBody>
        </p:sp>
        <p:grpSp>
          <p:nvGrpSpPr>
            <p:cNvPr id="10" name="Group 9">
              <a:extLst>
                <a:ext uri="{FF2B5EF4-FFF2-40B4-BE49-F238E27FC236}">
                  <a16:creationId xmlns:a16="http://schemas.microsoft.com/office/drawing/2014/main" id="{7AE9C124-0C75-44F9-8C3A-FCF3DE7B047B}"/>
                </a:ext>
              </a:extLst>
            </p:cNvPr>
            <p:cNvGrpSpPr/>
            <p:nvPr/>
          </p:nvGrpSpPr>
          <p:grpSpPr>
            <a:xfrm>
              <a:off x="-1644530" y="1428619"/>
              <a:ext cx="1442578" cy="780732"/>
              <a:chOff x="-1729233" y="2886713"/>
              <a:chExt cx="1442578" cy="780732"/>
            </a:xfrm>
          </p:grpSpPr>
          <p:sp>
            <p:nvSpPr>
              <p:cNvPr id="19" name="Rectangle 18">
                <a:extLst>
                  <a:ext uri="{FF2B5EF4-FFF2-40B4-BE49-F238E27FC236}">
                    <a16:creationId xmlns:a16="http://schemas.microsoft.com/office/drawing/2014/main" id="{58592E9D-DBE6-469D-9DA2-7E05276B2F3C}"/>
                  </a:ext>
                </a:extLst>
              </p:cNvPr>
              <p:cNvSpPr/>
              <p:nvPr/>
            </p:nvSpPr>
            <p:spPr>
              <a:xfrm>
                <a:off x="-1729233" y="2930186"/>
                <a:ext cx="273054" cy="2730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883BCE-636B-457E-AD56-94E165701D55}"/>
                  </a:ext>
                </a:extLst>
              </p:cNvPr>
              <p:cNvSpPr/>
              <p:nvPr/>
            </p:nvSpPr>
            <p:spPr>
              <a:xfrm>
                <a:off x="-1374309" y="2886713"/>
                <a:ext cx="360000" cy="360000"/>
              </a:xfrm>
              <a:prstGeom prst="rect">
                <a:avLst/>
              </a:prstGeom>
              <a:solidFill>
                <a:srgbClr val="C00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C125F90-6E33-4417-A3A3-E150EEF91DCB}"/>
                  </a:ext>
                </a:extLst>
              </p:cNvPr>
              <p:cNvSpPr/>
              <p:nvPr/>
            </p:nvSpPr>
            <p:spPr>
              <a:xfrm>
                <a:off x="-932439" y="2930186"/>
                <a:ext cx="273054" cy="273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03D8B5F-5578-4CE1-A8DE-0E3872503535}"/>
                  </a:ext>
                </a:extLst>
              </p:cNvPr>
              <p:cNvSpPr/>
              <p:nvPr/>
            </p:nvSpPr>
            <p:spPr>
              <a:xfrm>
                <a:off x="-577515" y="2930186"/>
                <a:ext cx="273054" cy="273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140A4DC-A3F0-44D7-8ADB-5B4096D9B15E}"/>
                  </a:ext>
                </a:extLst>
              </p:cNvPr>
              <p:cNvSpPr/>
              <p:nvPr/>
            </p:nvSpPr>
            <p:spPr>
              <a:xfrm>
                <a:off x="-559709" y="3394391"/>
                <a:ext cx="273054" cy="2730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0E544EBA-AA14-456E-BB4A-6663FAE2C0B8}"/>
                </a:ext>
              </a:extLst>
            </p:cNvPr>
            <p:cNvSpPr/>
            <p:nvPr/>
          </p:nvSpPr>
          <p:spPr>
            <a:xfrm>
              <a:off x="-1289606" y="2357029"/>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159E1C-224E-4426-9FAC-CA5BE1830435}"/>
                </a:ext>
              </a:extLst>
            </p:cNvPr>
            <p:cNvGrpSpPr/>
            <p:nvPr/>
          </p:nvGrpSpPr>
          <p:grpSpPr>
            <a:xfrm>
              <a:off x="-1644530" y="1892824"/>
              <a:ext cx="1424772" cy="803128"/>
              <a:chOff x="-1729233" y="2886713"/>
              <a:chExt cx="1424772" cy="803128"/>
            </a:xfrm>
          </p:grpSpPr>
          <p:sp>
            <p:nvSpPr>
              <p:cNvPr id="14" name="Rectangle 13">
                <a:extLst>
                  <a:ext uri="{FF2B5EF4-FFF2-40B4-BE49-F238E27FC236}">
                    <a16:creationId xmlns:a16="http://schemas.microsoft.com/office/drawing/2014/main" id="{BB412206-ADFC-4A89-A085-FC23C77CED3F}"/>
                  </a:ext>
                </a:extLst>
              </p:cNvPr>
              <p:cNvSpPr/>
              <p:nvPr/>
            </p:nvSpPr>
            <p:spPr>
              <a:xfrm>
                <a:off x="-1729233" y="2930186"/>
                <a:ext cx="273054" cy="2730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D77BCD5-B94B-4185-8046-D0EBB7C5EEA8}"/>
                  </a:ext>
                </a:extLst>
              </p:cNvPr>
              <p:cNvSpPr/>
              <p:nvPr/>
            </p:nvSpPr>
            <p:spPr>
              <a:xfrm>
                <a:off x="-1374309" y="2886713"/>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1662E4-F264-4DD5-AEDF-D25F07768C52}"/>
                  </a:ext>
                </a:extLst>
              </p:cNvPr>
              <p:cNvSpPr/>
              <p:nvPr/>
            </p:nvSpPr>
            <p:spPr>
              <a:xfrm>
                <a:off x="-932439" y="2930186"/>
                <a:ext cx="273054" cy="273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735B841-1425-4122-9392-B723EF61E2AD}"/>
                  </a:ext>
                </a:extLst>
              </p:cNvPr>
              <p:cNvSpPr/>
              <p:nvPr/>
            </p:nvSpPr>
            <p:spPr>
              <a:xfrm>
                <a:off x="-1727835" y="3409757"/>
                <a:ext cx="273054" cy="273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81B5B3A-E41C-432D-A522-4E4BD3234EAA}"/>
                  </a:ext>
                </a:extLst>
              </p:cNvPr>
              <p:cNvSpPr/>
              <p:nvPr/>
            </p:nvSpPr>
            <p:spPr>
              <a:xfrm>
                <a:off x="-931041" y="3409757"/>
                <a:ext cx="273054" cy="273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6ED5162-C8A1-4E8C-AE22-AA5BADAAAA84}"/>
                  </a:ext>
                </a:extLst>
              </p:cNvPr>
              <p:cNvSpPr/>
              <p:nvPr/>
            </p:nvSpPr>
            <p:spPr>
              <a:xfrm>
                <a:off x="-577515" y="3416787"/>
                <a:ext cx="273054" cy="2730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3608481-D662-4237-9CBB-9DD7D50C1B77}"/>
                </a:ext>
              </a:extLst>
            </p:cNvPr>
            <p:cNvSpPr/>
            <p:nvPr/>
          </p:nvSpPr>
          <p:spPr>
            <a:xfrm>
              <a:off x="-1289606" y="2818925"/>
              <a:ext cx="360000" cy="360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D304595E-1F80-4813-8B6A-F67B5C33A2A4}"/>
              </a:ext>
            </a:extLst>
          </p:cNvPr>
          <p:cNvSpPr txBox="1"/>
          <p:nvPr/>
        </p:nvSpPr>
        <p:spPr>
          <a:xfrm>
            <a:off x="-2300813" y="2905314"/>
            <a:ext cx="2169994" cy="527395"/>
          </a:xfrm>
          <a:prstGeom prst="rect">
            <a:avLst/>
          </a:prstGeom>
          <a:noFill/>
        </p:spPr>
        <p:txBody>
          <a:bodyPr wrap="square" lIns="0" tIns="0" rIns="0" bIns="0" rtlCol="0" anchor="t">
            <a:noAutofit/>
          </a:bodyPr>
          <a:lstStyle/>
          <a:p>
            <a:pPr marL="230400" marR="0" lvl="0" indent="-230400" algn="l" defTabSz="914400" rtl="0" eaLnBrk="1" fontAlgn="auto" latinLnBrk="0" hangingPunct="1">
              <a:lnSpc>
                <a:spcPts val="1905"/>
              </a:lnSpc>
              <a:spcBef>
                <a:spcPts val="0"/>
              </a:spcBef>
              <a:spcAft>
                <a:spcPts val="0"/>
              </a:spcAft>
              <a:buClrTx/>
              <a:buSzTx/>
              <a:buFont typeface="Arial" charset="0"/>
              <a:buChar char="•"/>
              <a:tabLst/>
              <a:defRPr/>
            </a:pPr>
            <a:endParaRPr kumimoji="0" lang="en-GB" sz="1200" b="0" i="0" u="none" strike="noStrike" kern="1200" cap="none" spc="0" normalizeH="0" baseline="0" noProof="0" dirty="0">
              <a:ln>
                <a:noFill/>
              </a:ln>
              <a:solidFill>
                <a:srgbClr val="262626"/>
              </a:solidFill>
              <a:effectLst/>
              <a:uLnTx/>
              <a:uFillTx/>
              <a:latin typeface="Calibri" panose="020F0502020204030204" pitchFamily="34" charset="0"/>
              <a:ea typeface="InterFace" charset="0"/>
              <a:cs typeface="Calibri" panose="020F0502020204030204" pitchFamily="34" charset="0"/>
            </a:endParaRPr>
          </a:p>
        </p:txBody>
      </p:sp>
      <p:sp>
        <p:nvSpPr>
          <p:cNvPr id="23" name="Rectangle 22">
            <a:extLst>
              <a:ext uri="{FF2B5EF4-FFF2-40B4-BE49-F238E27FC236}">
                <a16:creationId xmlns:a16="http://schemas.microsoft.com/office/drawing/2014/main" id="{04C85C5E-FAC6-4547-A1B1-31CA10B30122}"/>
              </a:ext>
            </a:extLst>
          </p:cNvPr>
          <p:cNvSpPr/>
          <p:nvPr/>
        </p:nvSpPr>
        <p:spPr>
          <a:xfrm>
            <a:off x="-1696466" y="2354163"/>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F01CF22-FE37-49D4-934F-93DB4745B452}"/>
              </a:ext>
            </a:extLst>
          </p:cNvPr>
          <p:cNvSpPr/>
          <p:nvPr/>
        </p:nvSpPr>
        <p:spPr>
          <a:xfrm>
            <a:off x="-1242710" y="2354163"/>
            <a:ext cx="360000" cy="360000"/>
          </a:xfrm>
          <a:prstGeom prst="rect">
            <a:avLst/>
          </a:prstGeom>
          <a:solidFill>
            <a:srgbClr val="BBE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EACB678-C4A6-4E18-87D0-FE5293A26B3A}"/>
              </a:ext>
            </a:extLst>
          </p:cNvPr>
          <p:cNvSpPr/>
          <p:nvPr/>
        </p:nvSpPr>
        <p:spPr>
          <a:xfrm>
            <a:off x="-788954" y="2397636"/>
            <a:ext cx="273054" cy="273054"/>
          </a:xfrm>
          <a:prstGeom prst="rect">
            <a:avLst/>
          </a:prstGeom>
          <a:solidFill>
            <a:srgbClr val="88D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8D9140-ACA1-4D5A-B74B-073A71339099}"/>
              </a:ext>
            </a:extLst>
          </p:cNvPr>
          <p:cNvSpPr/>
          <p:nvPr/>
        </p:nvSpPr>
        <p:spPr>
          <a:xfrm>
            <a:off x="-2063276" y="2397636"/>
            <a:ext cx="273054" cy="273054"/>
          </a:xfrm>
          <a:prstGeom prst="rect">
            <a:avLst/>
          </a:prstGeom>
          <a:solidFill>
            <a:srgbClr val="D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6A46E60E-AD38-484B-A4E7-7C925282BFCD}"/>
              </a:ext>
            </a:extLst>
          </p:cNvPr>
          <p:cNvCxnSpPr/>
          <p:nvPr/>
        </p:nvCxnSpPr>
        <p:spPr>
          <a:xfrm>
            <a:off x="-2204812" y="1817062"/>
            <a:ext cx="1925782" cy="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33C338-DE57-4B65-BB21-501F401AA83D}"/>
              </a:ext>
            </a:extLst>
          </p:cNvPr>
          <p:cNvSpPr txBox="1"/>
          <p:nvPr/>
        </p:nvSpPr>
        <p:spPr>
          <a:xfrm>
            <a:off x="-1743872" y="2841699"/>
            <a:ext cx="962908" cy="273053"/>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dirty="0">
                <a:ln>
                  <a:noFill/>
                </a:ln>
                <a:solidFill>
                  <a:srgbClr val="262626"/>
                </a:solidFill>
                <a:effectLst/>
                <a:uLnTx/>
                <a:uFillTx/>
                <a:latin typeface="Calibri" panose="020F0502020204030204" pitchFamily="34" charset="0"/>
                <a:ea typeface="InterFace" charset="0"/>
                <a:cs typeface="Calibri" panose="020F0502020204030204" pitchFamily="34" charset="0"/>
              </a:rPr>
              <a:t>RAG COLOURS</a:t>
            </a:r>
          </a:p>
        </p:txBody>
      </p:sp>
    </p:spTree>
    <p:extLst>
      <p:ext uri="{BB962C8B-B14F-4D97-AF65-F5344CB8AC3E}">
        <p14:creationId xmlns:p14="http://schemas.microsoft.com/office/powerpoint/2010/main" val="28139153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dt="0"/>
  <p:txStyles>
    <p:titleStyle>
      <a:lvl1pPr algn="l" defTabSz="914406" rtl="0" eaLnBrk="1" latinLnBrk="0" hangingPunct="1">
        <a:lnSpc>
          <a:spcPct val="90000"/>
        </a:lnSpc>
        <a:spcBef>
          <a:spcPct val="0"/>
        </a:spcBef>
        <a:buNone/>
        <a:defRPr sz="2268" b="1" i="0" kern="120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14" indent="-228614" algn="l" defTabSz="914406" rtl="0" eaLnBrk="1" latinLnBrk="0" hangingPunct="1">
        <a:lnSpc>
          <a:spcPts val="1905"/>
        </a:lnSpc>
        <a:spcBef>
          <a:spcPts val="0"/>
        </a:spcBef>
        <a:buFont typeface="Arial" charset="0"/>
        <a:buChar char="•"/>
        <a:defRPr sz="1542"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2832D-94AF-11FB-AD28-EF179F3C6D10}"/>
              </a:ext>
            </a:extLst>
          </p:cNvPr>
          <p:cNvSpPr>
            <a:spLocks noGrp="1"/>
          </p:cNvSpPr>
          <p:nvPr>
            <p:ph type="title"/>
          </p:nvPr>
        </p:nvSpPr>
        <p:spPr>
          <a:xfrm>
            <a:off x="350767" y="1797907"/>
            <a:ext cx="10960997" cy="1631093"/>
          </a:xfrm>
        </p:spPr>
        <p:txBody>
          <a:bodyPr>
            <a:noAutofit/>
          </a:bodyPr>
          <a:lstStyle/>
          <a:p>
            <a:r>
              <a:rPr lang="en-GB" sz="2800" b="1" dirty="0">
                <a:effectLst/>
                <a:latin typeface="Calibri"/>
                <a:ea typeface="Calibri"/>
                <a:cs typeface="Times New Roman"/>
              </a:rPr>
              <a:t>Commissioning restructure case for change executive summary</a:t>
            </a:r>
            <a:br>
              <a:rPr lang="en-GB" sz="2800" b="1" dirty="0">
                <a:effectLst/>
                <a:ea typeface="Calibri" panose="020F0502020204030204" pitchFamily="34" charset="0"/>
                <a:cs typeface="Times New Roman" panose="02020603050405020304" pitchFamily="18" charset="0"/>
              </a:rPr>
            </a:br>
            <a:br>
              <a:rPr lang="en-GB" sz="2800" b="1" dirty="0">
                <a:effectLst/>
                <a:ea typeface="Calibri" panose="020F0502020204030204" pitchFamily="34" charset="0"/>
                <a:cs typeface="Times New Roman" panose="02020603050405020304" pitchFamily="18" charset="0"/>
              </a:rPr>
            </a:br>
            <a:r>
              <a:rPr lang="en-GB" sz="2800" b="1" dirty="0">
                <a:effectLst/>
                <a:latin typeface="Calibri"/>
                <a:cs typeface="Times New Roman"/>
              </a:rPr>
              <a:t>October</a:t>
            </a:r>
            <a:r>
              <a:rPr lang="en-GB" sz="2800" b="1" dirty="0">
                <a:effectLst/>
                <a:latin typeface="Calibri"/>
                <a:ea typeface="Calibri"/>
                <a:cs typeface="Times New Roman"/>
              </a:rPr>
              <a:t> 2023</a:t>
            </a:r>
            <a:endParaRPr lang="en-GB" sz="2800" b="1" dirty="0">
              <a:latin typeface="Calibri"/>
              <a:ea typeface="Calibri"/>
              <a:cs typeface="Times New Roman"/>
            </a:endParaRPr>
          </a:p>
        </p:txBody>
      </p:sp>
    </p:spTree>
    <p:extLst>
      <p:ext uri="{BB962C8B-B14F-4D97-AF65-F5344CB8AC3E}">
        <p14:creationId xmlns:p14="http://schemas.microsoft.com/office/powerpoint/2010/main" val="89778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8C5A87-4C5D-1D4F-4106-DCCF85C21695}"/>
              </a:ext>
            </a:extLst>
          </p:cNvPr>
          <p:cNvGraphicFramePr>
            <a:graphicFrameLocks noGrp="1"/>
          </p:cNvGraphicFramePr>
          <p:nvPr>
            <p:extLst>
              <p:ext uri="{D42A27DB-BD31-4B8C-83A1-F6EECF244321}">
                <p14:modId xmlns:p14="http://schemas.microsoft.com/office/powerpoint/2010/main" val="2469431355"/>
              </p:ext>
            </p:extLst>
          </p:nvPr>
        </p:nvGraphicFramePr>
        <p:xfrm>
          <a:off x="762000" y="1212062"/>
          <a:ext cx="10668000" cy="2284859"/>
        </p:xfrm>
        <a:graphic>
          <a:graphicData uri="http://schemas.openxmlformats.org/drawingml/2006/table">
            <a:tbl>
              <a:tblPr firstRow="1" bandRow="1">
                <a:noFill/>
                <a:effectLst>
                  <a:outerShdw blurRad="50800" dist="38100" dir="5400000" algn="t" rotWithShape="0">
                    <a:prstClr val="black">
                      <a:alpha val="40000"/>
                    </a:prstClr>
                  </a:outerShdw>
                </a:effectLst>
              </a:tblPr>
              <a:tblGrid>
                <a:gridCol w="8776155">
                  <a:extLst>
                    <a:ext uri="{9D8B030D-6E8A-4147-A177-3AD203B41FA5}">
                      <a16:colId xmlns:a16="http://schemas.microsoft.com/office/drawing/2014/main" val="895907648"/>
                    </a:ext>
                  </a:extLst>
                </a:gridCol>
                <a:gridCol w="1891845">
                  <a:extLst>
                    <a:ext uri="{9D8B030D-6E8A-4147-A177-3AD203B41FA5}">
                      <a16:colId xmlns:a16="http://schemas.microsoft.com/office/drawing/2014/main" val="2064075076"/>
                    </a:ext>
                  </a:extLst>
                </a:gridCol>
              </a:tblGrid>
              <a:tr h="3467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Bef>
                          <a:spcPts val="0"/>
                        </a:spcBef>
                      </a:pPr>
                      <a:r>
                        <a:rPr lang="en-GB" sz="1900" b="1">
                          <a:solidFill>
                            <a:schemeClr val="tx1"/>
                          </a:solidFill>
                          <a:latin typeface="Calibri"/>
                          <a:cs typeface="Calibri"/>
                        </a:rPr>
                        <a:t>Section</a:t>
                      </a:r>
                    </a:p>
                  </a:txBody>
                  <a:tcPr marL="86113" marR="86113" marT="43056" marB="4305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spcBef>
                          <a:spcPts val="0"/>
                        </a:spcBef>
                      </a:pPr>
                      <a:r>
                        <a:rPr lang="en-GB" sz="1900" b="1">
                          <a:solidFill>
                            <a:schemeClr val="tx1"/>
                          </a:solidFill>
                          <a:latin typeface="Calibri"/>
                          <a:cs typeface="Calibri"/>
                        </a:rPr>
                        <a:t>Pg</a:t>
                      </a:r>
                    </a:p>
                  </a:txBody>
                  <a:tcPr marL="86113" marR="86113" marT="43056" marB="4305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816726529"/>
                  </a:ext>
                </a:extLst>
              </a:tr>
              <a:tr h="2904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mn-lt"/>
                        </a:rPr>
                        <a:t>1. </a:t>
                      </a:r>
                      <a:r>
                        <a:rPr lang="en-GB" sz="1500" kern="1200">
                          <a:solidFill>
                            <a:schemeClr val="dk1"/>
                          </a:solidFill>
                          <a:latin typeface="Calibri" panose="020F0502020204030204"/>
                          <a:ea typeface="+mn-ea"/>
                          <a:cs typeface="+mn-cs"/>
                        </a:rPr>
                        <a:t>Executive Summary</a:t>
                      </a:r>
                    </a:p>
                  </a:txBody>
                  <a:tcPr marL="86113" marR="86113" marT="43056" marB="4305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spcBef>
                          <a:spcPts val="0"/>
                        </a:spcBef>
                      </a:pPr>
                      <a:r>
                        <a:rPr lang="en-GB" sz="1500">
                          <a:latin typeface="+mn-lt"/>
                        </a:rPr>
                        <a:t>3</a:t>
                      </a:r>
                    </a:p>
                  </a:txBody>
                  <a:tcPr marL="86113" marR="86113" marT="43056" marB="4305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36206096"/>
                  </a:ext>
                </a:extLst>
              </a:tr>
              <a:tr h="300929">
                <a:tc>
                  <a:txBody>
                    <a:bodyPr/>
                    <a:lstStyle/>
                    <a:p>
                      <a:pPr>
                        <a:spcBef>
                          <a:spcPts val="0"/>
                        </a:spcBef>
                        <a:spcAft>
                          <a:spcPts val="600"/>
                        </a:spcAft>
                      </a:pPr>
                      <a:r>
                        <a:rPr lang="en-GB" sz="1500" dirty="0">
                          <a:latin typeface="+mn-lt"/>
                        </a:rPr>
                        <a:t>2. Aligning Our Strategic Priorities</a:t>
                      </a:r>
                    </a:p>
                  </a:txBody>
                  <a:tcPr marL="86113" marR="86113" marT="43056" marB="4305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pPr>
                      <a:r>
                        <a:rPr lang="en-GB" sz="1500" dirty="0">
                          <a:latin typeface="+mn-lt"/>
                        </a:rPr>
                        <a:t>4</a:t>
                      </a:r>
                    </a:p>
                  </a:txBody>
                  <a:tcPr marL="86113" marR="86113" marT="43056" marB="4305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059875"/>
                  </a:ext>
                </a:extLst>
              </a:tr>
              <a:tr h="300929">
                <a:tc>
                  <a:txBody>
                    <a:bodyPr/>
                    <a:lstStyle>
                      <a:lvl1pPr marL="0" algn="l" defTabSz="1219170" rtl="0" eaLnBrk="1" latinLnBrk="0" hangingPunct="1">
                        <a:defRPr sz="2400" kern="1200">
                          <a:solidFill>
                            <a:schemeClr val="tx1"/>
                          </a:solidFill>
                          <a:latin typeface="Book Antiqua"/>
                        </a:defRPr>
                      </a:lvl1pPr>
                      <a:lvl2pPr marL="609585" algn="l" defTabSz="1219170" rtl="0" eaLnBrk="1" latinLnBrk="0" hangingPunct="1">
                        <a:defRPr sz="2400" kern="1200">
                          <a:solidFill>
                            <a:schemeClr val="tx1"/>
                          </a:solidFill>
                          <a:latin typeface="Book Antiqua"/>
                        </a:defRPr>
                      </a:lvl2pPr>
                      <a:lvl3pPr marL="1219170" algn="l" defTabSz="1219170" rtl="0" eaLnBrk="1" latinLnBrk="0" hangingPunct="1">
                        <a:defRPr sz="2400" kern="1200">
                          <a:solidFill>
                            <a:schemeClr val="tx1"/>
                          </a:solidFill>
                          <a:latin typeface="Book Antiqua"/>
                        </a:defRPr>
                      </a:lvl3pPr>
                      <a:lvl4pPr marL="1828754" algn="l" defTabSz="1219170" rtl="0" eaLnBrk="1" latinLnBrk="0" hangingPunct="1">
                        <a:defRPr sz="2400" kern="1200">
                          <a:solidFill>
                            <a:schemeClr val="tx1"/>
                          </a:solidFill>
                          <a:latin typeface="Book Antiqua"/>
                        </a:defRPr>
                      </a:lvl4pPr>
                      <a:lvl5pPr marL="2438339" algn="l" defTabSz="1219170" rtl="0" eaLnBrk="1" latinLnBrk="0" hangingPunct="1">
                        <a:defRPr sz="2400" kern="1200">
                          <a:solidFill>
                            <a:schemeClr val="tx1"/>
                          </a:solidFill>
                          <a:latin typeface="Book Antiqua"/>
                        </a:defRPr>
                      </a:lvl5pPr>
                      <a:lvl6pPr marL="3047924" algn="l" defTabSz="1219170" rtl="0" eaLnBrk="1" latinLnBrk="0" hangingPunct="1">
                        <a:defRPr sz="2400" kern="1200">
                          <a:solidFill>
                            <a:schemeClr val="tx1"/>
                          </a:solidFill>
                          <a:latin typeface="Book Antiqua"/>
                        </a:defRPr>
                      </a:lvl6pPr>
                      <a:lvl7pPr marL="3657509" algn="l" defTabSz="1219170" rtl="0" eaLnBrk="1" latinLnBrk="0" hangingPunct="1">
                        <a:defRPr sz="2400" kern="1200">
                          <a:solidFill>
                            <a:schemeClr val="tx1"/>
                          </a:solidFill>
                          <a:latin typeface="Book Antiqua"/>
                        </a:defRPr>
                      </a:lvl7pPr>
                      <a:lvl8pPr marL="4267093" algn="l" defTabSz="1219170" rtl="0" eaLnBrk="1" latinLnBrk="0" hangingPunct="1">
                        <a:defRPr sz="2400" kern="1200">
                          <a:solidFill>
                            <a:schemeClr val="tx1"/>
                          </a:solidFill>
                          <a:latin typeface="Book Antiqua"/>
                        </a:defRPr>
                      </a:lvl8pPr>
                      <a:lvl9pPr marL="4876678" algn="l" defTabSz="1219170" rtl="0" eaLnBrk="1" latinLnBrk="0" hangingPunct="1">
                        <a:defRPr sz="2400" kern="1200">
                          <a:solidFill>
                            <a:schemeClr val="tx1"/>
                          </a:solidFill>
                          <a:latin typeface="Book Antiqua"/>
                        </a:defRPr>
                      </a:lvl9pPr>
                    </a:lstStyle>
                    <a:p>
                      <a:pPr>
                        <a:spcBef>
                          <a:spcPts val="0"/>
                        </a:spcBef>
                        <a:spcAft>
                          <a:spcPts val="600"/>
                        </a:spcAft>
                      </a:pPr>
                      <a:r>
                        <a:rPr lang="en-GB" sz="1500" dirty="0">
                          <a:latin typeface="+mn-lt"/>
                        </a:rPr>
                        <a:t>3. </a:t>
                      </a:r>
                      <a:r>
                        <a:rPr lang="en-GB" sz="1500" b="0" i="0" u="none" strike="noStrike" noProof="0" dirty="0">
                          <a:solidFill>
                            <a:srgbClr val="262626"/>
                          </a:solidFill>
                          <a:latin typeface="Calibri"/>
                        </a:rPr>
                        <a:t>Our Challenges</a:t>
                      </a:r>
                    </a:p>
                  </a:txBody>
                  <a:tcPr marL="86113" marR="86113" marT="43056" marB="4305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Book Antiqua"/>
                        </a:defRPr>
                      </a:lvl1pPr>
                      <a:lvl2pPr marL="609585" algn="l" defTabSz="1219170" rtl="0" eaLnBrk="1" latinLnBrk="0" hangingPunct="1">
                        <a:defRPr sz="2400" kern="1200">
                          <a:solidFill>
                            <a:schemeClr val="tx1"/>
                          </a:solidFill>
                          <a:latin typeface="Book Antiqua"/>
                        </a:defRPr>
                      </a:lvl2pPr>
                      <a:lvl3pPr marL="1219170" algn="l" defTabSz="1219170" rtl="0" eaLnBrk="1" latinLnBrk="0" hangingPunct="1">
                        <a:defRPr sz="2400" kern="1200">
                          <a:solidFill>
                            <a:schemeClr val="tx1"/>
                          </a:solidFill>
                          <a:latin typeface="Book Antiqua"/>
                        </a:defRPr>
                      </a:lvl3pPr>
                      <a:lvl4pPr marL="1828754" algn="l" defTabSz="1219170" rtl="0" eaLnBrk="1" latinLnBrk="0" hangingPunct="1">
                        <a:defRPr sz="2400" kern="1200">
                          <a:solidFill>
                            <a:schemeClr val="tx1"/>
                          </a:solidFill>
                          <a:latin typeface="Book Antiqua"/>
                        </a:defRPr>
                      </a:lvl4pPr>
                      <a:lvl5pPr marL="2438339" algn="l" defTabSz="1219170" rtl="0" eaLnBrk="1" latinLnBrk="0" hangingPunct="1">
                        <a:defRPr sz="2400" kern="1200">
                          <a:solidFill>
                            <a:schemeClr val="tx1"/>
                          </a:solidFill>
                          <a:latin typeface="Book Antiqua"/>
                        </a:defRPr>
                      </a:lvl5pPr>
                      <a:lvl6pPr marL="3047924" algn="l" defTabSz="1219170" rtl="0" eaLnBrk="1" latinLnBrk="0" hangingPunct="1">
                        <a:defRPr sz="2400" kern="1200">
                          <a:solidFill>
                            <a:schemeClr val="tx1"/>
                          </a:solidFill>
                          <a:latin typeface="Book Antiqua"/>
                        </a:defRPr>
                      </a:lvl6pPr>
                      <a:lvl7pPr marL="3657509" algn="l" defTabSz="1219170" rtl="0" eaLnBrk="1" latinLnBrk="0" hangingPunct="1">
                        <a:defRPr sz="2400" kern="1200">
                          <a:solidFill>
                            <a:schemeClr val="tx1"/>
                          </a:solidFill>
                          <a:latin typeface="Book Antiqua"/>
                        </a:defRPr>
                      </a:lvl7pPr>
                      <a:lvl8pPr marL="4267093" algn="l" defTabSz="1219170" rtl="0" eaLnBrk="1" latinLnBrk="0" hangingPunct="1">
                        <a:defRPr sz="2400" kern="1200">
                          <a:solidFill>
                            <a:schemeClr val="tx1"/>
                          </a:solidFill>
                          <a:latin typeface="Book Antiqua"/>
                        </a:defRPr>
                      </a:lvl8pPr>
                      <a:lvl9pPr marL="4876678" algn="l" defTabSz="1219170" rtl="0" eaLnBrk="1" latinLnBrk="0" hangingPunct="1">
                        <a:defRPr sz="2400" kern="1200">
                          <a:solidFill>
                            <a:schemeClr val="tx1"/>
                          </a:solidFill>
                          <a:latin typeface="Book Antiqua"/>
                        </a:defRPr>
                      </a:lvl9pPr>
                    </a:lstStyle>
                    <a:p>
                      <a:pPr algn="r">
                        <a:spcBef>
                          <a:spcPts val="0"/>
                        </a:spcBef>
                      </a:pPr>
                      <a:r>
                        <a:rPr lang="en-GB" sz="1500" dirty="0">
                          <a:latin typeface="+mn-lt"/>
                        </a:rPr>
                        <a:t>5</a:t>
                      </a:r>
                    </a:p>
                  </a:txBody>
                  <a:tcPr marL="86113" marR="86113" marT="43056" marB="4305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843326"/>
                  </a:ext>
                </a:extLst>
              </a:tr>
              <a:tr h="300929">
                <a:tc>
                  <a:txBody>
                    <a:bodyPr/>
                    <a:lstStyle>
                      <a:lvl1pPr marL="0" algn="l" defTabSz="1219170" rtl="0" eaLnBrk="1" latinLnBrk="0" hangingPunct="1">
                        <a:defRPr sz="2400" kern="1200">
                          <a:solidFill>
                            <a:schemeClr val="tx1"/>
                          </a:solidFill>
                          <a:latin typeface="Book Antiqua"/>
                        </a:defRPr>
                      </a:lvl1pPr>
                      <a:lvl2pPr marL="609585" algn="l" defTabSz="1219170" rtl="0" eaLnBrk="1" latinLnBrk="0" hangingPunct="1">
                        <a:defRPr sz="2400" kern="1200">
                          <a:solidFill>
                            <a:schemeClr val="tx1"/>
                          </a:solidFill>
                          <a:latin typeface="Book Antiqua"/>
                        </a:defRPr>
                      </a:lvl2pPr>
                      <a:lvl3pPr marL="1219170" algn="l" defTabSz="1219170" rtl="0" eaLnBrk="1" latinLnBrk="0" hangingPunct="1">
                        <a:defRPr sz="2400" kern="1200">
                          <a:solidFill>
                            <a:schemeClr val="tx1"/>
                          </a:solidFill>
                          <a:latin typeface="Book Antiqua"/>
                        </a:defRPr>
                      </a:lvl3pPr>
                      <a:lvl4pPr marL="1828754" algn="l" defTabSz="1219170" rtl="0" eaLnBrk="1" latinLnBrk="0" hangingPunct="1">
                        <a:defRPr sz="2400" kern="1200">
                          <a:solidFill>
                            <a:schemeClr val="tx1"/>
                          </a:solidFill>
                          <a:latin typeface="Book Antiqua"/>
                        </a:defRPr>
                      </a:lvl4pPr>
                      <a:lvl5pPr marL="2438339" algn="l" defTabSz="1219170" rtl="0" eaLnBrk="1" latinLnBrk="0" hangingPunct="1">
                        <a:defRPr sz="2400" kern="1200">
                          <a:solidFill>
                            <a:schemeClr val="tx1"/>
                          </a:solidFill>
                          <a:latin typeface="Book Antiqua"/>
                        </a:defRPr>
                      </a:lvl5pPr>
                      <a:lvl6pPr marL="3047924" algn="l" defTabSz="1219170" rtl="0" eaLnBrk="1" latinLnBrk="0" hangingPunct="1">
                        <a:defRPr sz="2400" kern="1200">
                          <a:solidFill>
                            <a:schemeClr val="tx1"/>
                          </a:solidFill>
                          <a:latin typeface="Book Antiqua"/>
                        </a:defRPr>
                      </a:lvl6pPr>
                      <a:lvl7pPr marL="3657509" algn="l" defTabSz="1219170" rtl="0" eaLnBrk="1" latinLnBrk="0" hangingPunct="1">
                        <a:defRPr sz="2400" kern="1200">
                          <a:solidFill>
                            <a:schemeClr val="tx1"/>
                          </a:solidFill>
                          <a:latin typeface="Book Antiqua"/>
                        </a:defRPr>
                      </a:lvl7pPr>
                      <a:lvl8pPr marL="4267093" algn="l" defTabSz="1219170" rtl="0" eaLnBrk="1" latinLnBrk="0" hangingPunct="1">
                        <a:defRPr sz="2400" kern="1200">
                          <a:solidFill>
                            <a:schemeClr val="tx1"/>
                          </a:solidFill>
                          <a:latin typeface="Book Antiqua"/>
                        </a:defRPr>
                      </a:lvl8pPr>
                      <a:lvl9pPr marL="4876678" algn="l" defTabSz="1219170" rtl="0" eaLnBrk="1" latinLnBrk="0" hangingPunct="1">
                        <a:defRPr sz="2400" kern="1200">
                          <a:solidFill>
                            <a:schemeClr val="tx1"/>
                          </a:solidFill>
                          <a:latin typeface="Book Antiqua"/>
                        </a:defRPr>
                      </a:lvl9pPr>
                    </a:lstStyle>
                    <a:p>
                      <a:pPr>
                        <a:spcBef>
                          <a:spcPts val="0"/>
                        </a:spcBef>
                      </a:pPr>
                      <a:r>
                        <a:rPr lang="en-GB" sz="1500" dirty="0">
                          <a:latin typeface="+mn-lt"/>
                        </a:rPr>
                        <a:t>4. Our Vision</a:t>
                      </a:r>
                    </a:p>
                  </a:txBody>
                  <a:tcPr marL="86113" marR="86113" marT="43056" marB="4305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Book Antiqua"/>
                        </a:defRPr>
                      </a:lvl1pPr>
                      <a:lvl2pPr marL="609585" algn="l" defTabSz="1219170" rtl="0" eaLnBrk="1" latinLnBrk="0" hangingPunct="1">
                        <a:defRPr sz="2400" kern="1200">
                          <a:solidFill>
                            <a:schemeClr val="tx1"/>
                          </a:solidFill>
                          <a:latin typeface="Book Antiqua"/>
                        </a:defRPr>
                      </a:lvl2pPr>
                      <a:lvl3pPr marL="1219170" algn="l" defTabSz="1219170" rtl="0" eaLnBrk="1" latinLnBrk="0" hangingPunct="1">
                        <a:defRPr sz="2400" kern="1200">
                          <a:solidFill>
                            <a:schemeClr val="tx1"/>
                          </a:solidFill>
                          <a:latin typeface="Book Antiqua"/>
                        </a:defRPr>
                      </a:lvl3pPr>
                      <a:lvl4pPr marL="1828754" algn="l" defTabSz="1219170" rtl="0" eaLnBrk="1" latinLnBrk="0" hangingPunct="1">
                        <a:defRPr sz="2400" kern="1200">
                          <a:solidFill>
                            <a:schemeClr val="tx1"/>
                          </a:solidFill>
                          <a:latin typeface="Book Antiqua"/>
                        </a:defRPr>
                      </a:lvl4pPr>
                      <a:lvl5pPr marL="2438339" algn="l" defTabSz="1219170" rtl="0" eaLnBrk="1" latinLnBrk="0" hangingPunct="1">
                        <a:defRPr sz="2400" kern="1200">
                          <a:solidFill>
                            <a:schemeClr val="tx1"/>
                          </a:solidFill>
                          <a:latin typeface="Book Antiqua"/>
                        </a:defRPr>
                      </a:lvl5pPr>
                      <a:lvl6pPr marL="3047924" algn="l" defTabSz="1219170" rtl="0" eaLnBrk="1" latinLnBrk="0" hangingPunct="1">
                        <a:defRPr sz="2400" kern="1200">
                          <a:solidFill>
                            <a:schemeClr val="tx1"/>
                          </a:solidFill>
                          <a:latin typeface="Book Antiqua"/>
                        </a:defRPr>
                      </a:lvl6pPr>
                      <a:lvl7pPr marL="3657509" algn="l" defTabSz="1219170" rtl="0" eaLnBrk="1" latinLnBrk="0" hangingPunct="1">
                        <a:defRPr sz="2400" kern="1200">
                          <a:solidFill>
                            <a:schemeClr val="tx1"/>
                          </a:solidFill>
                          <a:latin typeface="Book Antiqua"/>
                        </a:defRPr>
                      </a:lvl7pPr>
                      <a:lvl8pPr marL="4267093" algn="l" defTabSz="1219170" rtl="0" eaLnBrk="1" latinLnBrk="0" hangingPunct="1">
                        <a:defRPr sz="2400" kern="1200">
                          <a:solidFill>
                            <a:schemeClr val="tx1"/>
                          </a:solidFill>
                          <a:latin typeface="Book Antiqua"/>
                        </a:defRPr>
                      </a:lvl8pPr>
                      <a:lvl9pPr marL="4876678" algn="l" defTabSz="1219170" rtl="0" eaLnBrk="1" latinLnBrk="0" hangingPunct="1">
                        <a:defRPr sz="2400" kern="1200">
                          <a:solidFill>
                            <a:schemeClr val="tx1"/>
                          </a:solidFill>
                          <a:latin typeface="Book Antiqua"/>
                        </a:defRPr>
                      </a:lvl9pPr>
                    </a:lstStyle>
                    <a:p>
                      <a:pPr algn="r">
                        <a:spcBef>
                          <a:spcPts val="0"/>
                        </a:spcBef>
                      </a:pPr>
                      <a:r>
                        <a:rPr lang="en-US" sz="1500" dirty="0">
                          <a:latin typeface="+mn-lt"/>
                        </a:rPr>
                        <a:t>6</a:t>
                      </a:r>
                    </a:p>
                  </a:txBody>
                  <a:tcPr marL="86113" marR="86113" marT="43056" marB="4305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89023669"/>
                  </a:ext>
                </a:extLst>
              </a:tr>
              <a:tr h="3203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0"/>
                        </a:spcBef>
                      </a:pPr>
                      <a:r>
                        <a:rPr lang="en-GB" sz="1500" dirty="0">
                          <a:latin typeface="+mn-lt"/>
                        </a:rPr>
                        <a:t>5. Shift in Commissioning Practice</a:t>
                      </a:r>
                    </a:p>
                  </a:txBody>
                  <a:tcPr marL="86113" marR="86113" marT="43056" marB="4305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spcBef>
                          <a:spcPts val="0"/>
                        </a:spcBef>
                      </a:pPr>
                      <a:r>
                        <a:rPr lang="en-GB" sz="1500" dirty="0">
                          <a:latin typeface="+mn-lt"/>
                        </a:rPr>
                        <a:t>7</a:t>
                      </a:r>
                    </a:p>
                  </a:txBody>
                  <a:tcPr marL="86113" marR="86113" marT="43056" marB="4305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6099861"/>
                  </a:ext>
                </a:extLst>
              </a:tr>
              <a:tr h="330017">
                <a:tc>
                  <a:txBody>
                    <a:bodyPr/>
                    <a:lstStyle/>
                    <a:p>
                      <a:pPr>
                        <a:spcBef>
                          <a:spcPts val="0"/>
                        </a:spcBef>
                      </a:pPr>
                      <a:r>
                        <a:rPr lang="en-GB" sz="1500" dirty="0">
                          <a:latin typeface="+mn-lt"/>
                        </a:rPr>
                        <a:t>6. A Commissioning Approach for Greenwich</a:t>
                      </a:r>
                      <a:endParaRPr lang="en-GB" sz="1500" b="1" dirty="0">
                        <a:latin typeface="+mn-lt"/>
                      </a:endParaRPr>
                    </a:p>
                  </a:txBody>
                  <a:tcPr marL="86113" marR="86113" marT="43056" marB="43056">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pPr>
                      <a:r>
                        <a:rPr lang="en-GB" sz="1500" dirty="0">
                          <a:latin typeface="+mn-lt"/>
                        </a:rPr>
                        <a:t>8</a:t>
                      </a:r>
                    </a:p>
                  </a:txBody>
                  <a:tcPr marL="86113" marR="86113" marT="43056" marB="43056">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187746"/>
                  </a:ext>
                </a:extLst>
              </a:tr>
            </a:tbl>
          </a:graphicData>
        </a:graphic>
      </p:graphicFrame>
      <p:sp>
        <p:nvSpPr>
          <p:cNvPr id="3" name="Title 4">
            <a:extLst>
              <a:ext uri="{FF2B5EF4-FFF2-40B4-BE49-F238E27FC236}">
                <a16:creationId xmlns:a16="http://schemas.microsoft.com/office/drawing/2014/main" id="{63F44B95-30AF-66EA-0F09-A73E2BB4A631}"/>
              </a:ext>
            </a:extLst>
          </p:cNvPr>
          <p:cNvSpPr>
            <a:spLocks noGrp="1"/>
          </p:cNvSpPr>
          <p:nvPr>
            <p:ph type="title"/>
          </p:nvPr>
        </p:nvSpPr>
        <p:spPr>
          <a:xfrm>
            <a:off x="467115" y="346353"/>
            <a:ext cx="11166330" cy="648749"/>
          </a:xfrm>
        </p:spPr>
        <p:txBody>
          <a:bodyPr>
            <a:normAutofit/>
          </a:bodyPr>
          <a:lstStyle/>
          <a:p>
            <a:pPr>
              <a:lnSpc>
                <a:spcPct val="107000"/>
              </a:lnSpc>
              <a:spcAft>
                <a:spcPts val="800"/>
              </a:spcAft>
            </a:pPr>
            <a:r>
              <a:rPr lang="en-GB" sz="3000">
                <a:effectLst/>
                <a:latin typeface="+mn-lt"/>
                <a:ea typeface="Calibri" panose="020F0502020204030204" pitchFamily="34" charset="0"/>
                <a:cs typeface="Times New Roman" panose="02020603050405020304" pitchFamily="18" charset="0"/>
              </a:rPr>
              <a:t>Table of contents</a:t>
            </a:r>
          </a:p>
        </p:txBody>
      </p:sp>
    </p:spTree>
    <p:extLst>
      <p:ext uri="{BB962C8B-B14F-4D97-AF65-F5344CB8AC3E}">
        <p14:creationId xmlns:p14="http://schemas.microsoft.com/office/powerpoint/2010/main" val="262847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C7341A9-4476-B2AE-F249-4570A07E1C75}"/>
              </a:ext>
            </a:extLst>
          </p:cNvPr>
          <p:cNvSpPr>
            <a:spLocks noGrp="1"/>
          </p:cNvSpPr>
          <p:nvPr>
            <p:ph type="title"/>
          </p:nvPr>
        </p:nvSpPr>
        <p:spPr>
          <a:xfrm>
            <a:off x="492616" y="318099"/>
            <a:ext cx="5513178" cy="648749"/>
          </a:xfrm>
        </p:spPr>
        <p:txBody>
          <a:bodyPr>
            <a:noAutofit/>
          </a:bodyPr>
          <a:lstStyle/>
          <a:p>
            <a:pPr>
              <a:lnSpc>
                <a:spcPct val="107000"/>
              </a:lnSpc>
              <a:spcAft>
                <a:spcPts val="800"/>
              </a:spcAft>
            </a:pPr>
            <a:r>
              <a:rPr lang="en-GB" sz="3000" cap="none">
                <a:latin typeface="Calibri" panose="020F0502020204030204"/>
                <a:ea typeface="+mn-ea"/>
                <a:cs typeface="+mn-cs"/>
              </a:rPr>
              <a:t>EXECUTIVE SUMMARY</a:t>
            </a:r>
            <a:endParaRPr lang="en-GB" sz="3000">
              <a:effectLst/>
              <a:latin typeface="+mn-lt"/>
              <a:ea typeface="Calibri" panose="020F0502020204030204" pitchFamily="34" charset="0"/>
              <a:cs typeface="Times New Roman" panose="02020603050405020304" pitchFamily="18" charset="0"/>
            </a:endParaRPr>
          </a:p>
        </p:txBody>
      </p:sp>
      <p:sp>
        <p:nvSpPr>
          <p:cNvPr id="2" name="Text Placeholder 4">
            <a:extLst>
              <a:ext uri="{FF2B5EF4-FFF2-40B4-BE49-F238E27FC236}">
                <a16:creationId xmlns:a16="http://schemas.microsoft.com/office/drawing/2014/main" id="{53C902B0-8C14-2AFF-7CF8-7D8657EC13F1}"/>
              </a:ext>
            </a:extLst>
          </p:cNvPr>
          <p:cNvSpPr txBox="1">
            <a:spLocks/>
          </p:cNvSpPr>
          <p:nvPr/>
        </p:nvSpPr>
        <p:spPr>
          <a:xfrm>
            <a:off x="492072" y="747173"/>
            <a:ext cx="10998660" cy="5601798"/>
          </a:xfrm>
          <a:prstGeom prst="rect">
            <a:avLst/>
          </a:prstGeom>
        </p:spPr>
        <p:txBody>
          <a:bodyPr vert="horz" lIns="0" tIns="0" rIns="0" bIns="0" rtlCol="0" anchor="t">
            <a:noAutofit/>
          </a:bodyPr>
          <a:lstStyle>
            <a:lvl1pPr marL="180000" indent="-180000" algn="l" defTabSz="914406" rtl="0" eaLnBrk="1" latinLnBrk="0" hangingPunct="1">
              <a:lnSpc>
                <a:spcPct val="100000"/>
              </a:lnSpc>
              <a:spcBef>
                <a:spcPts val="1200"/>
              </a:spcBef>
              <a:spcAft>
                <a:spcPts val="600"/>
              </a:spcAft>
              <a:buFont typeface="Arial" charset="0"/>
              <a:buChar char="•"/>
              <a:defRPr sz="16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90" indent="-180000" algn="l" defTabSz="914406" rtl="0" eaLnBrk="1" latinLnBrk="0" hangingPunct="1">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gn="l" defTabSz="914406" rtl="0" eaLnBrk="1" latinLnBrk="0" hangingPunct="1">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gn="l" defTabSz="914406" rtl="0" eaLnBrk="1" latinLnBrk="0" hangingPunct="1">
              <a:lnSpc>
                <a:spcPct val="100000"/>
              </a:lnSpc>
              <a:spcBef>
                <a:spcPts val="0"/>
              </a:spcBef>
              <a:spcAft>
                <a:spcPts val="600"/>
              </a:spcAft>
              <a:buFont typeface="Courier New" panose="02070309020205020404" pitchFamily="49" charset="0"/>
              <a:buChar char="o"/>
              <a:tabLst/>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3072" indent="228614"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InterFace" panose="020B0503020203020204" pitchFamily="34" charset="0"/>
                <a:ea typeface="Calibri" panose="020F0502020204030204" pitchFamily="34" charset="0"/>
                <a:cs typeface="InterFace" panose="020B050302020302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6" rtl="0" eaLnBrk="1" fontAlgn="auto" latinLnBrk="0" hangingPunct="1">
              <a:lnSpc>
                <a:spcPct val="100000"/>
              </a:lnSpc>
              <a:spcBef>
                <a:spcPts val="12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Arial"/>
              </a:rPr>
              <a:t>Greenwich is ambitious in its approach to commissioning. </a:t>
            </a:r>
            <a:r>
              <a:rPr kumimoji="0" lang="en-GB" sz="1600" b="0" i="0" u="none" strike="noStrike" kern="1200" cap="none" spc="0" normalizeH="0" baseline="0" noProof="0" dirty="0">
                <a:ln>
                  <a:noFill/>
                </a:ln>
                <a:solidFill>
                  <a:srgbClr val="262626"/>
                </a:solidFill>
                <a:effectLst/>
                <a:uLnTx/>
                <a:uFillTx/>
                <a:latin typeface="Calibri" panose="020F0502020204030204"/>
                <a:ea typeface="Calibri"/>
                <a:cs typeface="Calibri"/>
              </a:rPr>
              <a:t>Colleagues recognise the need to </a:t>
            </a:r>
            <a:r>
              <a:rPr kumimoji="0" lang="en-GB" sz="1600" b="1" i="0" u="none" strike="noStrike" kern="1200" cap="none" spc="0" normalizeH="0" baseline="0" noProof="0" dirty="0">
                <a:ln>
                  <a:noFill/>
                </a:ln>
                <a:solidFill>
                  <a:srgbClr val="C00000"/>
                </a:solidFill>
                <a:effectLst/>
                <a:uLnTx/>
                <a:uFillTx/>
                <a:latin typeface="Calibri" panose="020F0502020204030204"/>
                <a:ea typeface="Calibri"/>
                <a:cs typeface="Calibri"/>
              </a:rPr>
              <a:t>move</a:t>
            </a:r>
            <a:r>
              <a:rPr kumimoji="0" lang="en-GB" sz="1600" b="0" i="0" u="none" strike="noStrike" kern="1200" cap="none" spc="0" normalizeH="0" baseline="0" noProof="0" dirty="0">
                <a:ln>
                  <a:noFill/>
                </a:ln>
                <a:solidFill>
                  <a:srgbClr val="262626"/>
                </a:solidFill>
                <a:effectLst/>
                <a:uLnTx/>
                <a:uFillTx/>
                <a:latin typeface="Calibri" panose="020F0502020204030204"/>
                <a:ea typeface="Calibri"/>
                <a:cs typeface="Calibri"/>
              </a:rPr>
              <a:t> from organisationally-driven commissioned service provision </a:t>
            </a:r>
            <a:r>
              <a:rPr kumimoji="0" lang="en-GB" sz="1600" b="1" i="0" u="none" strike="noStrike" kern="1200" cap="none" spc="0" normalizeH="0" baseline="0" noProof="0" dirty="0">
                <a:ln>
                  <a:noFill/>
                </a:ln>
                <a:solidFill>
                  <a:srgbClr val="C00000"/>
                </a:solidFill>
                <a:effectLst/>
                <a:uLnTx/>
                <a:uFillTx/>
                <a:latin typeface="Calibri" panose="020F0502020204030204"/>
                <a:ea typeface="Calibri"/>
                <a:cs typeface="Calibri"/>
              </a:rPr>
              <a:t>to system-based, joint, tailored and prioritised commissioned interventions</a:t>
            </a:r>
            <a:r>
              <a:rPr kumimoji="0" lang="en-GB" sz="1600" b="0" i="0" u="none" strike="noStrike" kern="1200" cap="none" spc="0" normalizeH="0" baseline="0" noProof="0" dirty="0">
                <a:ln>
                  <a:noFill/>
                </a:ln>
                <a:solidFill>
                  <a:srgbClr val="262626"/>
                </a:solidFill>
                <a:effectLst/>
                <a:uLnTx/>
                <a:uFillTx/>
                <a:latin typeface="Calibri" panose="020F0502020204030204"/>
                <a:ea typeface="Calibri"/>
                <a:cs typeface="Calibri"/>
              </a:rPr>
              <a:t>. </a:t>
            </a:r>
          </a:p>
          <a:p>
            <a:pPr marL="180000" marR="0" lvl="0" indent="-180000" algn="l" defTabSz="914406" rtl="0" eaLnBrk="1" fontAlgn="auto" latinLnBrk="0" hangingPunct="1">
              <a:lnSpc>
                <a:spcPct val="100000"/>
              </a:lnSpc>
              <a:spcBef>
                <a:spcPts val="12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262626"/>
                </a:solidFill>
                <a:effectLst/>
                <a:uLnTx/>
                <a:uFillTx/>
                <a:latin typeface="Calibri" panose="020F0502020204030204"/>
                <a:ea typeface="Calibri"/>
                <a:cs typeface="Calibri"/>
              </a:rPr>
              <a:t>This report is written in the context of the formation of the commissioning priorities of the Integrated Care Board (ICB), encompassing South East London but balanced with meeting the local needs of all constituent boroughs, including Greenwich.</a:t>
            </a:r>
          </a:p>
          <a:p>
            <a:pPr marL="180000" marR="0" lvl="0" indent="-180000" algn="l" defTabSz="914406" rtl="0" eaLnBrk="1" fontAlgn="auto" latinLnBrk="0" hangingPunct="1">
              <a:lnSpc>
                <a:spcPct val="100000"/>
              </a:lnSpc>
              <a:spcBef>
                <a:spcPts val="12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262626"/>
                </a:solidFill>
                <a:effectLst/>
                <a:uLnTx/>
                <a:uFillTx/>
                <a:latin typeface="Calibri"/>
                <a:ea typeface="Calibri"/>
                <a:cs typeface="Arial"/>
              </a:rPr>
              <a:t>From November 2022 – March 2023, we have co-produced: </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00000"/>
                </a:solidFill>
                <a:effectLst/>
                <a:uLnTx/>
                <a:uFillTx/>
                <a:latin typeface="Calibri"/>
                <a:ea typeface="Calibri"/>
                <a:cs typeface="Arial"/>
              </a:rPr>
              <a:t>Commissioning Vision,</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00000"/>
                </a:solidFill>
                <a:effectLst/>
                <a:uLnTx/>
                <a:uFillTx/>
                <a:latin typeface="Calibri"/>
                <a:ea typeface="Calibri"/>
                <a:cs typeface="Arial"/>
              </a:rPr>
              <a:t>Commissioning Ambitions Framework in line with Horizon 3 Commissioning approaches</a:t>
            </a:r>
            <a:r>
              <a:rPr kumimoji="0" lang="en-GB" sz="1600" b="0" i="0" u="none" strike="noStrike" kern="1200" cap="none" spc="0" normalizeH="0" baseline="0" noProof="0" dirty="0">
                <a:ln>
                  <a:noFill/>
                </a:ln>
                <a:solidFill>
                  <a:srgbClr val="262626"/>
                </a:solidFill>
                <a:effectLst/>
                <a:uLnTx/>
                <a:uFillTx/>
                <a:latin typeface="Calibri"/>
                <a:ea typeface="Calibri"/>
                <a:cs typeface="Arial"/>
              </a:rPr>
              <a:t>, </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00000"/>
                </a:solidFill>
                <a:effectLst/>
                <a:uLnTx/>
                <a:uFillTx/>
                <a:latin typeface="Calibri"/>
                <a:ea typeface="Calibri"/>
                <a:cs typeface="Arial"/>
              </a:rPr>
              <a:t>Self-Assessment</a:t>
            </a:r>
            <a:r>
              <a:rPr kumimoji="0" lang="en-GB" sz="1600" b="0" i="0" u="none" strike="noStrike" kern="1200" cap="none" spc="0" normalizeH="0" baseline="0" noProof="0" dirty="0">
                <a:ln>
                  <a:noFill/>
                </a:ln>
                <a:solidFill>
                  <a:srgbClr val="262626"/>
                </a:solidFill>
                <a:effectLst/>
                <a:uLnTx/>
                <a:uFillTx/>
                <a:latin typeface="Calibri"/>
                <a:ea typeface="Calibri"/>
                <a:cs typeface="Arial"/>
              </a:rPr>
              <a:t> of where we were in our journey toward fully adopting a new approach,</a:t>
            </a:r>
            <a:endParaRPr kumimoji="0" lang="en-GB" sz="1600" b="0" i="0" u="none" strike="noStrike" kern="1200" cap="none" spc="0" normalizeH="0" baseline="0" noProof="0" dirty="0">
              <a:ln>
                <a:noFill/>
              </a:ln>
              <a:solidFill>
                <a:srgbClr val="262626"/>
              </a:solidFill>
              <a:effectLst/>
              <a:uLnTx/>
              <a:uFillTx/>
              <a:latin typeface="Calibri" panose="020F0502020204030204"/>
              <a:cs typeface="Arial"/>
            </a:endParaRP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F0B3E"/>
                </a:solidFill>
                <a:effectLst/>
                <a:uLnTx/>
                <a:uFillTx/>
                <a:latin typeface="Calibri" panose="020F0502020204030204"/>
                <a:cs typeface="Arial"/>
              </a:rPr>
              <a:t>Commissioning Action Plan </a:t>
            </a:r>
            <a:r>
              <a:rPr kumimoji="0" lang="en-GB" sz="1600" b="0" i="0" u="none" strike="noStrike" kern="1200" cap="none" spc="0" normalizeH="0" baseline="0" noProof="0" dirty="0">
                <a:ln>
                  <a:noFill/>
                </a:ln>
                <a:solidFill>
                  <a:srgbClr val="262626"/>
                </a:solidFill>
                <a:effectLst/>
                <a:uLnTx/>
                <a:uFillTx/>
                <a:latin typeface="Calibri" panose="020F0502020204030204"/>
                <a:cs typeface="Arial"/>
              </a:rPr>
              <a:t>with staff, which sets out what we need to do to truly embed our new commissioning vision. </a:t>
            </a:r>
          </a:p>
          <a:p>
            <a:pPr marL="180000" marR="0" lvl="0" indent="-180000" algn="l" defTabSz="914406" rtl="0" eaLnBrk="1" fontAlgn="auto" latinLnBrk="0" hangingPunct="1">
              <a:lnSpc>
                <a:spcPct val="100000"/>
              </a:lnSpc>
              <a:spcBef>
                <a:spcPts val="12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Arial"/>
              </a:rPr>
              <a:t>The first two agreed priority areas from the Action Plan, which have been the focus of our work from April – July, were to: (1) c</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onsider what internal commissioning arrangements would support commissioners in Adults and Children’s to embed ‘Horizon 3’ commissioning; and (2) develop and deliver a communications plan in order to implement this new approach to commissioning. </a:t>
            </a:r>
          </a:p>
          <a:p>
            <a:pPr marL="180000" marR="0" lvl="0" indent="-180000" algn="l" defTabSz="914406" rtl="0" eaLnBrk="1" fontAlgn="auto" latinLnBrk="0" hangingPunct="1">
              <a:lnSpc>
                <a:spcPct val="100000"/>
              </a:lnSpc>
              <a:spcBef>
                <a:spcPts val="12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Through Task and finish Groups we have co-produced this report which outlines:</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Our </a:t>
            </a: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approach to commissioning</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 </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Functions of commissioning</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 </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Activities</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 that will need to be delivered as part of those functions,</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Competencies</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 which staff will need to deliver our new ways of commissioning,</a:t>
            </a: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New fit for purpose </a:t>
            </a: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governance structure,</a:t>
            </a:r>
            <a:endParaRPr kumimoji="0" lang="en-GB" sz="1600" b="0" i="0" u="none" strike="noStrike" kern="1200" cap="none" spc="0" normalizeH="0" baseline="0" noProof="0" dirty="0">
              <a:ln>
                <a:noFill/>
              </a:ln>
              <a:solidFill>
                <a:srgbClr val="262626"/>
              </a:solidFill>
              <a:effectLst/>
              <a:uLnTx/>
              <a:uFillTx/>
              <a:latin typeface="Calibri" panose="020F0502020204030204"/>
              <a:cs typeface="Calibri"/>
            </a:endParaRP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A </a:t>
            </a: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review</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 of </a:t>
            </a: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existing budgets </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and </a:t>
            </a: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contracts,</a:t>
            </a:r>
            <a:endParaRPr kumimoji="0" lang="en-GB" sz="1600" b="0" i="0" u="none" strike="noStrike" kern="1200" cap="none" spc="0" normalizeH="0" baseline="0" noProof="0" dirty="0">
              <a:ln>
                <a:noFill/>
              </a:ln>
              <a:solidFill>
                <a:srgbClr val="262626"/>
              </a:solidFill>
              <a:effectLst/>
              <a:uLnTx/>
              <a:uFillTx/>
              <a:latin typeface="Calibri" panose="020F0502020204030204"/>
              <a:cs typeface="Calibri"/>
            </a:endParaRPr>
          </a:p>
          <a:p>
            <a:pPr marL="457190" marR="0" lvl="1" indent="-180000" algn="l" defTabSz="914406"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Potential </a:t>
            </a:r>
            <a:r>
              <a:rPr kumimoji="0" lang="en-GB" sz="1600" b="1" i="0" u="none" strike="noStrike" kern="1200" cap="none" spc="0" normalizeH="0" baseline="0" noProof="0" dirty="0">
                <a:ln>
                  <a:noFill/>
                </a:ln>
                <a:solidFill>
                  <a:srgbClr val="C00000"/>
                </a:solidFill>
                <a:effectLst/>
                <a:uLnTx/>
                <a:uFillTx/>
                <a:latin typeface="Calibri" panose="020F0502020204030204"/>
                <a:cs typeface="Calibri"/>
              </a:rPr>
              <a:t>flagship projects </a:t>
            </a:r>
            <a:r>
              <a:rPr kumimoji="0" lang="en-GB" sz="1600" b="0" i="0" u="none" strike="noStrike" kern="1200" cap="none" spc="0" normalizeH="0" baseline="0" noProof="0" dirty="0">
                <a:ln>
                  <a:noFill/>
                </a:ln>
                <a:solidFill>
                  <a:srgbClr val="262626"/>
                </a:solidFill>
                <a:effectLst/>
                <a:uLnTx/>
                <a:uFillTx/>
                <a:latin typeface="Calibri" panose="020F0502020204030204"/>
                <a:cs typeface="Calibri"/>
              </a:rPr>
              <a:t>with which to implement our new approach. </a:t>
            </a:r>
          </a:p>
        </p:txBody>
      </p:sp>
      <p:pic>
        <p:nvPicPr>
          <p:cNvPr id="15" name="Picture 14">
            <a:extLst>
              <a:ext uri="{FF2B5EF4-FFF2-40B4-BE49-F238E27FC236}">
                <a16:creationId xmlns:a16="http://schemas.microsoft.com/office/drawing/2014/main" id="{BBA22912-58BF-D459-9D53-E1DB5934DE43}"/>
              </a:ext>
            </a:extLst>
          </p:cNvPr>
          <p:cNvPicPr>
            <a:picLocks noChangeAspect="1"/>
          </p:cNvPicPr>
          <p:nvPr/>
        </p:nvPicPr>
        <p:blipFill>
          <a:blip r:embed="rId3"/>
          <a:stretch>
            <a:fillRect/>
          </a:stretch>
        </p:blipFill>
        <p:spPr>
          <a:xfrm>
            <a:off x="7543906" y="4238500"/>
            <a:ext cx="4455521" cy="183074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110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9ED044A0-F9BE-49F2-991C-B11F969E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C7F2AC1-1D23-4277-BC2C-A702F34B0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
        <p:nvSpPr>
          <p:cNvPr id="8" name="Title 7">
            <a:extLst>
              <a:ext uri="{FF2B5EF4-FFF2-40B4-BE49-F238E27FC236}">
                <a16:creationId xmlns:a16="http://schemas.microsoft.com/office/drawing/2014/main" id="{98DCDF07-62E0-C5E8-86FE-FBDFA346AE60}"/>
              </a:ext>
            </a:extLst>
          </p:cNvPr>
          <p:cNvSpPr>
            <a:spLocks noGrp="1"/>
          </p:cNvSpPr>
          <p:nvPr>
            <p:ph type="title"/>
          </p:nvPr>
        </p:nvSpPr>
        <p:spPr>
          <a:xfrm>
            <a:off x="492615" y="476250"/>
            <a:ext cx="8633456" cy="648749"/>
          </a:xfrm>
        </p:spPr>
        <p:txBody>
          <a:bodyPr/>
          <a:lstStyle/>
          <a:p>
            <a:r>
              <a:rPr lang="en-GB" sz="3000" dirty="0"/>
              <a:t>Aligning our strategic priorities</a:t>
            </a:r>
          </a:p>
        </p:txBody>
      </p:sp>
      <p:pic>
        <p:nvPicPr>
          <p:cNvPr id="2" name="Picture 2" descr="image">
            <a:extLst>
              <a:ext uri="{FF2B5EF4-FFF2-40B4-BE49-F238E27FC236}">
                <a16:creationId xmlns:a16="http://schemas.microsoft.com/office/drawing/2014/main" id="{B17DCAB0-B84A-734F-7988-ED1F21AC6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179" y="800624"/>
            <a:ext cx="4779642" cy="26588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image">
            <a:extLst>
              <a:ext uri="{FF2B5EF4-FFF2-40B4-BE49-F238E27FC236}">
                <a16:creationId xmlns:a16="http://schemas.microsoft.com/office/drawing/2014/main" id="{6A2AED87-57F3-4120-9BA3-58076CB0E9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358" y="3632966"/>
            <a:ext cx="4686322" cy="25979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2B49BD-343D-A6DE-F0ED-2F30E39CEDD6}"/>
              </a:ext>
            </a:extLst>
          </p:cNvPr>
          <p:cNvPicPr>
            <a:picLocks noChangeAspect="1"/>
          </p:cNvPicPr>
          <p:nvPr/>
        </p:nvPicPr>
        <p:blipFill>
          <a:blip r:embed="rId7"/>
          <a:stretch>
            <a:fillRect/>
          </a:stretch>
        </p:blipFill>
        <p:spPr>
          <a:xfrm>
            <a:off x="182889" y="5077093"/>
            <a:ext cx="3566469" cy="1304657"/>
          </a:xfrm>
          <a:prstGeom prst="rect">
            <a:avLst/>
          </a:prstGeom>
        </p:spPr>
      </p:pic>
      <p:pic>
        <p:nvPicPr>
          <p:cNvPr id="9" name="Picture 8">
            <a:extLst>
              <a:ext uri="{FF2B5EF4-FFF2-40B4-BE49-F238E27FC236}">
                <a16:creationId xmlns:a16="http://schemas.microsoft.com/office/drawing/2014/main" id="{3611A835-A5BD-4A15-39BD-70DB18D5A9E1}"/>
              </a:ext>
            </a:extLst>
          </p:cNvPr>
          <p:cNvPicPr>
            <a:picLocks noChangeAspect="1"/>
          </p:cNvPicPr>
          <p:nvPr/>
        </p:nvPicPr>
        <p:blipFill>
          <a:blip r:embed="rId8"/>
          <a:stretch>
            <a:fillRect/>
          </a:stretch>
        </p:blipFill>
        <p:spPr>
          <a:xfrm>
            <a:off x="1206013" y="792935"/>
            <a:ext cx="3138740" cy="4284158"/>
          </a:xfrm>
          <a:prstGeom prst="rect">
            <a:avLst/>
          </a:prstGeom>
        </p:spPr>
      </p:pic>
    </p:spTree>
    <p:extLst>
      <p:ext uri="{BB962C8B-B14F-4D97-AF65-F5344CB8AC3E}">
        <p14:creationId xmlns:p14="http://schemas.microsoft.com/office/powerpoint/2010/main" val="322314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9ED044A0-F9BE-49F2-991C-B11F969E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C7F2AC1-1D23-4277-BC2C-A702F34B0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
        <p:nvSpPr>
          <p:cNvPr id="11" name="Title 4">
            <a:extLst>
              <a:ext uri="{FF2B5EF4-FFF2-40B4-BE49-F238E27FC236}">
                <a16:creationId xmlns:a16="http://schemas.microsoft.com/office/drawing/2014/main" id="{2FA7A229-8141-4A36-B398-65B59C9DB9B3}"/>
              </a:ext>
            </a:extLst>
          </p:cNvPr>
          <p:cNvSpPr>
            <a:spLocks noGrp="1"/>
          </p:cNvSpPr>
          <p:nvPr>
            <p:ph type="title"/>
          </p:nvPr>
        </p:nvSpPr>
        <p:spPr>
          <a:xfrm>
            <a:off x="512835" y="609423"/>
            <a:ext cx="11166330" cy="648749"/>
          </a:xfrm>
        </p:spPr>
        <p:txBody>
          <a:bodyPr>
            <a:noAutofit/>
          </a:bodyPr>
          <a:lstStyle/>
          <a:p>
            <a:pPr>
              <a:lnSpc>
                <a:spcPct val="107000"/>
              </a:lnSpc>
              <a:spcAft>
                <a:spcPts val="800"/>
              </a:spcAft>
            </a:pPr>
            <a:r>
              <a:rPr lang="en-GB" sz="2800" dirty="0"/>
              <a:t>Commissioning vision for Greenwich | What are the challenges?</a:t>
            </a:r>
          </a:p>
        </p:txBody>
      </p:sp>
      <p:sp>
        <p:nvSpPr>
          <p:cNvPr id="2" name="Rectangle 1">
            <a:extLst>
              <a:ext uri="{FF2B5EF4-FFF2-40B4-BE49-F238E27FC236}">
                <a16:creationId xmlns:a16="http://schemas.microsoft.com/office/drawing/2014/main" id="{F2043735-7477-7D02-E1B1-CD9DACA34A72}"/>
              </a:ext>
            </a:extLst>
          </p:cNvPr>
          <p:cNvSpPr/>
          <p:nvPr/>
        </p:nvSpPr>
        <p:spPr bwMode="gray">
          <a:xfrm>
            <a:off x="642081" y="1184678"/>
            <a:ext cx="4047356" cy="4984908"/>
          </a:xfrm>
          <a:prstGeom prst="rect">
            <a:avLst/>
          </a:prstGeom>
          <a:solidFill>
            <a:srgbClr val="FFFFFF"/>
          </a:solidFill>
          <a:ln w="19050" cap="flat" cmpd="sng" algn="ctr">
            <a:solidFill>
              <a:srgbClr val="003B5B">
                <a:lumMod val="90000"/>
                <a:lumOff val="10000"/>
              </a:srgbClr>
            </a:solidFill>
            <a:prstDash val="solid"/>
          </a:ln>
          <a:effectLst/>
        </p:spPr>
        <p:txBody>
          <a:bodyPr rot="0" spcFirstLastPara="0" vertOverflow="overflow" horzOverflow="overflow" vert="horz" wrap="square" lIns="180000" tIns="36000" rIns="91440" bIns="21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WORKFORCE CHALLENGES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mn-cs"/>
              </a:rPr>
              <a:t>Colleagues recognise they will need to learn and develop new ways of working, many with limited experience of:</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outcomes based specification </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development and contract monitoring,</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developing </a:t>
            </a: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hybrid approaches </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to service delivery and reporting with providers – not exclusively inputs/activities or outcomes,</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incentivising outcomes </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and impact, not just activity/tasks,</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co-developing</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 solutions with potential/actual providers,</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consumer input </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and co-creation – not just consultation,</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migrating from universal services to </a:t>
            </a: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tailored/multi-faceted </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interventions around the person,</a:t>
            </a:r>
          </a:p>
          <a:p>
            <a:pPr marL="263525" marR="0" lvl="0" indent="-250825"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market engagement </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and facilitation, and</a:t>
            </a:r>
          </a:p>
          <a:p>
            <a:pPr marL="263525" marR="0" lvl="0" indent="-250825" algn="l" defTabSz="9144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alignment</a:t>
            </a:r>
            <a:r>
              <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Arial" panose="020B0604020202020204" pitchFamily="34" charset="0"/>
              </a:rPr>
              <a:t> and consolidation.</a:t>
            </a:r>
            <a:endParaRPr kumimoji="0" lang="en-GB" sz="1400" b="0" i="0" u="none" strike="noStrike" kern="1200" cap="none" spc="0" normalizeH="0" baseline="0" noProof="0" dirty="0">
              <a:ln>
                <a:noFill/>
              </a:ln>
              <a:solidFill>
                <a:srgbClr val="193F78"/>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255311B-E927-644B-7D5A-E2E1AF7FEBD3}"/>
              </a:ext>
            </a:extLst>
          </p:cNvPr>
          <p:cNvSpPr/>
          <p:nvPr/>
        </p:nvSpPr>
        <p:spPr bwMode="gray">
          <a:xfrm>
            <a:off x="7014710" y="1158369"/>
            <a:ext cx="4402636" cy="2709730"/>
          </a:xfrm>
          <a:prstGeom prst="rect">
            <a:avLst/>
          </a:prstGeom>
          <a:solidFill>
            <a:srgbClr val="FFFFFF"/>
          </a:solidFill>
          <a:ln w="19050" cap="flat" cmpd="sng" algn="ctr">
            <a:solidFill>
              <a:srgbClr val="003B5B">
                <a:lumMod val="75000"/>
                <a:lumOff val="25000"/>
              </a:srgbClr>
            </a:solidFill>
            <a:prstDash val="solid"/>
          </a:ln>
          <a:effectLst/>
        </p:spPr>
        <p:txBody>
          <a:bodyPr rot="0" spcFirstLastPara="0" vertOverflow="overflow" horzOverflow="overflow" vert="horz" wrap="square" lIns="144000" tIns="216000" rIns="91440" bIns="21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mn-ea"/>
                <a:cs typeface="Arial" panose="020B0604020202020204" pitchFamily="34" charset="0"/>
              </a:rPr>
              <a:t>DEMOGRAPHIC CHALLENGES</a:t>
            </a:r>
          </a:p>
          <a:p>
            <a:pPr marL="271463" marR="0" lvl="0" indent="-252413"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Healthy life expectancy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in Greenwich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notably worse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than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regional</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 and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national averages</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inequalities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in health &amp; wellbeing across neighbourhoods.</a:t>
            </a:r>
          </a:p>
          <a:p>
            <a:pPr marL="271463" marR="0" lvl="0" indent="-252413"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Continuing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growth</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 in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demand</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 for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NHS</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 and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social care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services,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persisting health problems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and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backlogs</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a:t>
            </a:r>
          </a:p>
          <a:p>
            <a:pPr marL="271463" marR="0" lvl="0" indent="-252413"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Growing</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 number of people with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complex long-term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conditions.</a:t>
            </a:r>
          </a:p>
          <a:p>
            <a:pPr marL="271463" marR="0" lvl="0" indent="-252413"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Financial challenges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caused by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increasing demand </a:t>
            </a:r>
            <a:r>
              <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and </a:t>
            </a:r>
            <a:r>
              <a:rPr kumimoji="0" lang="en-GB" sz="1400" b="1"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rPr>
              <a:t>ongoing pressures</a:t>
            </a:r>
            <a:endParaRPr kumimoji="0" lang="en-GB" sz="1400" b="0" i="0" u="none" strike="noStrike" kern="1200" cap="none" spc="0" normalizeH="0" baseline="0" noProof="0" dirty="0">
              <a:ln>
                <a:noFill/>
              </a:ln>
              <a:solidFill>
                <a:srgbClr val="00A3D9">
                  <a:lumMod val="75000"/>
                </a:srgbClr>
              </a:solidFill>
              <a:effectLst/>
              <a:uLnTx/>
              <a:uFillTx/>
              <a:latin typeface="Calibri" panose="020F0502020204030204"/>
              <a:ea typeface="Times New Roman" panose="02020603050405020304" pitchFamily="18" charset="0"/>
              <a:cs typeface="+mn-cs"/>
            </a:endParaRPr>
          </a:p>
        </p:txBody>
      </p:sp>
      <p:sp>
        <p:nvSpPr>
          <p:cNvPr id="4" name="Rectangle 3">
            <a:extLst>
              <a:ext uri="{FF2B5EF4-FFF2-40B4-BE49-F238E27FC236}">
                <a16:creationId xmlns:a16="http://schemas.microsoft.com/office/drawing/2014/main" id="{4E5756F6-F892-48AA-080A-B380B5E09C47}"/>
              </a:ext>
            </a:extLst>
          </p:cNvPr>
          <p:cNvSpPr/>
          <p:nvPr/>
        </p:nvSpPr>
        <p:spPr bwMode="gray">
          <a:xfrm>
            <a:off x="4954593" y="4006599"/>
            <a:ext cx="6462754" cy="2167922"/>
          </a:xfrm>
          <a:prstGeom prst="rect">
            <a:avLst/>
          </a:prstGeom>
          <a:solidFill>
            <a:srgbClr val="FFFFFF"/>
          </a:solidFill>
          <a:ln w="19050" cap="flat" cmpd="sng" algn="ctr">
            <a:solidFill>
              <a:schemeClr val="accent5"/>
            </a:solidFill>
            <a:prstDash val="solid"/>
          </a:ln>
          <a:effectLst/>
        </p:spPr>
        <p:txBody>
          <a:bodyPr rot="0" spcFirstLastPara="0" vertOverflow="overflow" horzOverflow="overflow" vert="horz" wrap="square" lIns="108000" tIns="576000" rIns="72000" bIns="54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COMMISSIONING CHALLENGES</a:t>
            </a:r>
          </a:p>
          <a:p>
            <a:pPr marL="263525" marR="0" lvl="0" indent="-250825" algn="l" defTabSz="914400" rtl="0" eaLnBrk="1" fontAlgn="auto" latinLnBrk="0" hangingPunct="1">
              <a:lnSpc>
                <a:spcPct val="106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Diverse</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stakeholder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priorities</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a:t>
            </a:r>
            <a:endParaRPr kumimoji="0" lang="en-GB" sz="1400" b="0" i="0" u="none" strike="noStrike" kern="1200" cap="none" spc="0" normalizeH="0" baseline="0" noProof="0" dirty="0">
              <a:ln>
                <a:noFill/>
              </a:ln>
              <a:solidFill>
                <a:srgbClr val="00B0F0"/>
              </a:solidFill>
              <a:effectLst/>
              <a:uLnTx/>
              <a:uFillTx/>
              <a:latin typeface="Calibri" panose="020F0502020204030204"/>
              <a:ea typeface="Times New Roman" panose="02020603050405020304" pitchFamily="18" charset="0"/>
              <a:cs typeface="+mn-cs"/>
            </a:endParaRPr>
          </a:p>
          <a:p>
            <a:pPr marL="263525" marR="0" lvl="0" indent="-250825" algn="l" defTabSz="914400" rtl="0" eaLnBrk="1" fontAlgn="auto" latinLnBrk="0" hangingPunct="1">
              <a:lnSpc>
                <a:spcPct val="106000"/>
              </a:lnSpc>
              <a:spcBef>
                <a:spcPts val="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Lack of shared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understanding</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of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what matters</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to communities</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limited influence </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over services.</a:t>
            </a:r>
            <a:endParaRPr kumimoji="0" lang="en-GB" sz="1400" b="0" i="0" u="none" strike="noStrike" kern="1200" cap="none" spc="0" normalizeH="0" baseline="0" noProof="0" dirty="0">
              <a:ln>
                <a:noFill/>
              </a:ln>
              <a:solidFill>
                <a:srgbClr val="00B0F0"/>
              </a:solidFill>
              <a:effectLst/>
              <a:uLnTx/>
              <a:uFillTx/>
              <a:latin typeface="Calibri" panose="020F0502020204030204"/>
              <a:ea typeface="Times New Roman" panose="02020603050405020304" pitchFamily="18" charset="0"/>
              <a:cs typeface="+mn-cs"/>
            </a:endParaRPr>
          </a:p>
          <a:p>
            <a:pPr marL="263525" marR="0" lvl="0" indent="-250825" algn="l" defTabSz="914400" rtl="0" eaLnBrk="1" fontAlgn="auto" latinLnBrk="0" hangingPunct="1">
              <a:lnSpc>
                <a:spcPct val="106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Fragmented services </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often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difficult to navigate.</a:t>
            </a:r>
            <a:endParaRPr kumimoji="0" lang="en-GB" sz="1400" b="0" i="0" u="none" strike="noStrike" kern="1200" cap="none" spc="0" normalizeH="0" baseline="0" noProof="0" dirty="0">
              <a:ln>
                <a:noFill/>
              </a:ln>
              <a:solidFill>
                <a:srgbClr val="00B0F0"/>
              </a:solidFill>
              <a:effectLst/>
              <a:uLnTx/>
              <a:uFillTx/>
              <a:latin typeface="Calibri" panose="020F0502020204030204"/>
              <a:ea typeface="Times New Roman" panose="02020603050405020304" pitchFamily="18" charset="0"/>
              <a:cs typeface="+mn-cs"/>
            </a:endParaRPr>
          </a:p>
          <a:p>
            <a:pPr marL="263525" marR="0" lvl="0" indent="-250825" algn="l" defTabSz="914400" rtl="0" eaLnBrk="1" fontAlgn="auto" latinLnBrk="0" hangingPunct="1">
              <a:lnSpc>
                <a:spcPct val="106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Siloed working </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with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one-way relationships.</a:t>
            </a:r>
            <a:endParaRPr kumimoji="0" lang="en-GB" sz="1400" b="1" i="0" u="none" strike="noStrike" kern="1200" cap="none" spc="0" normalizeH="0" baseline="0" noProof="0" dirty="0">
              <a:ln>
                <a:noFill/>
              </a:ln>
              <a:solidFill>
                <a:srgbClr val="00B0F0"/>
              </a:solidFill>
              <a:effectLst/>
              <a:uLnTx/>
              <a:uFillTx/>
              <a:latin typeface="Calibri" panose="020F0502020204030204"/>
              <a:ea typeface="Times New Roman" panose="02020603050405020304" pitchFamily="18" charset="0"/>
              <a:cs typeface="+mn-cs"/>
            </a:endParaRPr>
          </a:p>
          <a:p>
            <a:pPr marL="263525" marR="0" lvl="0" indent="-250825" algn="l" defTabSz="914400" rtl="0" eaLnBrk="1" fontAlgn="auto" latinLnBrk="0" hangingPunct="1">
              <a:lnSpc>
                <a:spcPct val="106000"/>
              </a:lnSpc>
              <a:spcBef>
                <a:spcPts val="0"/>
              </a:spcBef>
              <a:spcAft>
                <a:spcPts val="30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Limited</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opportunity for</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innovation</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a:t>
            </a:r>
            <a:endParaRPr kumimoji="0" lang="en-GB" sz="1400" b="0" i="0" u="none" strike="noStrike" kern="1200" cap="none" spc="0" normalizeH="0" baseline="0" noProof="0" dirty="0">
              <a:ln>
                <a:noFill/>
              </a:ln>
              <a:solidFill>
                <a:srgbClr val="00B0F0"/>
              </a:solidFill>
              <a:effectLst/>
              <a:uLnTx/>
              <a:uFillTx/>
              <a:latin typeface="Calibri" panose="020F0502020204030204"/>
              <a:ea typeface="Times New Roman" panose="02020603050405020304" pitchFamily="18" charset="0"/>
              <a:cs typeface="+mn-cs"/>
            </a:endParaRPr>
          </a:p>
          <a:p>
            <a:pPr marL="263525" marR="0" lvl="0" indent="-250825" algn="l" defTabSz="9144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Services </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and targets based on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activities</a:t>
            </a: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 and </a:t>
            </a:r>
            <a:r>
              <a:rPr kumimoji="0" lang="en-GB"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inputs.</a:t>
            </a:r>
            <a:endPar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858B48A-7771-6A65-2BF5-464DE6FDF09E}"/>
              </a:ext>
            </a:extLst>
          </p:cNvPr>
          <p:cNvPicPr>
            <a:picLocks noChangeAspect="1"/>
          </p:cNvPicPr>
          <p:nvPr/>
        </p:nvPicPr>
        <p:blipFill rotWithShape="1">
          <a:blip r:embed="rId5"/>
          <a:srcRect l="38666" t="17185" r="40250" b="30371"/>
          <a:stretch/>
        </p:blipFill>
        <p:spPr>
          <a:xfrm>
            <a:off x="4977014" y="1163715"/>
            <a:ext cx="1760087" cy="268383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917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2FA7A229-8141-4A36-B398-65B59C9DB9B3}"/>
              </a:ext>
            </a:extLst>
          </p:cNvPr>
          <p:cNvSpPr>
            <a:spLocks noGrp="1"/>
          </p:cNvSpPr>
          <p:nvPr>
            <p:ph type="title"/>
          </p:nvPr>
        </p:nvSpPr>
        <p:spPr>
          <a:xfrm>
            <a:off x="512835" y="352569"/>
            <a:ext cx="11166330" cy="648749"/>
          </a:xfrm>
        </p:spPr>
        <p:txBody>
          <a:bodyPr>
            <a:noAutofit/>
          </a:bodyPr>
          <a:lstStyle/>
          <a:p>
            <a:pPr>
              <a:lnSpc>
                <a:spcPct val="107000"/>
              </a:lnSpc>
              <a:spcAft>
                <a:spcPts val="800"/>
              </a:spcAft>
            </a:pPr>
            <a:r>
              <a:rPr kumimoji="0" lang="en-GB" sz="3000" b="1" i="0" u="none" strike="noStrike" kern="1200" cap="none" spc="0" normalizeH="0" baseline="0" noProof="0">
                <a:ln>
                  <a:noFill/>
                </a:ln>
                <a:effectLst/>
                <a:uLnTx/>
                <a:uFillTx/>
                <a:latin typeface="Calibri" panose="020F0502020204030204"/>
                <a:ea typeface="+mn-ea"/>
                <a:cs typeface="+mn-cs"/>
              </a:rPr>
              <a:t>OUR </a:t>
            </a:r>
            <a:r>
              <a:rPr lang="en-GB" sz="3000" b="1">
                <a:latin typeface="Calibri" panose="020F0502020204030204" pitchFamily="34" charset="0"/>
                <a:cs typeface="Times New Roman" panose="02020603050405020304" pitchFamily="18" charset="0"/>
              </a:rPr>
              <a:t>vision for commissioning in Greenwich</a:t>
            </a:r>
            <a:br>
              <a:rPr lang="en-GB" sz="3000" b="1">
                <a:latin typeface="Calibri" panose="020F0502020204030204" pitchFamily="34" charset="0"/>
                <a:cs typeface="Times New Roman" panose="02020603050405020304" pitchFamily="18" charset="0"/>
              </a:rPr>
            </a:br>
            <a:endParaRPr lang="en-GB" sz="300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6D59E45-94EF-0253-55DA-2F3681E45B49}"/>
              </a:ext>
            </a:extLst>
          </p:cNvPr>
          <p:cNvPicPr>
            <a:picLocks noChangeAspect="1"/>
          </p:cNvPicPr>
          <p:nvPr/>
        </p:nvPicPr>
        <p:blipFill rotWithShape="1">
          <a:blip r:embed="rId3"/>
          <a:srcRect l="61393"/>
          <a:stretch/>
        </p:blipFill>
        <p:spPr>
          <a:xfrm>
            <a:off x="7965406" y="1285182"/>
            <a:ext cx="3883569" cy="3829225"/>
          </a:xfrm>
          <a:prstGeom prst="rect">
            <a:avLst/>
          </a:prstGeom>
          <a:effectLst/>
        </p:spPr>
      </p:pic>
      <p:sp>
        <p:nvSpPr>
          <p:cNvPr id="4" name="TextBox 3">
            <a:extLst>
              <a:ext uri="{FF2B5EF4-FFF2-40B4-BE49-F238E27FC236}">
                <a16:creationId xmlns:a16="http://schemas.microsoft.com/office/drawing/2014/main" id="{B12899E3-B6A9-87F4-1C17-5476698E25B8}"/>
              </a:ext>
            </a:extLst>
          </p:cNvPr>
          <p:cNvSpPr txBox="1"/>
          <p:nvPr/>
        </p:nvSpPr>
        <p:spPr>
          <a:xfrm>
            <a:off x="352451" y="5398271"/>
            <a:ext cx="11496523" cy="830997"/>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62626"/>
                </a:solidFill>
                <a:effectLst/>
                <a:uLnTx/>
                <a:uFillTx/>
                <a:latin typeface="Calibri" panose="020F0502020204030204"/>
                <a:ea typeface="+mn-ea"/>
                <a:cs typeface="Calibri"/>
              </a:rPr>
              <a:t>This executive summary set out the findings from this work, which is intended to inform further conversations within the Council and across the ICB about what a new commissioning structure could look like, as well as recommendations for how this work should be taken forward in conjunction with the remainder of the Horizon 3 Action Plan. </a:t>
            </a:r>
            <a:endParaRPr kumimoji="0" lang="en-GB" sz="16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D11D1C0-B674-EC52-AEFF-6D220E01E74D}"/>
              </a:ext>
            </a:extLst>
          </p:cNvPr>
          <p:cNvSpPr/>
          <p:nvPr/>
        </p:nvSpPr>
        <p:spPr>
          <a:xfrm>
            <a:off x="512835" y="1094042"/>
            <a:ext cx="7273834" cy="4162297"/>
          </a:xfrm>
          <a:prstGeom prst="rect">
            <a:avLst/>
          </a:prstGeom>
          <a:solidFill>
            <a:srgbClr val="FFFFFF"/>
          </a:solidFill>
          <a:ln w="28575" cap="flat" cmpd="sng" algn="ctr">
            <a:solidFill>
              <a:srgbClr val="C00000"/>
            </a:solidFill>
            <a:prstDash val="solid"/>
            <a:miter lim="800000"/>
          </a:ln>
          <a:effectLst/>
        </p:spPr>
        <p:txBody>
          <a:bodyPr lIns="216000" tIns="72000" rtlCol="0" anchor="t"/>
          <a:lstStyle/>
          <a:p>
            <a:pPr marL="0" marR="0" lvl="0" indent="0" algn="l" defTabSz="914400" rtl="0" eaLnBrk="1" fontAlgn="auto" latinLnBrk="0" hangingPunct="1">
              <a:lnSpc>
                <a:spcPct val="100000"/>
              </a:lnSpc>
              <a:spcBef>
                <a:spcPts val="0"/>
              </a:spcBef>
              <a:spcAft>
                <a:spcPts val="1200"/>
              </a:spcAft>
              <a:buClrTx/>
              <a:buSzTx/>
              <a:buFont typeface="Arial" charset="0"/>
              <a:buNone/>
              <a:tabLst/>
              <a:defRPr/>
            </a:pP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We want to ensure that in Greenwich, people’s health, care, learning, wellbeing and relationships support them in living their best lives.</a:t>
            </a:r>
          </a:p>
          <a:p>
            <a:pPr marL="0" marR="0" lvl="0" indent="0" algn="l" defTabSz="914400" rtl="0" eaLnBrk="1" fontAlgn="auto" latinLnBrk="0" hangingPunct="1">
              <a:lnSpc>
                <a:spcPct val="100000"/>
              </a:lnSpc>
              <a:spcBef>
                <a:spcPts val="0"/>
              </a:spcBef>
              <a:spcAft>
                <a:spcPts val="1200"/>
              </a:spcAft>
              <a:buClrTx/>
              <a:buSzTx/>
              <a:buFont typeface="Arial" charset="0"/>
              <a:buNone/>
              <a:tabLst/>
              <a:defRPr/>
            </a:pPr>
            <a:r>
              <a:rPr kumimoji="0" lang="en-GB" sz="1800" b="0" i="0" u="none" strike="noStrike" kern="1200" cap="none" spc="0" normalizeH="0" baseline="0" noProof="0">
                <a:ln>
                  <a:noFill/>
                </a:ln>
                <a:solidFill>
                  <a:srgbClr val="262626"/>
                </a:solidFill>
                <a:effectLst/>
                <a:uLnTx/>
                <a:uFillTx/>
                <a:latin typeface="Calibri" panose="020F0502020204030204"/>
                <a:ea typeface="+mn-ea"/>
                <a:cs typeface="+mn-cs"/>
              </a:rPr>
              <a:t>To do this we need to be commissioning for </a:t>
            </a: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transformational change </a:t>
            </a:r>
            <a:r>
              <a:rPr kumimoji="0" lang="en-GB" sz="1800" b="0" i="0" u="none" strike="noStrike" kern="1200" cap="none" spc="0" normalizeH="0" baseline="0" noProof="0">
                <a:ln>
                  <a:noFill/>
                </a:ln>
                <a:solidFill>
                  <a:srgbClr val="262626"/>
                </a:solidFill>
                <a:effectLst/>
                <a:uLnTx/>
                <a:uFillTx/>
                <a:latin typeface="Calibri" panose="020F0502020204030204"/>
                <a:ea typeface="+mn-ea"/>
                <a:cs typeface="+mn-cs"/>
              </a:rPr>
              <a:t>in the way we deliver our services for people, neighbourhoods and place.</a:t>
            </a:r>
          </a:p>
          <a:p>
            <a:pPr marL="0" marR="0" lvl="0" indent="0" algn="l" defTabSz="914400" rtl="0" eaLnBrk="1" fontAlgn="auto" latinLnBrk="0" hangingPunct="1">
              <a:lnSpc>
                <a:spcPct val="100000"/>
              </a:lnSpc>
              <a:spcBef>
                <a:spcPts val="0"/>
              </a:spcBef>
              <a:spcAft>
                <a:spcPts val="1200"/>
              </a:spcAft>
              <a:buClrTx/>
              <a:buSzTx/>
              <a:buFont typeface="Arial" charset="0"/>
              <a:buNone/>
              <a:tabLst/>
              <a:defRPr/>
            </a:pPr>
            <a:r>
              <a:rPr kumimoji="0" lang="en-GB" sz="1800" b="0" i="0" u="none" strike="noStrike" kern="1200" cap="none" spc="0" normalizeH="0" baseline="0" noProof="0">
                <a:ln>
                  <a:noFill/>
                </a:ln>
                <a:solidFill>
                  <a:srgbClr val="262626"/>
                </a:solidFill>
                <a:effectLst/>
                <a:uLnTx/>
                <a:uFillTx/>
                <a:latin typeface="Calibri" panose="020F0502020204030204"/>
                <a:ea typeface="+mn-ea"/>
                <a:cs typeface="+mn-cs"/>
              </a:rPr>
              <a:t>Our ambition is to enable our residents, providers and other stakeholders to </a:t>
            </a: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co-design</a:t>
            </a:r>
            <a:r>
              <a:rPr kumimoji="0" lang="en-GB" sz="1800" b="0" i="0" u="none" strike="noStrike" kern="1200" cap="none" spc="0" normalizeH="0" baseline="0" noProof="0">
                <a:ln>
                  <a:noFill/>
                </a:ln>
                <a:solidFill>
                  <a:srgbClr val="262626"/>
                </a:solidFill>
                <a:effectLst/>
                <a:uLnTx/>
                <a:uFillTx/>
                <a:latin typeface="Calibri" panose="020F0502020204030204"/>
                <a:ea typeface="+mn-ea"/>
                <a:cs typeface="+mn-cs"/>
              </a:rPr>
              <a:t> the development of our services, based on </a:t>
            </a: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what matters most</a:t>
            </a:r>
            <a:r>
              <a:rPr kumimoji="0" lang="en-GB" sz="1800" b="0" i="0" u="none" strike="noStrike" kern="1200" cap="none" spc="0" normalizeH="0" baseline="0" noProof="0">
                <a:ln>
                  <a:noFill/>
                </a:ln>
                <a:solidFill>
                  <a:srgbClr val="262626"/>
                </a:solidFill>
                <a:effectLst/>
                <a:uLnTx/>
                <a:uFillTx/>
                <a:latin typeface="Calibri" panose="020F0502020204030204"/>
                <a:ea typeface="+mn-ea"/>
                <a:cs typeface="+mn-cs"/>
              </a:rPr>
              <a:t> to Greenwich people.</a:t>
            </a:r>
          </a:p>
          <a:p>
            <a:pPr marL="0" marR="0" lvl="0" indent="0" algn="l" defTabSz="914400" rtl="0" eaLnBrk="1" fontAlgn="auto" latinLnBrk="0" hangingPunct="1">
              <a:lnSpc>
                <a:spcPct val="100000"/>
              </a:lnSpc>
              <a:spcBef>
                <a:spcPts val="0"/>
              </a:spcBef>
              <a:spcAft>
                <a:spcPts val="1200"/>
              </a:spcAft>
              <a:buClrTx/>
              <a:buSzTx/>
              <a:buFont typeface="Arial" charset="0"/>
              <a:buNone/>
              <a:tabLst/>
              <a:defRPr/>
            </a:pPr>
            <a:r>
              <a:rPr kumimoji="0" lang="en-GB" sz="1800" b="0" i="0" u="none" strike="noStrike" kern="1200" cap="none" spc="0" normalizeH="0" baseline="0" noProof="0">
                <a:ln>
                  <a:noFill/>
                </a:ln>
                <a:solidFill>
                  <a:srgbClr val="262626"/>
                </a:solidFill>
                <a:effectLst/>
                <a:uLnTx/>
                <a:uFillTx/>
                <a:latin typeface="Calibri" panose="020F0502020204030204"/>
                <a:ea typeface="+mn-ea"/>
                <a:cs typeface="+mn-cs"/>
              </a:rPr>
              <a:t>This will mean a far greater focus on </a:t>
            </a: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local services, join-up, outcomes, collaboration and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Preventing</a:t>
            </a:r>
            <a:r>
              <a:rPr kumimoji="0" lang="en-GB" sz="1800" b="0"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mn-cs"/>
              </a:rPr>
              <a:t> avoidable poor outcomes, promoting and </a:t>
            </a: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protecting</a:t>
            </a:r>
            <a:r>
              <a:rPr kumimoji="0" lang="en-GB" sz="1800" b="0"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mn-cs"/>
              </a:rPr>
              <a:t> good health, learning, safety and wellbeing and tackling health and care </a:t>
            </a:r>
            <a:r>
              <a:rPr kumimoji="0" lang="en-GB" sz="1800" b="1" i="0" u="none" strike="noStrike" kern="1200" cap="none" spc="0" normalizeH="0" baseline="0" noProof="0">
                <a:ln>
                  <a:noFill/>
                </a:ln>
                <a:solidFill>
                  <a:srgbClr val="CF0B3E"/>
                </a:solidFill>
                <a:effectLst/>
                <a:uLnTx/>
                <a:uFillTx/>
                <a:latin typeface="Calibri" panose="020F0502020204030204"/>
                <a:ea typeface="+mn-ea"/>
                <a:cs typeface="+mn-cs"/>
              </a:rPr>
              <a:t>inequalities</a:t>
            </a:r>
            <a:r>
              <a:rPr kumimoji="0" lang="en-GB" sz="1800" b="0"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mn-cs"/>
              </a:rPr>
              <a:t> will remain key priorities.</a:t>
            </a:r>
          </a:p>
        </p:txBody>
      </p:sp>
    </p:spTree>
    <p:extLst>
      <p:ext uri="{BB962C8B-B14F-4D97-AF65-F5344CB8AC3E}">
        <p14:creationId xmlns:p14="http://schemas.microsoft.com/office/powerpoint/2010/main" val="368738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9ED044A0-F9BE-49F2-991C-B11F969E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90" y="6331718"/>
            <a:ext cx="1232093" cy="42303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C7F2AC1-1D23-4277-BC2C-A702F34B0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98" y="6331719"/>
            <a:ext cx="879035" cy="423035"/>
          </a:xfrm>
          <a:prstGeom prst="rect">
            <a:avLst/>
          </a:prstGeom>
        </p:spPr>
      </p:pic>
      <p:sp>
        <p:nvSpPr>
          <p:cNvPr id="8" name="Title 7">
            <a:extLst>
              <a:ext uri="{FF2B5EF4-FFF2-40B4-BE49-F238E27FC236}">
                <a16:creationId xmlns:a16="http://schemas.microsoft.com/office/drawing/2014/main" id="{98DCDF07-62E0-C5E8-86FE-FBDFA346AE60}"/>
              </a:ext>
            </a:extLst>
          </p:cNvPr>
          <p:cNvSpPr>
            <a:spLocks noGrp="1"/>
          </p:cNvSpPr>
          <p:nvPr>
            <p:ph type="title"/>
          </p:nvPr>
        </p:nvSpPr>
        <p:spPr>
          <a:xfrm>
            <a:off x="492616" y="476250"/>
            <a:ext cx="7546832" cy="648749"/>
          </a:xfrm>
        </p:spPr>
        <p:txBody>
          <a:bodyPr/>
          <a:lstStyle/>
          <a:p>
            <a:r>
              <a:rPr lang="en-GB" sz="3000" dirty="0"/>
              <a:t>Shift in commissioning practice</a:t>
            </a:r>
          </a:p>
        </p:txBody>
      </p:sp>
      <p:sp>
        <p:nvSpPr>
          <p:cNvPr id="2" name="TextBox 1">
            <a:extLst>
              <a:ext uri="{FF2B5EF4-FFF2-40B4-BE49-F238E27FC236}">
                <a16:creationId xmlns:a16="http://schemas.microsoft.com/office/drawing/2014/main" id="{60FCAB72-4108-6AF7-8F2B-20D4EBEC353C}"/>
              </a:ext>
            </a:extLst>
          </p:cNvPr>
          <p:cNvSpPr txBox="1"/>
          <p:nvPr/>
        </p:nvSpPr>
        <p:spPr>
          <a:xfrm>
            <a:off x="1318621" y="1410485"/>
            <a:ext cx="3313789" cy="386054"/>
          </a:xfrm>
          <a:prstGeom prst="rect">
            <a:avLst/>
          </a:prstGeom>
          <a:solidFill>
            <a:srgbClr val="FFFFFF"/>
          </a:solidFill>
          <a:effectLst>
            <a:outerShdw blurRad="50800" dist="38100" dir="5400000" algn="t" rotWithShape="0">
              <a:prstClr val="black">
                <a:alpha val="40000"/>
              </a:prstClr>
            </a:outerShdw>
          </a:effectLst>
        </p:spPr>
        <p:txBody>
          <a:bodyPr wrap="square" lIns="180000" tIns="36000" rIns="36000" b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62626"/>
                </a:solidFill>
                <a:effectLst/>
                <a:uLnTx/>
                <a:uFillTx/>
                <a:latin typeface="Calibri" panose="020F0502020204030204"/>
                <a:ea typeface="+mn-ea"/>
                <a:cs typeface="+mn-cs"/>
              </a:rPr>
              <a:t>Our </a:t>
            </a:r>
            <a:r>
              <a:rPr kumimoji="0" lang="en-GB" sz="1800" b="1" i="0" u="none" strike="noStrike" kern="0" cap="none" spc="0" normalizeH="0" baseline="0" noProof="0" dirty="0">
                <a:ln>
                  <a:noFill/>
                </a:ln>
                <a:solidFill>
                  <a:srgbClr val="262626"/>
                </a:solidFill>
                <a:effectLst/>
                <a:uLnTx/>
                <a:uFillTx/>
                <a:latin typeface="Calibri" panose="020F0502020204030204"/>
                <a:ea typeface="+mn-ea"/>
                <a:cs typeface="+mn-cs"/>
              </a:rPr>
              <a:t>6 commissioning ambitions</a:t>
            </a:r>
            <a:endParaRPr kumimoji="0" lang="en-GB" sz="1800" b="0" i="0" u="none" strike="noStrike" kern="0" cap="none" spc="0" normalizeH="0" baseline="0" noProof="0" dirty="0">
              <a:ln>
                <a:noFill/>
              </a:ln>
              <a:solidFill>
                <a:srgbClr val="262626"/>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C4196E-0FE6-D718-ECF0-84D2714547E3}"/>
              </a:ext>
            </a:extLst>
          </p:cNvPr>
          <p:cNvPicPr>
            <a:picLocks noChangeAspect="1"/>
          </p:cNvPicPr>
          <p:nvPr/>
        </p:nvPicPr>
        <p:blipFill>
          <a:blip r:embed="rId5"/>
          <a:stretch>
            <a:fillRect/>
          </a:stretch>
        </p:blipFill>
        <p:spPr>
          <a:xfrm>
            <a:off x="312232" y="2171562"/>
            <a:ext cx="5837864" cy="354150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E1D769F-AE8B-22D1-67F2-20713913FC1E}"/>
              </a:ext>
            </a:extLst>
          </p:cNvPr>
          <p:cNvPicPr>
            <a:picLocks noChangeAspect="1"/>
          </p:cNvPicPr>
          <p:nvPr/>
        </p:nvPicPr>
        <p:blipFill>
          <a:blip r:embed="rId6"/>
          <a:stretch>
            <a:fillRect/>
          </a:stretch>
        </p:blipFill>
        <p:spPr>
          <a:xfrm>
            <a:off x="6534600" y="2091376"/>
            <a:ext cx="5449943" cy="2239348"/>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193E944E-02D8-3F71-A78F-FC1A7EBC00DE}"/>
              </a:ext>
            </a:extLst>
          </p:cNvPr>
          <p:cNvSpPr txBox="1"/>
          <p:nvPr/>
        </p:nvSpPr>
        <p:spPr>
          <a:xfrm>
            <a:off x="8039448" y="4414382"/>
            <a:ext cx="3463802" cy="386054"/>
          </a:xfrm>
          <a:prstGeom prst="rect">
            <a:avLst/>
          </a:prstGeom>
          <a:solidFill>
            <a:srgbClr val="FFFFFF"/>
          </a:solidFill>
          <a:effectLst>
            <a:outerShdw blurRad="50800" dist="38100" dir="5400000" algn="t" rotWithShape="0">
              <a:prstClr val="black">
                <a:alpha val="40000"/>
              </a:prstClr>
            </a:outerShdw>
          </a:effectLst>
        </p:spPr>
        <p:txBody>
          <a:bodyPr wrap="square" lIns="180000" tIns="36000" rIns="36000" b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62626"/>
                </a:solidFill>
                <a:effectLst/>
                <a:uLnTx/>
                <a:uFillTx/>
                <a:latin typeface="Calibri" panose="020F0502020204030204"/>
                <a:ea typeface="+mn-ea"/>
                <a:cs typeface="+mn-cs"/>
              </a:rPr>
              <a:t>Shift to </a:t>
            </a:r>
            <a:r>
              <a:rPr kumimoji="0" lang="en-GB" sz="1800" b="1" i="0" u="none" strike="noStrike" kern="0" cap="none" spc="0" normalizeH="0" baseline="0" noProof="0" dirty="0">
                <a:ln>
                  <a:noFill/>
                </a:ln>
                <a:solidFill>
                  <a:srgbClr val="262626"/>
                </a:solidFill>
                <a:effectLst/>
                <a:uLnTx/>
                <a:uFillTx/>
                <a:latin typeface="Calibri" panose="020F0502020204030204"/>
                <a:ea typeface="+mn-ea"/>
                <a:cs typeface="+mn-cs"/>
              </a:rPr>
              <a:t>Horizon 3 commissioning</a:t>
            </a:r>
          </a:p>
        </p:txBody>
      </p:sp>
    </p:spTree>
    <p:extLst>
      <p:ext uri="{BB962C8B-B14F-4D97-AF65-F5344CB8AC3E}">
        <p14:creationId xmlns:p14="http://schemas.microsoft.com/office/powerpoint/2010/main" val="320699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F519AB9E-35FD-D14D-E951-EC55F5CDB3E7}"/>
              </a:ext>
            </a:extLst>
          </p:cNvPr>
          <p:cNvSpPr/>
          <p:nvPr/>
        </p:nvSpPr>
        <p:spPr>
          <a:xfrm>
            <a:off x="492616" y="6249739"/>
            <a:ext cx="11461258"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InterFace" charset="0"/>
              <a:cs typeface="InterFace" charset="0"/>
            </a:endParaRPr>
          </a:p>
        </p:txBody>
      </p:sp>
      <p:sp>
        <p:nvSpPr>
          <p:cNvPr id="4" name="Title 4">
            <a:extLst>
              <a:ext uri="{FF2B5EF4-FFF2-40B4-BE49-F238E27FC236}">
                <a16:creationId xmlns:a16="http://schemas.microsoft.com/office/drawing/2014/main" id="{FC7341A9-4476-B2AE-F249-4570A07E1C75}"/>
              </a:ext>
            </a:extLst>
          </p:cNvPr>
          <p:cNvSpPr>
            <a:spLocks noGrp="1"/>
          </p:cNvSpPr>
          <p:nvPr>
            <p:ph type="title"/>
          </p:nvPr>
        </p:nvSpPr>
        <p:spPr>
          <a:xfrm>
            <a:off x="492616" y="332414"/>
            <a:ext cx="10864898" cy="648749"/>
          </a:xfrm>
        </p:spPr>
        <p:txBody>
          <a:bodyPr>
            <a:noAutofit/>
          </a:bodyPr>
          <a:lstStyle/>
          <a:p>
            <a:pPr>
              <a:lnSpc>
                <a:spcPct val="107000"/>
              </a:lnSpc>
              <a:spcAft>
                <a:spcPts val="800"/>
              </a:spcAft>
            </a:pPr>
            <a:r>
              <a:rPr lang="en-GB" sz="3000" cap="none">
                <a:latin typeface="Calibri" panose="020F0502020204030204"/>
                <a:ea typeface="+mn-ea"/>
                <a:cs typeface="+mn-cs"/>
              </a:rPr>
              <a:t>A COMMISSIONING APPROACH FOR GREENWICH</a:t>
            </a:r>
            <a:endParaRPr lang="en-GB" sz="3000">
              <a:effectLst/>
              <a:latin typeface="+mn-l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FBEB8D9-FF36-E99A-23C8-C1413D480B82}"/>
              </a:ext>
            </a:extLst>
          </p:cNvPr>
          <p:cNvSpPr>
            <a:spLocks noGrp="1"/>
          </p:cNvSpPr>
          <p:nvPr>
            <p:ph type="body" sz="quarter" idx="10"/>
          </p:nvPr>
        </p:nvSpPr>
        <p:spPr>
          <a:xfrm>
            <a:off x="256218" y="3323679"/>
            <a:ext cx="2523920" cy="2231629"/>
          </a:xfrm>
        </p:spPr>
        <p:txBody>
          <a:bodyPr vert="horz" lIns="0" tIns="0" rIns="0" bIns="0" rtlCol="0" anchor="t">
            <a:noAutofit/>
          </a:bodyPr>
          <a:lstStyle/>
          <a:p>
            <a:pPr marL="0" indent="0" algn="ctr">
              <a:buNone/>
            </a:pPr>
            <a:r>
              <a:rPr lang="en-GB" dirty="0">
                <a:latin typeface="Calibri"/>
                <a:cs typeface="Calibri"/>
              </a:rPr>
              <a:t>Based on the Task and Finish Group sessions with commissioners, this proposed summary of Greenwich’s commissioning approach, is aligned to best practice commissioning approaches and tailor-made to capture the borough’s ambitions for the impact that we want commissioning to achieve in the coming years. </a:t>
            </a:r>
            <a:endParaRPr lang="en-US" sz="1400" dirty="0"/>
          </a:p>
        </p:txBody>
      </p:sp>
      <p:cxnSp>
        <p:nvCxnSpPr>
          <p:cNvPr id="2" name="Straight Arrow Connector 1">
            <a:extLst>
              <a:ext uri="{FF2B5EF4-FFF2-40B4-BE49-F238E27FC236}">
                <a16:creationId xmlns:a16="http://schemas.microsoft.com/office/drawing/2014/main" id="{3C3BC846-BD79-5945-874F-17F08F3DB5A4}"/>
              </a:ext>
            </a:extLst>
          </p:cNvPr>
          <p:cNvCxnSpPr>
            <a:cxnSpLocks/>
          </p:cNvCxnSpPr>
          <p:nvPr/>
        </p:nvCxnSpPr>
        <p:spPr>
          <a:xfrm rot="16200000">
            <a:off x="10170099" y="1623284"/>
            <a:ext cx="0" cy="199512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276CDDFB-0526-A085-A386-329D112936E1}"/>
              </a:ext>
            </a:extLst>
          </p:cNvPr>
          <p:cNvCxnSpPr/>
          <p:nvPr/>
        </p:nvCxnSpPr>
        <p:spPr>
          <a:xfrm>
            <a:off x="10141524" y="1639457"/>
            <a:ext cx="0" cy="199512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Hexagon 7">
            <a:extLst>
              <a:ext uri="{FF2B5EF4-FFF2-40B4-BE49-F238E27FC236}">
                <a16:creationId xmlns:a16="http://schemas.microsoft.com/office/drawing/2014/main" id="{E2DC4C44-1575-8CBE-18B9-561ABD799506}"/>
              </a:ext>
            </a:extLst>
          </p:cNvPr>
          <p:cNvSpPr/>
          <p:nvPr/>
        </p:nvSpPr>
        <p:spPr>
          <a:xfrm>
            <a:off x="5032820" y="3762743"/>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577109F5-EF63-CF32-C055-F555A1F68AC7}"/>
              </a:ext>
            </a:extLst>
          </p:cNvPr>
          <p:cNvSpPr/>
          <p:nvPr/>
        </p:nvSpPr>
        <p:spPr>
          <a:xfrm>
            <a:off x="2950570" y="2587717"/>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6278FCFB-2700-D463-03FF-6109C77F3462}"/>
              </a:ext>
            </a:extLst>
          </p:cNvPr>
          <p:cNvSpPr/>
          <p:nvPr/>
        </p:nvSpPr>
        <p:spPr>
          <a:xfrm>
            <a:off x="5022328" y="2589267"/>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49A8F4DA-3587-EAD5-B5E4-1474DA2FC9B1}"/>
              </a:ext>
            </a:extLst>
          </p:cNvPr>
          <p:cNvSpPr/>
          <p:nvPr/>
        </p:nvSpPr>
        <p:spPr>
          <a:xfrm>
            <a:off x="6062675" y="3194120"/>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39CF25B1-4947-1E65-8877-C4B0E1566BC2}"/>
              </a:ext>
            </a:extLst>
          </p:cNvPr>
          <p:cNvSpPr/>
          <p:nvPr/>
        </p:nvSpPr>
        <p:spPr>
          <a:xfrm>
            <a:off x="6067527" y="2020139"/>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id="{96426251-ED9A-7266-5142-362110FF5509}"/>
              </a:ext>
            </a:extLst>
          </p:cNvPr>
          <p:cNvSpPr/>
          <p:nvPr/>
        </p:nvSpPr>
        <p:spPr>
          <a:xfrm>
            <a:off x="7094751" y="2605943"/>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id="{FD5FB55F-6870-750B-68B2-3614BBC2BBB4}"/>
              </a:ext>
            </a:extLst>
          </p:cNvPr>
          <p:cNvSpPr/>
          <p:nvPr/>
        </p:nvSpPr>
        <p:spPr>
          <a:xfrm>
            <a:off x="7104868" y="1434223"/>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6" name="Hexagon 15">
            <a:extLst>
              <a:ext uri="{FF2B5EF4-FFF2-40B4-BE49-F238E27FC236}">
                <a16:creationId xmlns:a16="http://schemas.microsoft.com/office/drawing/2014/main" id="{A82DA506-0700-DA5A-8CD0-04AF49E80414}"/>
              </a:ext>
            </a:extLst>
          </p:cNvPr>
          <p:cNvSpPr/>
          <p:nvPr/>
        </p:nvSpPr>
        <p:spPr>
          <a:xfrm>
            <a:off x="6061819" y="4356185"/>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7" name="Hexagon 16">
            <a:extLst>
              <a:ext uri="{FF2B5EF4-FFF2-40B4-BE49-F238E27FC236}">
                <a16:creationId xmlns:a16="http://schemas.microsoft.com/office/drawing/2014/main" id="{445DD39F-8640-8C8A-FC04-9EA679F7C496}"/>
              </a:ext>
            </a:extLst>
          </p:cNvPr>
          <p:cNvSpPr/>
          <p:nvPr/>
        </p:nvSpPr>
        <p:spPr>
          <a:xfrm>
            <a:off x="6071842" y="5523324"/>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8" name="Hexagon 17">
            <a:extLst>
              <a:ext uri="{FF2B5EF4-FFF2-40B4-BE49-F238E27FC236}">
                <a16:creationId xmlns:a16="http://schemas.microsoft.com/office/drawing/2014/main" id="{37F73D73-B9F0-F128-EABF-E4D538DB7101}"/>
              </a:ext>
            </a:extLst>
          </p:cNvPr>
          <p:cNvSpPr/>
          <p:nvPr/>
        </p:nvSpPr>
        <p:spPr>
          <a:xfrm>
            <a:off x="2958355" y="1422874"/>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9" name="Hexagon 18">
            <a:extLst>
              <a:ext uri="{FF2B5EF4-FFF2-40B4-BE49-F238E27FC236}">
                <a16:creationId xmlns:a16="http://schemas.microsoft.com/office/drawing/2014/main" id="{A5E9B202-4A1E-7B64-941A-EE3FF6C0E1F8}"/>
              </a:ext>
            </a:extLst>
          </p:cNvPr>
          <p:cNvSpPr/>
          <p:nvPr/>
        </p:nvSpPr>
        <p:spPr>
          <a:xfrm>
            <a:off x="3987319" y="3184376"/>
            <a:ext cx="1333260" cy="1133475"/>
          </a:xfrm>
          <a:prstGeom prst="hexagon">
            <a:avLst>
              <a:gd name="adj" fmla="val 29466"/>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0" name="Hexagon 19">
            <a:extLst>
              <a:ext uri="{FF2B5EF4-FFF2-40B4-BE49-F238E27FC236}">
                <a16:creationId xmlns:a16="http://schemas.microsoft.com/office/drawing/2014/main" id="{D0405CDB-32EC-B7CE-75CD-FDFD487DE976}"/>
              </a:ext>
            </a:extLst>
          </p:cNvPr>
          <p:cNvSpPr/>
          <p:nvPr/>
        </p:nvSpPr>
        <p:spPr>
          <a:xfrm>
            <a:off x="3985579" y="2000560"/>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1" name="Hexagon 20">
            <a:extLst>
              <a:ext uri="{FF2B5EF4-FFF2-40B4-BE49-F238E27FC236}">
                <a16:creationId xmlns:a16="http://schemas.microsoft.com/office/drawing/2014/main" id="{5D338358-595A-4376-26B9-C0ECB069659D}"/>
              </a:ext>
            </a:extLst>
          </p:cNvPr>
          <p:cNvSpPr/>
          <p:nvPr/>
        </p:nvSpPr>
        <p:spPr>
          <a:xfrm>
            <a:off x="5030832" y="4939014"/>
            <a:ext cx="1333260" cy="1133475"/>
          </a:xfrm>
          <a:prstGeom prst="hexagon">
            <a:avLst>
              <a:gd name="adj" fmla="val 2946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2" name="Hexagon 21">
            <a:extLst>
              <a:ext uri="{FF2B5EF4-FFF2-40B4-BE49-F238E27FC236}">
                <a16:creationId xmlns:a16="http://schemas.microsoft.com/office/drawing/2014/main" id="{BAA8C9E3-9817-8DB6-C3C0-6715FDB3C9D6}"/>
              </a:ext>
            </a:extLst>
          </p:cNvPr>
          <p:cNvSpPr/>
          <p:nvPr/>
        </p:nvSpPr>
        <p:spPr>
          <a:xfrm>
            <a:off x="3996563" y="4349273"/>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3" name="Hexagon 22">
            <a:extLst>
              <a:ext uri="{FF2B5EF4-FFF2-40B4-BE49-F238E27FC236}">
                <a16:creationId xmlns:a16="http://schemas.microsoft.com/office/drawing/2014/main" id="{D9DE3A63-B906-55DD-220E-87CFFA5407C9}"/>
              </a:ext>
            </a:extLst>
          </p:cNvPr>
          <p:cNvSpPr/>
          <p:nvPr/>
        </p:nvSpPr>
        <p:spPr>
          <a:xfrm>
            <a:off x="1927533" y="2001241"/>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4" name="Hexagon 23">
            <a:extLst>
              <a:ext uri="{FF2B5EF4-FFF2-40B4-BE49-F238E27FC236}">
                <a16:creationId xmlns:a16="http://schemas.microsoft.com/office/drawing/2014/main" id="{A12C0826-C52A-50D0-53D0-204A2947F508}"/>
              </a:ext>
            </a:extLst>
          </p:cNvPr>
          <p:cNvSpPr/>
          <p:nvPr/>
        </p:nvSpPr>
        <p:spPr>
          <a:xfrm>
            <a:off x="2965357" y="3772268"/>
            <a:ext cx="1333260" cy="1133475"/>
          </a:xfrm>
          <a:prstGeom prst="hexagon">
            <a:avLst>
              <a:gd name="adj" fmla="val 2946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DEE5A0AC-8DFF-7DC4-8E09-5B50197D34E0}"/>
              </a:ext>
            </a:extLst>
          </p:cNvPr>
          <p:cNvSpPr/>
          <p:nvPr/>
        </p:nvSpPr>
        <p:spPr>
          <a:xfrm>
            <a:off x="2204119" y="1676049"/>
            <a:ext cx="720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C38DA20C-F9C2-111E-9119-17F82EEBD615}"/>
              </a:ext>
            </a:extLst>
          </p:cNvPr>
          <p:cNvSpPr/>
          <p:nvPr/>
        </p:nvSpPr>
        <p:spPr>
          <a:xfrm rot="18121361">
            <a:off x="2630094" y="1395115"/>
            <a:ext cx="792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B81ED996-1F24-BD20-B2A5-44EB4847070E}"/>
              </a:ext>
            </a:extLst>
          </p:cNvPr>
          <p:cNvSpPr/>
          <p:nvPr/>
        </p:nvSpPr>
        <p:spPr>
          <a:xfrm rot="18121361">
            <a:off x="5748776" y="1998647"/>
            <a:ext cx="792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A782EF4-D306-EADD-2F8F-B1F8A9D7E4A0}"/>
              </a:ext>
            </a:extLst>
          </p:cNvPr>
          <p:cNvSpPr/>
          <p:nvPr/>
        </p:nvSpPr>
        <p:spPr>
          <a:xfrm rot="18121361">
            <a:off x="6767085" y="1398421"/>
            <a:ext cx="864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2C335AAD-6AFD-79F6-CEB0-635C6EF66C45}"/>
              </a:ext>
            </a:extLst>
          </p:cNvPr>
          <p:cNvSpPr/>
          <p:nvPr/>
        </p:nvSpPr>
        <p:spPr>
          <a:xfrm>
            <a:off x="3103056" y="1113571"/>
            <a:ext cx="1044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6463F532-546E-3578-17A2-91B758D3F92C}"/>
              </a:ext>
            </a:extLst>
          </p:cNvPr>
          <p:cNvSpPr/>
          <p:nvPr/>
        </p:nvSpPr>
        <p:spPr>
          <a:xfrm rot="3607091">
            <a:off x="3825617" y="1395603"/>
            <a:ext cx="792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F0203E7D-44AB-39BE-6958-B9B2ED8CA35E}"/>
              </a:ext>
            </a:extLst>
          </p:cNvPr>
          <p:cNvSpPr/>
          <p:nvPr/>
        </p:nvSpPr>
        <p:spPr>
          <a:xfrm>
            <a:off x="4308617" y="1676834"/>
            <a:ext cx="864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633F15B4-0A1A-EFA7-1894-E69A2CE0562E}"/>
              </a:ext>
            </a:extLst>
          </p:cNvPr>
          <p:cNvSpPr/>
          <p:nvPr/>
        </p:nvSpPr>
        <p:spPr>
          <a:xfrm rot="3607091">
            <a:off x="4833278" y="1971786"/>
            <a:ext cx="828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4B11DCA9-8FF8-C8B0-9064-2385B0B3B09A}"/>
              </a:ext>
            </a:extLst>
          </p:cNvPr>
          <p:cNvSpPr/>
          <p:nvPr/>
        </p:nvSpPr>
        <p:spPr>
          <a:xfrm>
            <a:off x="5327773" y="2265583"/>
            <a:ext cx="756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60F0CABB-718A-A177-13FE-04EDF33F055A}"/>
              </a:ext>
            </a:extLst>
          </p:cNvPr>
          <p:cNvSpPr/>
          <p:nvPr/>
        </p:nvSpPr>
        <p:spPr>
          <a:xfrm>
            <a:off x="6252491" y="1716113"/>
            <a:ext cx="828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57ECBBD5-11A5-E1CF-E287-658A23B583FB}"/>
              </a:ext>
            </a:extLst>
          </p:cNvPr>
          <p:cNvSpPr/>
          <p:nvPr/>
        </p:nvSpPr>
        <p:spPr>
          <a:xfrm>
            <a:off x="7333679" y="1105778"/>
            <a:ext cx="2232000"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6" name="Flowchart: Decision 35">
            <a:extLst>
              <a:ext uri="{FF2B5EF4-FFF2-40B4-BE49-F238E27FC236}">
                <a16:creationId xmlns:a16="http://schemas.microsoft.com/office/drawing/2014/main" id="{5EABE606-E0FA-928E-3BFD-5156B09DFD54}"/>
              </a:ext>
            </a:extLst>
          </p:cNvPr>
          <p:cNvSpPr/>
          <p:nvPr/>
        </p:nvSpPr>
        <p:spPr>
          <a:xfrm>
            <a:off x="9625229" y="2069966"/>
            <a:ext cx="1080000" cy="108000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D266419B-AB55-497A-398E-0E885219E4F7}"/>
              </a:ext>
            </a:extLst>
          </p:cNvPr>
          <p:cNvSpPr txBox="1"/>
          <p:nvPr/>
        </p:nvSpPr>
        <p:spPr>
          <a:xfrm>
            <a:off x="9579671" y="2487705"/>
            <a:ext cx="1107245" cy="3231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Calibri"/>
                <a:ea typeface="InterFace" charset="0"/>
                <a:cs typeface="InterFace" charset="0"/>
              </a:rPr>
              <a:t>OUR GREENWICH PLAN </a:t>
            </a:r>
          </a:p>
        </p:txBody>
      </p:sp>
      <p:sp>
        <p:nvSpPr>
          <p:cNvPr id="38" name="TextBox 37">
            <a:extLst>
              <a:ext uri="{FF2B5EF4-FFF2-40B4-BE49-F238E27FC236}">
                <a16:creationId xmlns:a16="http://schemas.microsoft.com/office/drawing/2014/main" id="{64719E54-3DE2-C6DC-2801-42FC2A510166}"/>
              </a:ext>
            </a:extLst>
          </p:cNvPr>
          <p:cNvSpPr txBox="1"/>
          <p:nvPr/>
        </p:nvSpPr>
        <p:spPr>
          <a:xfrm>
            <a:off x="7395079" y="1144858"/>
            <a:ext cx="2526056"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InterFace" charset="0"/>
                <a:cs typeface="InterFace" charset="0"/>
              </a:rPr>
              <a:t>Framed by our operating model</a:t>
            </a:r>
          </a:p>
        </p:txBody>
      </p:sp>
      <p:sp>
        <p:nvSpPr>
          <p:cNvPr id="39" name="TextBox 38">
            <a:extLst>
              <a:ext uri="{FF2B5EF4-FFF2-40B4-BE49-F238E27FC236}">
                <a16:creationId xmlns:a16="http://schemas.microsoft.com/office/drawing/2014/main" id="{E7392B2D-54C9-FAC5-14C7-34C7E8808AA7}"/>
              </a:ext>
            </a:extLst>
          </p:cNvPr>
          <p:cNvSpPr txBox="1"/>
          <p:nvPr/>
        </p:nvSpPr>
        <p:spPr>
          <a:xfrm>
            <a:off x="4105686" y="3761474"/>
            <a:ext cx="1107245"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alibri"/>
                <a:ea typeface="InterFace" charset="0"/>
                <a:cs typeface="InterFace" charset="0"/>
              </a:rPr>
              <a:t>People, carers and families</a:t>
            </a:r>
          </a:p>
        </p:txBody>
      </p:sp>
      <p:pic>
        <p:nvPicPr>
          <p:cNvPr id="40" name="Graphic 1" descr="Male profile with solid fill">
            <a:extLst>
              <a:ext uri="{FF2B5EF4-FFF2-40B4-BE49-F238E27FC236}">
                <a16:creationId xmlns:a16="http://schemas.microsoft.com/office/drawing/2014/main" id="{526A8741-7EA4-CA1A-A987-847F5E5ECD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9499" y="3329717"/>
            <a:ext cx="433413" cy="422290"/>
          </a:xfrm>
          <a:prstGeom prst="rect">
            <a:avLst/>
          </a:prstGeom>
        </p:spPr>
      </p:pic>
      <p:pic>
        <p:nvPicPr>
          <p:cNvPr id="41" name="Graphic 2" descr="Female Profile with solid fill">
            <a:extLst>
              <a:ext uri="{FF2B5EF4-FFF2-40B4-BE49-F238E27FC236}">
                <a16:creationId xmlns:a16="http://schemas.microsoft.com/office/drawing/2014/main" id="{63F6C125-640E-A9BB-228C-DC73E7DC02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4183" y="3418904"/>
            <a:ext cx="433413" cy="422290"/>
          </a:xfrm>
          <a:prstGeom prst="rect">
            <a:avLst/>
          </a:prstGeom>
        </p:spPr>
      </p:pic>
      <p:sp>
        <p:nvSpPr>
          <p:cNvPr id="42" name="TextBox 41">
            <a:extLst>
              <a:ext uri="{FF2B5EF4-FFF2-40B4-BE49-F238E27FC236}">
                <a16:creationId xmlns:a16="http://schemas.microsoft.com/office/drawing/2014/main" id="{AC0FBC16-7309-34AC-99DB-C025395C7A44}"/>
              </a:ext>
            </a:extLst>
          </p:cNvPr>
          <p:cNvSpPr txBox="1"/>
          <p:nvPr/>
        </p:nvSpPr>
        <p:spPr>
          <a:xfrm>
            <a:off x="5078672" y="3097068"/>
            <a:ext cx="121357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Innovation</a:t>
            </a:r>
          </a:p>
        </p:txBody>
      </p:sp>
      <p:sp>
        <p:nvSpPr>
          <p:cNvPr id="43" name="TextBox 42">
            <a:extLst>
              <a:ext uri="{FF2B5EF4-FFF2-40B4-BE49-F238E27FC236}">
                <a16:creationId xmlns:a16="http://schemas.microsoft.com/office/drawing/2014/main" id="{3637E073-D9CA-3EB6-60AD-FE9F1C535CD6}"/>
              </a:ext>
            </a:extLst>
          </p:cNvPr>
          <p:cNvSpPr txBox="1"/>
          <p:nvPr/>
        </p:nvSpPr>
        <p:spPr>
          <a:xfrm>
            <a:off x="5310001" y="4105473"/>
            <a:ext cx="77492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Tailor-made for Greenwich</a:t>
            </a:r>
          </a:p>
        </p:txBody>
      </p:sp>
      <p:sp>
        <p:nvSpPr>
          <p:cNvPr id="44" name="TextBox 43">
            <a:extLst>
              <a:ext uri="{FF2B5EF4-FFF2-40B4-BE49-F238E27FC236}">
                <a16:creationId xmlns:a16="http://schemas.microsoft.com/office/drawing/2014/main" id="{4F821A05-4FF5-DA9C-F53A-834D607CEB9D}"/>
              </a:ext>
            </a:extLst>
          </p:cNvPr>
          <p:cNvSpPr txBox="1"/>
          <p:nvPr/>
        </p:nvSpPr>
        <p:spPr>
          <a:xfrm>
            <a:off x="3112098" y="2983999"/>
            <a:ext cx="1067819"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production</a:t>
            </a:r>
          </a:p>
        </p:txBody>
      </p:sp>
      <p:sp>
        <p:nvSpPr>
          <p:cNvPr id="45" name="TextBox 44">
            <a:extLst>
              <a:ext uri="{FF2B5EF4-FFF2-40B4-BE49-F238E27FC236}">
                <a16:creationId xmlns:a16="http://schemas.microsoft.com/office/drawing/2014/main" id="{6180EBA2-64D4-FED8-53A1-543E5B7B831E}"/>
              </a:ext>
            </a:extLst>
          </p:cNvPr>
          <p:cNvSpPr txBox="1"/>
          <p:nvPr/>
        </p:nvSpPr>
        <p:spPr>
          <a:xfrm>
            <a:off x="2179845" y="2460393"/>
            <a:ext cx="802254"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Value for money</a:t>
            </a:r>
          </a:p>
        </p:txBody>
      </p:sp>
      <p:sp>
        <p:nvSpPr>
          <p:cNvPr id="46" name="TextBox 45">
            <a:extLst>
              <a:ext uri="{FF2B5EF4-FFF2-40B4-BE49-F238E27FC236}">
                <a16:creationId xmlns:a16="http://schemas.microsoft.com/office/drawing/2014/main" id="{804B4B24-05DE-1A45-54CE-D3A300F38938}"/>
              </a:ext>
            </a:extLst>
          </p:cNvPr>
          <p:cNvSpPr txBox="1"/>
          <p:nvPr/>
        </p:nvSpPr>
        <p:spPr>
          <a:xfrm>
            <a:off x="3286097" y="4185116"/>
            <a:ext cx="740999"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Delivering quality</a:t>
            </a:r>
          </a:p>
        </p:txBody>
      </p:sp>
      <p:sp>
        <p:nvSpPr>
          <p:cNvPr id="47" name="TextBox 46">
            <a:extLst>
              <a:ext uri="{FF2B5EF4-FFF2-40B4-BE49-F238E27FC236}">
                <a16:creationId xmlns:a16="http://schemas.microsoft.com/office/drawing/2014/main" id="{4FD4871C-CA9C-2BBA-0788-53EE4228BA72}"/>
              </a:ext>
            </a:extLst>
          </p:cNvPr>
          <p:cNvSpPr txBox="1"/>
          <p:nvPr/>
        </p:nvSpPr>
        <p:spPr>
          <a:xfrm>
            <a:off x="6229247" y="3627216"/>
            <a:ext cx="8889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mn-cs"/>
              </a:rPr>
              <a:t>Relationships</a:t>
            </a:r>
            <a:endParaRPr kumimoji="0" lang="en-US" sz="18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531B610-4909-40CF-07FD-51116FCDE8CD}"/>
              </a:ext>
            </a:extLst>
          </p:cNvPr>
          <p:cNvSpPr txBox="1"/>
          <p:nvPr/>
        </p:nvSpPr>
        <p:spPr>
          <a:xfrm>
            <a:off x="4286763" y="4751854"/>
            <a:ext cx="79200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Shared ambition</a:t>
            </a:r>
          </a:p>
        </p:txBody>
      </p:sp>
      <p:sp>
        <p:nvSpPr>
          <p:cNvPr id="49" name="TextBox 48">
            <a:extLst>
              <a:ext uri="{FF2B5EF4-FFF2-40B4-BE49-F238E27FC236}">
                <a16:creationId xmlns:a16="http://schemas.microsoft.com/office/drawing/2014/main" id="{9D4F81DC-D52B-7B43-DF02-67B51E61D72D}"/>
              </a:ext>
            </a:extLst>
          </p:cNvPr>
          <p:cNvSpPr txBox="1"/>
          <p:nvPr/>
        </p:nvSpPr>
        <p:spPr>
          <a:xfrm>
            <a:off x="4317027" y="2435602"/>
            <a:ext cx="684562"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Outcomes-focus</a:t>
            </a:r>
          </a:p>
        </p:txBody>
      </p:sp>
      <p:sp>
        <p:nvSpPr>
          <p:cNvPr id="50" name="TextBox 49">
            <a:extLst>
              <a:ext uri="{FF2B5EF4-FFF2-40B4-BE49-F238E27FC236}">
                <a16:creationId xmlns:a16="http://schemas.microsoft.com/office/drawing/2014/main" id="{AA392C93-21A1-3014-E50E-084214F84C19}"/>
              </a:ext>
            </a:extLst>
          </p:cNvPr>
          <p:cNvSpPr txBox="1"/>
          <p:nvPr/>
        </p:nvSpPr>
        <p:spPr>
          <a:xfrm>
            <a:off x="6948816" y="1917239"/>
            <a:ext cx="162513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Workforce</a:t>
            </a: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76C14208-E764-AB6F-419E-1FB3E3C83F59}"/>
              </a:ext>
            </a:extLst>
          </p:cNvPr>
          <p:cNvSpPr txBox="1"/>
          <p:nvPr/>
        </p:nvSpPr>
        <p:spPr>
          <a:xfrm>
            <a:off x="2786114" y="1916057"/>
            <a:ext cx="162513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System working</a:t>
            </a:r>
          </a:p>
        </p:txBody>
      </p:sp>
      <p:sp>
        <p:nvSpPr>
          <p:cNvPr id="52" name="TextBox 51">
            <a:extLst>
              <a:ext uri="{FF2B5EF4-FFF2-40B4-BE49-F238E27FC236}">
                <a16:creationId xmlns:a16="http://schemas.microsoft.com/office/drawing/2014/main" id="{0F994C86-60B4-FE93-6B29-D9AE3F988C21}"/>
              </a:ext>
            </a:extLst>
          </p:cNvPr>
          <p:cNvSpPr txBox="1"/>
          <p:nvPr/>
        </p:nvSpPr>
        <p:spPr>
          <a:xfrm>
            <a:off x="6026201" y="6017448"/>
            <a:ext cx="1403522"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Insight</a:t>
            </a: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A0380A6D-EBBD-76F3-7B06-470ECFF7807F}"/>
              </a:ext>
            </a:extLst>
          </p:cNvPr>
          <p:cNvSpPr txBox="1"/>
          <p:nvPr/>
        </p:nvSpPr>
        <p:spPr>
          <a:xfrm>
            <a:off x="6028785" y="4845858"/>
            <a:ext cx="136750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Decision-making</a:t>
            </a:r>
          </a:p>
        </p:txBody>
      </p:sp>
      <p:sp>
        <p:nvSpPr>
          <p:cNvPr id="54" name="TextBox 53">
            <a:extLst>
              <a:ext uri="{FF2B5EF4-FFF2-40B4-BE49-F238E27FC236}">
                <a16:creationId xmlns:a16="http://schemas.microsoft.com/office/drawing/2014/main" id="{CBE1C896-524D-FC97-D0E3-F627294DC7A8}"/>
              </a:ext>
            </a:extLst>
          </p:cNvPr>
          <p:cNvSpPr txBox="1"/>
          <p:nvPr/>
        </p:nvSpPr>
        <p:spPr>
          <a:xfrm>
            <a:off x="6948816" y="3104360"/>
            <a:ext cx="162513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Leadership</a:t>
            </a:r>
          </a:p>
        </p:txBody>
      </p:sp>
      <p:sp>
        <p:nvSpPr>
          <p:cNvPr id="55" name="TextBox 54">
            <a:extLst>
              <a:ext uri="{FF2B5EF4-FFF2-40B4-BE49-F238E27FC236}">
                <a16:creationId xmlns:a16="http://schemas.microsoft.com/office/drawing/2014/main" id="{5365E80D-E685-5791-068A-B1C1213D72C4}"/>
              </a:ext>
            </a:extLst>
          </p:cNvPr>
          <p:cNvSpPr txBox="1"/>
          <p:nvPr/>
        </p:nvSpPr>
        <p:spPr>
          <a:xfrm>
            <a:off x="5902174" y="2540848"/>
            <a:ext cx="162513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Benefits</a:t>
            </a:r>
            <a:endParaRPr kumimoji="0" lang="en-US" sz="18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EC297E4F-8D7D-309C-6449-D3944B29227E}"/>
              </a:ext>
            </a:extLst>
          </p:cNvPr>
          <p:cNvSpPr txBox="1"/>
          <p:nvPr/>
        </p:nvSpPr>
        <p:spPr>
          <a:xfrm>
            <a:off x="5137466" y="5324067"/>
            <a:ext cx="1119992"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a:ea typeface="+mn-ea"/>
                <a:cs typeface="Calibri"/>
              </a:rPr>
              <a:t>Outcome-based services</a:t>
            </a:r>
          </a:p>
        </p:txBody>
      </p:sp>
      <p:sp>
        <p:nvSpPr>
          <p:cNvPr id="59" name="Rectangle 58">
            <a:extLst>
              <a:ext uri="{FF2B5EF4-FFF2-40B4-BE49-F238E27FC236}">
                <a16:creationId xmlns:a16="http://schemas.microsoft.com/office/drawing/2014/main" id="{B595B851-87D6-3F36-D126-4F9B051C32B4}"/>
              </a:ext>
            </a:extLst>
          </p:cNvPr>
          <p:cNvSpPr/>
          <p:nvPr/>
        </p:nvSpPr>
        <p:spPr>
          <a:xfrm>
            <a:off x="8514024" y="459105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Calibri"/>
            </a:endParaRPr>
          </a:p>
        </p:txBody>
      </p:sp>
      <p:sp>
        <p:nvSpPr>
          <p:cNvPr id="61" name="Rectangle 60">
            <a:extLst>
              <a:ext uri="{FF2B5EF4-FFF2-40B4-BE49-F238E27FC236}">
                <a16:creationId xmlns:a16="http://schemas.microsoft.com/office/drawing/2014/main" id="{DBE56145-CB4C-F735-7EC6-48CC0CDA1BC1}"/>
              </a:ext>
            </a:extLst>
          </p:cNvPr>
          <p:cNvSpPr/>
          <p:nvPr/>
        </p:nvSpPr>
        <p:spPr>
          <a:xfrm>
            <a:off x="8514024" y="488325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Calibri"/>
            </a:endParaRPr>
          </a:p>
        </p:txBody>
      </p:sp>
      <p:sp>
        <p:nvSpPr>
          <p:cNvPr id="63" name="Rectangle 62">
            <a:extLst>
              <a:ext uri="{FF2B5EF4-FFF2-40B4-BE49-F238E27FC236}">
                <a16:creationId xmlns:a16="http://schemas.microsoft.com/office/drawing/2014/main" id="{483D94AE-66C3-4FF1-FAF0-47F801528131}"/>
              </a:ext>
            </a:extLst>
          </p:cNvPr>
          <p:cNvSpPr/>
          <p:nvPr/>
        </p:nvSpPr>
        <p:spPr>
          <a:xfrm>
            <a:off x="8514024" y="517545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Calibri"/>
            </a:endParaRPr>
          </a:p>
        </p:txBody>
      </p:sp>
      <p:sp>
        <p:nvSpPr>
          <p:cNvPr id="65" name="Rectangle 64">
            <a:extLst>
              <a:ext uri="{FF2B5EF4-FFF2-40B4-BE49-F238E27FC236}">
                <a16:creationId xmlns:a16="http://schemas.microsoft.com/office/drawing/2014/main" id="{2E5C7906-4D4E-077F-9037-64DF270A30E7}"/>
              </a:ext>
            </a:extLst>
          </p:cNvPr>
          <p:cNvSpPr/>
          <p:nvPr/>
        </p:nvSpPr>
        <p:spPr>
          <a:xfrm>
            <a:off x="8505825" y="546735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Calibri"/>
            </a:endParaRPr>
          </a:p>
        </p:txBody>
      </p:sp>
      <p:sp>
        <p:nvSpPr>
          <p:cNvPr id="69" name="Rectangle 68">
            <a:extLst>
              <a:ext uri="{FF2B5EF4-FFF2-40B4-BE49-F238E27FC236}">
                <a16:creationId xmlns:a16="http://schemas.microsoft.com/office/drawing/2014/main" id="{4B59BCE3-89BF-1A35-4251-C1CAB4402311}"/>
              </a:ext>
            </a:extLst>
          </p:cNvPr>
          <p:cNvSpPr/>
          <p:nvPr/>
        </p:nvSpPr>
        <p:spPr>
          <a:xfrm>
            <a:off x="8505825" y="578505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Calibri"/>
            </a:endParaRPr>
          </a:p>
        </p:txBody>
      </p:sp>
      <p:sp>
        <p:nvSpPr>
          <p:cNvPr id="71" name="TextBox 70">
            <a:extLst>
              <a:ext uri="{FF2B5EF4-FFF2-40B4-BE49-F238E27FC236}">
                <a16:creationId xmlns:a16="http://schemas.microsoft.com/office/drawing/2014/main" id="{691B228D-CD73-792C-381B-8743DADE363C}"/>
              </a:ext>
            </a:extLst>
          </p:cNvPr>
          <p:cNvSpPr txBox="1"/>
          <p:nvPr/>
        </p:nvSpPr>
        <p:spPr>
          <a:xfrm>
            <a:off x="8770324" y="4591050"/>
            <a:ext cx="3431201" cy="2414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62626"/>
                </a:solidFill>
                <a:effectLst/>
                <a:uLnTx/>
                <a:uFillTx/>
                <a:latin typeface="Calibri"/>
                <a:ea typeface="+mn-ea"/>
                <a:cs typeface="Calibri"/>
              </a:rPr>
              <a:t>People, families and carers at the heart of everything we do</a:t>
            </a:r>
            <a:endParaRPr kumimoji="0" lang="en-US" sz="1000" b="0" i="0" u="none" strike="noStrike" kern="1200" cap="none" spc="0" normalizeH="0" baseline="0" noProof="0">
              <a:ln>
                <a:noFill/>
              </a:ln>
              <a:solidFill>
                <a:srgbClr val="262626"/>
              </a:solidFill>
              <a:effectLst/>
              <a:uLnTx/>
              <a:uFillTx/>
              <a:latin typeface="Calibri"/>
              <a:ea typeface="+mn-ea"/>
              <a:cs typeface="Calibri"/>
            </a:endParaRPr>
          </a:p>
        </p:txBody>
      </p:sp>
      <p:sp>
        <p:nvSpPr>
          <p:cNvPr id="73" name="TextBox 72">
            <a:extLst>
              <a:ext uri="{FF2B5EF4-FFF2-40B4-BE49-F238E27FC236}">
                <a16:creationId xmlns:a16="http://schemas.microsoft.com/office/drawing/2014/main" id="{792BD927-3098-2061-A490-8E9F5F052560}"/>
              </a:ext>
            </a:extLst>
          </p:cNvPr>
          <p:cNvSpPr txBox="1"/>
          <p:nvPr/>
        </p:nvSpPr>
        <p:spPr>
          <a:xfrm>
            <a:off x="8770324" y="4889700"/>
            <a:ext cx="3431201" cy="2414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62626"/>
                </a:solidFill>
                <a:effectLst/>
                <a:uLnTx/>
                <a:uFillTx/>
                <a:latin typeface="Calibri"/>
                <a:ea typeface="InterFace" charset="0"/>
                <a:cs typeface="InterFace" charset="0"/>
              </a:rPr>
              <a:t>Guided by the Our Greenwich Plan, setting the strategic direction</a:t>
            </a:r>
          </a:p>
        </p:txBody>
      </p:sp>
      <p:sp>
        <p:nvSpPr>
          <p:cNvPr id="75" name="TextBox 74">
            <a:extLst>
              <a:ext uri="{FF2B5EF4-FFF2-40B4-BE49-F238E27FC236}">
                <a16:creationId xmlns:a16="http://schemas.microsoft.com/office/drawing/2014/main" id="{CAEA82E6-59E6-7B57-82BD-7502706C44E7}"/>
              </a:ext>
            </a:extLst>
          </p:cNvPr>
          <p:cNvSpPr txBox="1"/>
          <p:nvPr/>
        </p:nvSpPr>
        <p:spPr>
          <a:xfrm>
            <a:off x="8770323" y="5175450"/>
            <a:ext cx="3431201" cy="2414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62626"/>
                </a:solidFill>
                <a:effectLst/>
                <a:uLnTx/>
                <a:uFillTx/>
                <a:latin typeface="Calibri"/>
                <a:ea typeface="InterFace" charset="0"/>
                <a:cs typeface="InterFace" charset="0"/>
              </a:rPr>
              <a:t>Our 'enablers'</a:t>
            </a:r>
          </a:p>
        </p:txBody>
      </p:sp>
      <p:sp>
        <p:nvSpPr>
          <p:cNvPr id="77" name="TextBox 76">
            <a:extLst>
              <a:ext uri="{FF2B5EF4-FFF2-40B4-BE49-F238E27FC236}">
                <a16:creationId xmlns:a16="http://schemas.microsoft.com/office/drawing/2014/main" id="{62137D91-5A5C-9EB7-FA7D-15462C798C68}"/>
              </a:ext>
            </a:extLst>
          </p:cNvPr>
          <p:cNvSpPr txBox="1"/>
          <p:nvPr/>
        </p:nvSpPr>
        <p:spPr>
          <a:xfrm>
            <a:off x="8770664" y="5467350"/>
            <a:ext cx="1570312" cy="2287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62626"/>
                </a:solidFill>
                <a:effectLst/>
                <a:uLnTx/>
                <a:uFillTx/>
                <a:latin typeface="Calibri"/>
                <a:ea typeface="InterFace" charset="0"/>
                <a:cs typeface="InterFace" charset="0"/>
              </a:rPr>
              <a:t>Our 'core principles'</a:t>
            </a:r>
          </a:p>
        </p:txBody>
      </p:sp>
      <p:sp>
        <p:nvSpPr>
          <p:cNvPr id="86" name="TextBox 85">
            <a:extLst>
              <a:ext uri="{FF2B5EF4-FFF2-40B4-BE49-F238E27FC236}">
                <a16:creationId xmlns:a16="http://schemas.microsoft.com/office/drawing/2014/main" id="{B427880B-DBCE-FB03-1F66-05CC67C273DF}"/>
              </a:ext>
            </a:extLst>
          </p:cNvPr>
          <p:cNvSpPr txBox="1"/>
          <p:nvPr/>
        </p:nvSpPr>
        <p:spPr>
          <a:xfrm>
            <a:off x="8757963" y="5772149"/>
            <a:ext cx="2446612" cy="2414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62626"/>
                </a:solidFill>
                <a:effectLst/>
                <a:uLnTx/>
                <a:uFillTx/>
                <a:latin typeface="Calibri"/>
                <a:ea typeface="InterFace" charset="0"/>
                <a:cs typeface="InterFace" charset="0"/>
              </a:rPr>
              <a:t>Our underpinning operating model</a:t>
            </a:r>
          </a:p>
        </p:txBody>
      </p:sp>
    </p:spTree>
    <p:extLst>
      <p:ext uri="{BB962C8B-B14F-4D97-AF65-F5344CB8AC3E}">
        <p14:creationId xmlns:p14="http://schemas.microsoft.com/office/powerpoint/2010/main" val="369319690"/>
      </p:ext>
    </p:extLst>
  </p:cSld>
  <p:clrMapOvr>
    <a:masterClrMapping/>
  </p:clrMapOvr>
</p:sld>
</file>

<file path=ppt/theme/theme1.xml><?xml version="1.0" encoding="utf-8"?>
<a:theme xmlns:a="http://schemas.openxmlformats.org/drawingml/2006/main" name="1_RBG">
  <a:themeElements>
    <a:clrScheme name="RBG">
      <a:dk1>
        <a:srgbClr val="262626"/>
      </a:dk1>
      <a:lt1>
        <a:srgbClr val="FFFFFF"/>
      </a:lt1>
      <a:dk2>
        <a:srgbClr val="1FB6FD"/>
      </a:dk2>
      <a:lt2>
        <a:srgbClr val="FFFFFF"/>
      </a:lt2>
      <a:accent1>
        <a:srgbClr val="FC2C36"/>
      </a:accent1>
      <a:accent2>
        <a:srgbClr val="CF0B3E"/>
      </a:accent2>
      <a:accent3>
        <a:srgbClr val="CE0477"/>
      </a:accent3>
      <a:accent4>
        <a:srgbClr val="110DA7"/>
      </a:accent4>
      <a:accent5>
        <a:srgbClr val="015B85"/>
      </a:accent5>
      <a:accent6>
        <a:srgbClr val="5C5C5C"/>
      </a:accent6>
      <a:hlink>
        <a:srgbClr val="015B85"/>
      </a:hlink>
      <a:folHlink>
        <a:srgbClr val="FF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lgn="ctr">
          <a:lnSpc>
            <a:spcPts val="1905"/>
          </a:lnSpc>
          <a:defRPr sz="1400" dirty="0" smtClean="0">
            <a:solidFill>
              <a:schemeClr val="tx1"/>
            </a:solidFill>
            <a:ea typeface="InterFace" charset="0"/>
            <a:cs typeface="InterFac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50000"/>
            </a:schemeClr>
          </a:solidFill>
          <a:prstDash val="dash"/>
          <a:headEnd type="non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l">
          <a:lnSpc>
            <a:spcPts val="1905"/>
          </a:lnSpc>
          <a:defRPr sz="1400" dirty="0" err="1" smtClean="0">
            <a:ea typeface="InterFace" charset="0"/>
            <a:cs typeface="InterFace" charset="0"/>
          </a:defRPr>
        </a:defPPr>
      </a:lstStyle>
    </a:txDef>
  </a:objectDefaults>
  <a:extraClrSchemeLst/>
  <a:extLst>
    <a:ext uri="{05A4C25C-085E-4340-85A3-A5531E510DB2}">
      <thm15:themeFamily xmlns:thm15="http://schemas.microsoft.com/office/thememl/2012/main" name="Greenwich PPT Template" id="{34C0835E-D522-4070-ABB1-2B8A9992518F}" vid="{1A7DA526-4DB0-4B09-93DF-98122E013C9B}"/>
    </a:ext>
  </a:extLst>
</a:theme>
</file>

<file path=ppt/theme/theme2.xml><?xml version="1.0" encoding="utf-8"?>
<a:theme xmlns:a="http://schemas.openxmlformats.org/drawingml/2006/main" name="1_RBG Template">
  <a:themeElements>
    <a:clrScheme name="RBG">
      <a:dk1>
        <a:srgbClr val="262626"/>
      </a:dk1>
      <a:lt1>
        <a:srgbClr val="FFFFFF"/>
      </a:lt1>
      <a:dk2>
        <a:srgbClr val="1FB6FD"/>
      </a:dk2>
      <a:lt2>
        <a:srgbClr val="FFFFFF"/>
      </a:lt2>
      <a:accent1>
        <a:srgbClr val="FC2C36"/>
      </a:accent1>
      <a:accent2>
        <a:srgbClr val="CF0B3E"/>
      </a:accent2>
      <a:accent3>
        <a:srgbClr val="CE0477"/>
      </a:accent3>
      <a:accent4>
        <a:srgbClr val="110DA7"/>
      </a:accent4>
      <a:accent5>
        <a:srgbClr val="015B85"/>
      </a:accent5>
      <a:accent6>
        <a:srgbClr val="5C5C5C"/>
      </a:accent6>
      <a:hlink>
        <a:srgbClr val="015B85"/>
      </a:hlink>
      <a:folHlink>
        <a:srgbClr val="FF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lgn="ctr">
          <a:lnSpc>
            <a:spcPts val="1905"/>
          </a:lnSpc>
          <a:defRPr sz="1400" dirty="0" smtClean="0">
            <a:solidFill>
              <a:schemeClr val="tx1"/>
            </a:solidFill>
            <a:ea typeface="InterFace" charset="0"/>
            <a:cs typeface="InterFac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50000"/>
            </a:schemeClr>
          </a:solidFill>
          <a:prstDash val="dash"/>
          <a:headEnd type="non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l">
          <a:lnSpc>
            <a:spcPts val="1905"/>
          </a:lnSpc>
          <a:defRPr sz="1400" dirty="0" err="1" smtClean="0">
            <a:ea typeface="InterFace" charset="0"/>
            <a:cs typeface="InterFace" charset="0"/>
          </a:defRPr>
        </a:defPPr>
      </a:lstStyle>
    </a:txDef>
  </a:objectDefaults>
  <a:extraClrSchemeLst/>
  <a:extLst>
    <a:ext uri="{05A4C25C-085E-4340-85A3-A5531E510DB2}">
      <thm15:themeFamily xmlns:thm15="http://schemas.microsoft.com/office/thememl/2012/main" name="RBG Template" id="{818EC702-7E5E-4B1B-8B9F-47E5477B97F7}" vid="{3723D594-7532-4563-B8B2-B09EF0C70311}"/>
    </a:ext>
  </a:extLst>
</a:theme>
</file>

<file path=ppt/theme/theme3.xml><?xml version="1.0" encoding="utf-8"?>
<a:theme xmlns:a="http://schemas.openxmlformats.org/drawingml/2006/main" name="RBG">
  <a:themeElements>
    <a:clrScheme name="RBG">
      <a:dk1>
        <a:srgbClr val="262626"/>
      </a:dk1>
      <a:lt1>
        <a:srgbClr val="FFFFFF"/>
      </a:lt1>
      <a:dk2>
        <a:srgbClr val="1FB6FD"/>
      </a:dk2>
      <a:lt2>
        <a:srgbClr val="FFFFFF"/>
      </a:lt2>
      <a:accent1>
        <a:srgbClr val="FC2C36"/>
      </a:accent1>
      <a:accent2>
        <a:srgbClr val="CF0B3E"/>
      </a:accent2>
      <a:accent3>
        <a:srgbClr val="CE0477"/>
      </a:accent3>
      <a:accent4>
        <a:srgbClr val="110DA7"/>
      </a:accent4>
      <a:accent5>
        <a:srgbClr val="015B85"/>
      </a:accent5>
      <a:accent6>
        <a:srgbClr val="5C5C5C"/>
      </a:accent6>
      <a:hlink>
        <a:srgbClr val="015B85"/>
      </a:hlink>
      <a:folHlink>
        <a:srgbClr val="FF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30400" indent="-230400">
          <a:lnSpc>
            <a:spcPts val="1905"/>
          </a:lnSpc>
          <a:buFont typeface="Arial" charset="0"/>
          <a:buChar char="•"/>
          <a:defRPr sz="1540" dirty="0" err="1" smtClean="0">
            <a:latin typeface="InterFace" charset="0"/>
            <a:ea typeface="InterFace" charset="0"/>
            <a:cs typeface="InterFace" charset="0"/>
          </a:defRPr>
        </a:defPPr>
      </a:lstStyle>
    </a:txDef>
  </a:objectDefaults>
  <a:extraClrSchemeLst/>
  <a:extLst>
    <a:ext uri="{05A4C25C-085E-4340-85A3-A5531E510DB2}">
      <thm15:themeFamily xmlns:thm15="http://schemas.microsoft.com/office/thememl/2012/main" name="210119 Wider Briefing Group_001" id="{A5B293E7-3631-43E8-9E3D-87AB606CFA55}" vid="{9B153C9E-64B2-4490-848F-13F528E9E7DE}"/>
    </a:ext>
  </a:extLst>
</a:theme>
</file>

<file path=ppt/theme/theme4.xml><?xml version="1.0" encoding="utf-8"?>
<a:theme xmlns:a="http://schemas.openxmlformats.org/drawingml/2006/main" name="2_RBG">
  <a:themeElements>
    <a:clrScheme name="RBG">
      <a:dk1>
        <a:srgbClr val="262626"/>
      </a:dk1>
      <a:lt1>
        <a:srgbClr val="FFFFFF"/>
      </a:lt1>
      <a:dk2>
        <a:srgbClr val="1FB6FD"/>
      </a:dk2>
      <a:lt2>
        <a:srgbClr val="FFFFFF"/>
      </a:lt2>
      <a:accent1>
        <a:srgbClr val="FC2C36"/>
      </a:accent1>
      <a:accent2>
        <a:srgbClr val="CF0B3E"/>
      </a:accent2>
      <a:accent3>
        <a:srgbClr val="CE0477"/>
      </a:accent3>
      <a:accent4>
        <a:srgbClr val="110DA7"/>
      </a:accent4>
      <a:accent5>
        <a:srgbClr val="015B85"/>
      </a:accent5>
      <a:accent6>
        <a:srgbClr val="5C5C5C"/>
      </a:accent6>
      <a:hlink>
        <a:srgbClr val="015B85"/>
      </a:hlink>
      <a:folHlink>
        <a:srgbClr val="FF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30400" indent="-230400">
          <a:lnSpc>
            <a:spcPts val="1905"/>
          </a:lnSpc>
          <a:buFont typeface="Arial" charset="0"/>
          <a:buChar char="•"/>
          <a:defRPr sz="1540" dirty="0" err="1" smtClean="0">
            <a:latin typeface="InterFace" charset="0"/>
            <a:ea typeface="InterFace" charset="0"/>
            <a:cs typeface="InterFace" charset="0"/>
          </a:defRPr>
        </a:defPPr>
      </a:lstStyle>
    </a:txDef>
  </a:objectDefaults>
  <a:extraClrSchemeLst/>
  <a:extLst>
    <a:ext uri="{05A4C25C-085E-4340-85A3-A5531E510DB2}">
      <thm15:themeFamily xmlns:thm15="http://schemas.microsoft.com/office/thememl/2012/main" name="210119 Wider Briefing Group_001" id="{A5B293E7-3631-43E8-9E3D-87AB606CFA55}" vid="{9B153C9E-64B2-4490-848F-13F528E9E7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CF9E2AE7C0CD42B5E6B6CB9A0C5EBF" ma:contentTypeVersion="7" ma:contentTypeDescription="Create a new document." ma:contentTypeScope="" ma:versionID="df8a60267f06aff257a1b9033c680857">
  <xsd:schema xmlns:xsd="http://www.w3.org/2001/XMLSchema" xmlns:xs="http://www.w3.org/2001/XMLSchema" xmlns:p="http://schemas.microsoft.com/office/2006/metadata/properties" xmlns:ns2="185a9939-6366-47e5-a9c1-29dab8f0c674" xmlns:ns3="801680dd-35e7-4908-bb8c-a0ec81a61826" targetNamespace="http://schemas.microsoft.com/office/2006/metadata/properties" ma:root="true" ma:fieldsID="903ff6e5264542d41ac8e2d4ffed858b" ns2:_="" ns3:_="">
    <xsd:import namespace="185a9939-6366-47e5-a9c1-29dab8f0c674"/>
    <xsd:import namespace="801680dd-35e7-4908-bb8c-a0ec81a61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a9939-6366-47e5-a9c1-29dab8f0c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680dd-35e7-4908-bb8c-a0ec81a618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62C4D-1369-4EA8-9750-AFC1F051D5E6}">
  <ds:schemaRefs>
    <ds:schemaRef ds:uri="185a9939-6366-47e5-a9c1-29dab8f0c67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01680dd-35e7-4908-bb8c-a0ec81a61826"/>
    <ds:schemaRef ds:uri="http://www.w3.org/XML/1998/namespace"/>
    <ds:schemaRef ds:uri="http://purl.org/dc/dcmitype/"/>
  </ds:schemaRefs>
</ds:datastoreItem>
</file>

<file path=customXml/itemProps2.xml><?xml version="1.0" encoding="utf-8"?>
<ds:datastoreItem xmlns:ds="http://schemas.openxmlformats.org/officeDocument/2006/customXml" ds:itemID="{B0AF2449-F4EC-449E-BAEC-2661821668DD}">
  <ds:schemaRefs>
    <ds:schemaRef ds:uri="http://schemas.microsoft.com/sharepoint/v3/contenttype/forms"/>
  </ds:schemaRefs>
</ds:datastoreItem>
</file>

<file path=customXml/itemProps3.xml><?xml version="1.0" encoding="utf-8"?>
<ds:datastoreItem xmlns:ds="http://schemas.openxmlformats.org/officeDocument/2006/customXml" ds:itemID="{1BE5E7DD-1061-467D-BABC-BE1E26B7C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a9939-6366-47e5-a9c1-29dab8f0c674"/>
    <ds:schemaRef ds:uri="801680dd-35e7-4908-bb8c-a0ec81a61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Calibri</vt:lpstr>
      <vt:lpstr>Courier New</vt:lpstr>
      <vt:lpstr>InterFace</vt:lpstr>
      <vt:lpstr>Symbol</vt:lpstr>
      <vt:lpstr>Wingdings</vt:lpstr>
      <vt:lpstr>1_RBG</vt:lpstr>
      <vt:lpstr>1_RBG Template</vt:lpstr>
      <vt:lpstr>RBG</vt:lpstr>
      <vt:lpstr>2_RBG</vt:lpstr>
      <vt:lpstr>Commissioning restructure case for change executive summary  October 2023</vt:lpstr>
      <vt:lpstr>Table of contents</vt:lpstr>
      <vt:lpstr>EXECUTIVE SUMMARY</vt:lpstr>
      <vt:lpstr>Aligning our strategic priorities</vt:lpstr>
      <vt:lpstr>Commissioning vision for Greenwich | What are the challenges?</vt:lpstr>
      <vt:lpstr>OUR vision for commissioning in Greenwich </vt:lpstr>
      <vt:lpstr>Shift in commissioning practice</vt:lpstr>
      <vt:lpstr>A COMMISSIONING APPROACH FOR GREENWICH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 Gordon-Graham</dc:creator>
  <cp:lastModifiedBy>Lisa Wilson</cp:lastModifiedBy>
  <cp:revision>4</cp:revision>
  <dcterms:created xsi:type="dcterms:W3CDTF">2023-09-26T13:25:51Z</dcterms:created>
  <dcterms:modified xsi:type="dcterms:W3CDTF">2024-04-21T20:07:34Z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0x0101008ACF9E2AE7C0CD42B5E6B6CB9A0C5EBF</vt:lpwstr>
  </property>
</Properties>
</file>