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8" r:id="rId4"/>
    <p:sldMasterId id="2147483920" r:id="rId5"/>
  </p:sldMasterIdLst>
  <p:handoutMasterIdLst>
    <p:handoutMasterId r:id="rId12"/>
  </p:handoutMasterIdLst>
  <p:sldIdLst>
    <p:sldId id="267" r:id="rId6"/>
    <p:sldId id="258" r:id="rId7"/>
    <p:sldId id="261" r:id="rId8"/>
    <p:sldId id="262" r:id="rId9"/>
    <p:sldId id="265" r:id="rId10"/>
    <p:sldId id="268" r:id="rId11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29F"/>
    <a:srgbClr val="CC99FF"/>
    <a:srgbClr val="E5761B"/>
    <a:srgbClr val="F3BD91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A3CFC4-3CED-49EA-8282-A6547951D6A1}" v="1" dt="2024-01-24T13:13:16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3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2755"/>
          </a:xfrm>
          <a:prstGeom prst="rect">
            <a:avLst/>
          </a:prstGeom>
        </p:spPr>
        <p:txBody>
          <a:bodyPr vert="horz" lIns="92436" tIns="46218" rIns="92436" bIns="462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2755"/>
          </a:xfrm>
          <a:prstGeom prst="rect">
            <a:avLst/>
          </a:prstGeom>
        </p:spPr>
        <p:txBody>
          <a:bodyPr vert="horz" lIns="92436" tIns="46218" rIns="92436" bIns="46218" rtlCol="0"/>
          <a:lstStyle>
            <a:lvl1pPr algn="r">
              <a:defRPr sz="1200"/>
            </a:lvl1pPr>
          </a:lstStyle>
          <a:p>
            <a:fld id="{E600E834-B216-4F8B-AC8C-2E59161704C6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7547"/>
            <a:ext cx="2984870" cy="502754"/>
          </a:xfrm>
          <a:prstGeom prst="rect">
            <a:avLst/>
          </a:prstGeom>
        </p:spPr>
        <p:txBody>
          <a:bodyPr vert="horz" lIns="92436" tIns="46218" rIns="92436" bIns="462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7547"/>
            <a:ext cx="2984870" cy="502754"/>
          </a:xfrm>
          <a:prstGeom prst="rect">
            <a:avLst/>
          </a:prstGeom>
        </p:spPr>
        <p:txBody>
          <a:bodyPr vert="horz" lIns="92436" tIns="46218" rIns="92436" bIns="46218" rtlCol="0" anchor="b"/>
          <a:lstStyle>
            <a:lvl1pPr algn="r">
              <a:defRPr sz="1200"/>
            </a:lvl1pPr>
          </a:lstStyle>
          <a:p>
            <a:fld id="{C2149F6A-D3DB-4171-802B-28E820E578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02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5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2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81A0-E90A-6773-3A66-2C1F041E3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E102F-0AE5-D038-B365-EE1E0616E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9B071-E9EF-1B59-8860-45FACED00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B1CC0-D4EA-E7AC-5410-86239A77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7B030-8602-82C9-4D48-288E7185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92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0E8-22AA-1F66-0F16-F5CBEA01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07EE-1353-062F-6DB8-9DBE60B62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408F7-2BCF-1773-B496-67A59081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5BBCE-BAB5-9665-259B-A9E8197F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60CE6-BA3A-BBE8-119B-CE0A2C85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16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E6E0-6D41-01DF-9001-C9A2F1BC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6007E-AE25-510A-F8CC-BECE6723E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9F253-5BF1-CC52-33F8-C4278442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ADD3E-A883-FB38-3B7D-8C26246B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20629-C4A4-436D-BC89-D46C58C0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47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61AB-D342-C66B-B160-EDFC0700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E200D-47A2-1F16-2704-57C188238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6D113-8F12-B97D-07FA-F36F5E6BA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A8D1C-61D0-AEF5-F6CB-A6FBFAA7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DCD35-195A-EE7C-1EC6-E03750BC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9EFB0-C9C1-0AED-AB02-5A06B274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04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E1A7-D0CC-EEA9-9BEE-447D3238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000BC-E6B8-CE08-3A1D-2263330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63960-8517-F6FB-F07C-071AE8BA5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2EA8A-7D4E-BACE-5711-E64796C87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19CDFF-41A0-3163-9B8B-0D79542CD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A605BE-49E2-3976-A316-1D1589AE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00B8B-9393-1FE1-D64C-31E204069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057421-6DA5-0852-F214-24B18133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01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26C4-B99C-3826-278D-3342A6B0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EFB36-1C88-8455-8C55-0C94DB89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0FA47-7A59-C19D-5226-B599AC85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81A6F-2336-4470-4084-7A7C07F1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50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D239C-3755-9996-2177-A5EC3B30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F9FD2-8E6B-A664-631F-50077612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E9D45-2FC0-E67E-84EC-10A8D525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68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D28A-1866-3397-0316-14975CC27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49AD-F1A8-5A03-E6F8-98DE50B34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D40E2-DBB5-161B-5DFF-F5EF3B530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4AF26-2ED5-0B3E-CE25-30B35493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8E682-D6B6-7BB4-F59A-9D9837B5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56679-B9C1-8759-0AD8-E6C86EDA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3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6511D9-1102-43F1-8D10-1AAEEA042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18" y="97654"/>
            <a:ext cx="2300608" cy="85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29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486B2-14BA-F738-11C0-D137A4D9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A8A74-7AE5-8611-E5D3-A81C3008D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5BDCC-73DC-6D7A-A56D-BD797007B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8163A-DEE8-BF22-3234-4C017B1AB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0F7EA-C90F-9650-94DE-5507709E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DBEF0-C53B-ADF4-F472-A1D928FA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337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FA6C-0FAD-E900-D76F-8F907796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2CD16-8867-69E9-FAA3-12FA9A9AB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0E2B8-518E-79A5-0C9D-D009FD89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14D12-DBC6-0784-6B2D-092003D5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5792D-4742-5152-694F-8C799760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61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44D3C-68E4-170E-80F9-5E2F6F87D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FF814-74CD-6F9D-5A89-208D6C6C6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AA712-9CB2-C31C-E382-C46B740E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FB97-7686-6DCF-7664-6C70437A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52371-DB04-F463-9E0F-6BF9A9B3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9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7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4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0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0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1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4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9012F-A1A4-33B9-304D-C366FAF3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380CB-4628-777B-1FD8-934B351D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286F-F591-41D4-60C8-465952DE1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DFA44-D0F5-4486-8F7D-C3BF3762F12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297FC-DC38-5CE3-A5D1-C58E74357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2F392-C7A7-E2E2-2868-CFEF68DD7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280F-42AB-4648-91D7-5B7615AB7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8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688" y="97997"/>
            <a:ext cx="9140980" cy="10508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Democracy, Law &amp; People - Senior Leadership Team (SLT)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00BC4D-26C0-044B-13F5-0D67214721D7}"/>
              </a:ext>
            </a:extLst>
          </p:cNvPr>
          <p:cNvSpPr txBox="1"/>
          <p:nvPr/>
        </p:nvSpPr>
        <p:spPr>
          <a:xfrm>
            <a:off x="4892343" y="1090154"/>
            <a:ext cx="2407314" cy="1001866"/>
          </a:xfrm>
          <a:prstGeom prst="rect">
            <a:avLst/>
          </a:prstGeom>
          <a:solidFill>
            <a:srgbClr val="C0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Executive Director of </a:t>
            </a:r>
            <a:r>
              <a:rPr lang="en-GB" sz="1200" b="1" dirty="0">
                <a:ea typeface="Calibri" panose="020F0502020204030204" pitchFamily="34" charset="0"/>
                <a:cs typeface="Arial" panose="020B0604020202020204" pitchFamily="34" charset="0"/>
              </a:rPr>
              <a:t>Democracy, </a:t>
            </a:r>
            <a:r>
              <a:rPr lang="en-GB" sz="1200" b="1" kern="1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Law &amp; </a:t>
            </a:r>
            <a:r>
              <a:rPr lang="en-GB" sz="1200" b="1" dirty="0"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endParaRPr lang="en-GB" sz="1200" kern="1200" dirty="0">
              <a:latin typeface="+mn-lt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9545753-79D2-BAF5-58E9-D5FD0B00F21B}"/>
              </a:ext>
            </a:extLst>
          </p:cNvPr>
          <p:cNvGrpSpPr/>
          <p:nvPr/>
        </p:nvGrpSpPr>
        <p:grpSpPr>
          <a:xfrm>
            <a:off x="852591" y="3578128"/>
            <a:ext cx="1483648" cy="1233377"/>
            <a:chOff x="4212265" y="101009"/>
            <a:chExt cx="2407314" cy="1001866"/>
          </a:xfrm>
          <a:solidFill>
            <a:srgbClr val="C00000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120160B-42C8-503A-64C1-0C353ABFBDCC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6A068A-2205-6450-F3F0-B5FD7F9EAEE6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</a:rPr>
                <a:t>Director of HR &amp; OD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C4F1B1B-C596-7C97-4123-75C1CDC76276}"/>
              </a:ext>
            </a:extLst>
          </p:cNvPr>
          <p:cNvGrpSpPr/>
          <p:nvPr/>
        </p:nvGrpSpPr>
        <p:grpSpPr>
          <a:xfrm>
            <a:off x="3062474" y="3566487"/>
            <a:ext cx="1483648" cy="1233377"/>
            <a:chOff x="4212265" y="101009"/>
            <a:chExt cx="2407314" cy="1001866"/>
          </a:xfrm>
          <a:solidFill>
            <a:srgbClr val="C00000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8C29407-4A48-687F-9023-62DE071055CC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41FA216-5859-2B0B-D726-F40EB10108FC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</a:rPr>
                <a:t>Head of Governance &amp; Councillor Liaison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319050B-16AD-653D-C982-5ABD490F534A}"/>
              </a:ext>
            </a:extLst>
          </p:cNvPr>
          <p:cNvGrpSpPr/>
          <p:nvPr/>
        </p:nvGrpSpPr>
        <p:grpSpPr>
          <a:xfrm>
            <a:off x="5447035" y="3578127"/>
            <a:ext cx="1483648" cy="1233377"/>
            <a:chOff x="4212265" y="101009"/>
            <a:chExt cx="2407314" cy="1001866"/>
          </a:xfrm>
          <a:solidFill>
            <a:srgbClr val="C0000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38DF653-ECF5-DC3C-D82A-81F4632E7330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3F8ECB-A7BA-0BC2-64B9-2FAC51058A84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</a:rPr>
                <a:t>Head of Legal Services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dirty="0"/>
                <a:t> </a:t>
              </a: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2851A1A-88BD-C88F-57DE-B05A325482BA}"/>
              </a:ext>
            </a:extLst>
          </p:cNvPr>
          <p:cNvGrpSpPr/>
          <p:nvPr/>
        </p:nvGrpSpPr>
        <p:grpSpPr>
          <a:xfrm>
            <a:off x="7672507" y="3598502"/>
            <a:ext cx="1483648" cy="1233377"/>
            <a:chOff x="4212265" y="101009"/>
            <a:chExt cx="2407314" cy="1001866"/>
          </a:xfrm>
          <a:solidFill>
            <a:srgbClr val="C00000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7180529-F1E5-9360-D821-C2D37A17F62A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217FBB-F2B0-751B-6F56-B82E417F67C1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cs typeface="Arial" panose="020B0604020202020204" pitchFamily="34" charset="0"/>
                </a:rPr>
                <a:t>Head of Elections Services</a:t>
              </a: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92735E5-7002-C964-5F88-36FC39643E34}"/>
              </a:ext>
            </a:extLst>
          </p:cNvPr>
          <p:cNvCxnSpPr>
            <a:cxnSpLocks/>
          </p:cNvCxnSpPr>
          <p:nvPr/>
        </p:nvCxnSpPr>
        <p:spPr>
          <a:xfrm flipH="1">
            <a:off x="6120373" y="2112393"/>
            <a:ext cx="10619" cy="14657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EC5D681-35CA-1DCE-B179-719D8517BA5D}"/>
              </a:ext>
            </a:extLst>
          </p:cNvPr>
          <p:cNvCxnSpPr>
            <a:cxnSpLocks/>
          </p:cNvCxnSpPr>
          <p:nvPr/>
        </p:nvCxnSpPr>
        <p:spPr>
          <a:xfrm flipH="1">
            <a:off x="1550904" y="2967330"/>
            <a:ext cx="885926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6662208-E5AE-D1EF-F66A-D318FFEC3D0C}"/>
              </a:ext>
            </a:extLst>
          </p:cNvPr>
          <p:cNvCxnSpPr>
            <a:cxnSpLocks/>
          </p:cNvCxnSpPr>
          <p:nvPr/>
        </p:nvCxnSpPr>
        <p:spPr>
          <a:xfrm>
            <a:off x="1552119" y="2967330"/>
            <a:ext cx="0" cy="6107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B02A5A7-CF4B-0BFC-C76C-F562D746A701}"/>
              </a:ext>
            </a:extLst>
          </p:cNvPr>
          <p:cNvCxnSpPr>
            <a:cxnSpLocks/>
          </p:cNvCxnSpPr>
          <p:nvPr/>
        </p:nvCxnSpPr>
        <p:spPr>
          <a:xfrm>
            <a:off x="3757232" y="2987704"/>
            <a:ext cx="0" cy="6107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574414F-E6C5-CEBC-1891-A056AD5058D8}"/>
              </a:ext>
            </a:extLst>
          </p:cNvPr>
          <p:cNvCxnSpPr>
            <a:cxnSpLocks/>
          </p:cNvCxnSpPr>
          <p:nvPr/>
        </p:nvCxnSpPr>
        <p:spPr>
          <a:xfrm>
            <a:off x="8345845" y="2987704"/>
            <a:ext cx="0" cy="6107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F9C142-AA73-FAE7-4A2D-F0BD576BF64D}"/>
              </a:ext>
            </a:extLst>
          </p:cNvPr>
          <p:cNvGrpSpPr/>
          <p:nvPr/>
        </p:nvGrpSpPr>
        <p:grpSpPr>
          <a:xfrm>
            <a:off x="9668349" y="3598502"/>
            <a:ext cx="1483648" cy="1233377"/>
            <a:chOff x="4212265" y="101009"/>
            <a:chExt cx="2407314" cy="1001866"/>
          </a:xfrm>
          <a:solidFill>
            <a:srgbClr val="C00000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8CFEEF-13EF-F0CB-27FA-33A3915A4078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874C440-5C30-F3BF-2663-25950B852746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b="1" kern="1200" dirty="0">
                <a:latin typeface="+mn-lt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</a:rPr>
                <a:t>Chief Solicitor and Monitoring Officer (RBKC)</a:t>
              </a:r>
              <a:endParaRPr lang="en-GB" sz="1200" b="1" dirty="0"/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kern="1200" dirty="0">
                <a:latin typeface="+mn-lt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4FCFE6-3DE2-ECD3-6CC2-3D8C0579EACE}"/>
              </a:ext>
            </a:extLst>
          </p:cNvPr>
          <p:cNvCxnSpPr>
            <a:cxnSpLocks/>
          </p:cNvCxnSpPr>
          <p:nvPr/>
        </p:nvCxnSpPr>
        <p:spPr>
          <a:xfrm>
            <a:off x="10387873" y="2955689"/>
            <a:ext cx="0" cy="6107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06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688" y="97997"/>
            <a:ext cx="9140980" cy="10508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HR and Organisational Development - Senior Leadership Team (SLT)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9545753-79D2-BAF5-58E9-D5FD0B00F21B}"/>
              </a:ext>
            </a:extLst>
          </p:cNvPr>
          <p:cNvGrpSpPr/>
          <p:nvPr/>
        </p:nvGrpSpPr>
        <p:grpSpPr>
          <a:xfrm>
            <a:off x="808872" y="4452097"/>
            <a:ext cx="1483648" cy="1233377"/>
            <a:chOff x="4212265" y="101009"/>
            <a:chExt cx="2407314" cy="1001866"/>
          </a:xfrm>
          <a:solidFill>
            <a:schemeClr val="accent5">
              <a:lumMod val="75000"/>
            </a:schemeClr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120160B-42C8-503A-64C1-0C353ABFBDCC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6A068A-2205-6450-F3F0-B5FD7F9EAEE6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dirty="0">
                  <a:ea typeface="Calibri" panose="020F0502020204030204" pitchFamily="34" charset="0"/>
                  <a:cs typeface="Arial" panose="020B0604020202020204" pitchFamily="34" charset="0"/>
                </a:rPr>
                <a:t>Head of HRBPs  &amp; Strategic Projects</a:t>
              </a: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C4F1B1B-C596-7C97-4123-75C1CDC76276}"/>
              </a:ext>
            </a:extLst>
          </p:cNvPr>
          <p:cNvGrpSpPr/>
          <p:nvPr/>
        </p:nvGrpSpPr>
        <p:grpSpPr>
          <a:xfrm>
            <a:off x="3073256" y="4420608"/>
            <a:ext cx="1483648" cy="1233377"/>
            <a:chOff x="4212265" y="101009"/>
            <a:chExt cx="2407314" cy="1001866"/>
          </a:xfrm>
          <a:solidFill>
            <a:schemeClr val="accent5">
              <a:lumMod val="75000"/>
            </a:schemeClr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8C29407-4A48-687F-9023-62DE071055CC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41FA216-5859-2B0B-D726-F40EB10108FC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EDI Programme Lead</a:t>
              </a:r>
              <a:endParaRPr lang="en-GB" sz="1200" kern="1200" dirty="0">
                <a:latin typeface="+mn-lt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319050B-16AD-653D-C982-5ABD490F534A}"/>
              </a:ext>
            </a:extLst>
          </p:cNvPr>
          <p:cNvGrpSpPr/>
          <p:nvPr/>
        </p:nvGrpSpPr>
        <p:grpSpPr>
          <a:xfrm>
            <a:off x="5324048" y="4452097"/>
            <a:ext cx="1483648" cy="1233377"/>
            <a:chOff x="4212265" y="101009"/>
            <a:chExt cx="2407314" cy="1001866"/>
          </a:xfrm>
          <a:solidFill>
            <a:schemeClr val="accent5">
              <a:lumMod val="75000"/>
            </a:schemeClr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38DF653-ECF5-DC3C-D82A-81F4632E7330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3F8ECB-A7BA-0BC2-64B9-2FAC51058A84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Head of </a:t>
              </a:r>
              <a:r>
                <a:rPr lang="en-GB" sz="1200" b="1" dirty="0">
                  <a:ea typeface="Calibri" panose="020F0502020204030204" pitchFamily="34" charset="0"/>
                  <a:cs typeface="Arial" panose="020B0604020202020204" pitchFamily="34" charset="0"/>
                </a:rPr>
                <a:t>Equality, </a:t>
              </a: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Diversity &amp; Inclusion</a:t>
              </a: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2851A1A-88BD-C88F-57DE-B05A325482BA}"/>
              </a:ext>
            </a:extLst>
          </p:cNvPr>
          <p:cNvGrpSpPr/>
          <p:nvPr/>
        </p:nvGrpSpPr>
        <p:grpSpPr>
          <a:xfrm>
            <a:off x="7549520" y="4452623"/>
            <a:ext cx="1483648" cy="1233377"/>
            <a:chOff x="4212265" y="101009"/>
            <a:chExt cx="2407314" cy="1001866"/>
          </a:xfrm>
          <a:solidFill>
            <a:schemeClr val="accent5">
              <a:lumMod val="75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7180529-F1E5-9360-D821-C2D37A17F62A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217FBB-F2B0-751B-6F56-B82E417F67C1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Head of Operational People Services</a:t>
              </a:r>
              <a:endParaRPr lang="en-GB" sz="1200" kern="1200" dirty="0">
                <a:latin typeface="+mn-lt"/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92735E5-7002-C964-5F88-36FC39643E34}"/>
              </a:ext>
            </a:extLst>
          </p:cNvPr>
          <p:cNvCxnSpPr>
            <a:cxnSpLocks/>
          </p:cNvCxnSpPr>
          <p:nvPr/>
        </p:nvCxnSpPr>
        <p:spPr>
          <a:xfrm flipH="1">
            <a:off x="6075685" y="1232482"/>
            <a:ext cx="40820" cy="255707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EC5D681-35CA-1DCE-B179-719D8517BA5D}"/>
              </a:ext>
            </a:extLst>
          </p:cNvPr>
          <p:cNvCxnSpPr>
            <a:cxnSpLocks/>
          </p:cNvCxnSpPr>
          <p:nvPr/>
        </p:nvCxnSpPr>
        <p:spPr>
          <a:xfrm flipH="1">
            <a:off x="1509880" y="3800669"/>
            <a:ext cx="885926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6662208-E5AE-D1EF-F66A-D318FFEC3D0C}"/>
              </a:ext>
            </a:extLst>
          </p:cNvPr>
          <p:cNvCxnSpPr>
            <a:cxnSpLocks/>
          </p:cNvCxnSpPr>
          <p:nvPr/>
        </p:nvCxnSpPr>
        <p:spPr>
          <a:xfrm>
            <a:off x="1521485" y="3841299"/>
            <a:ext cx="0" cy="6107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B02A5A7-CF4B-0BFC-C76C-F562D746A701}"/>
              </a:ext>
            </a:extLst>
          </p:cNvPr>
          <p:cNvCxnSpPr>
            <a:cxnSpLocks/>
          </p:cNvCxnSpPr>
          <p:nvPr/>
        </p:nvCxnSpPr>
        <p:spPr>
          <a:xfrm>
            <a:off x="3825770" y="3800669"/>
            <a:ext cx="0" cy="6107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574414F-E6C5-CEBC-1891-A056AD5058D8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8291344" y="3812312"/>
            <a:ext cx="10691" cy="6403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AE8D6AAE-B739-0BAC-7862-C427F54402E6}"/>
              </a:ext>
            </a:extLst>
          </p:cNvPr>
          <p:cNvGrpSpPr/>
          <p:nvPr/>
        </p:nvGrpSpPr>
        <p:grpSpPr>
          <a:xfrm>
            <a:off x="5021597" y="1232482"/>
            <a:ext cx="2407314" cy="1001866"/>
            <a:chOff x="4212265" y="101009"/>
            <a:chExt cx="2407314" cy="1001866"/>
          </a:xfrm>
          <a:solidFill>
            <a:schemeClr val="accent5">
              <a:lumMod val="75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F2891DF-BE00-FA41-357C-F69B8D4D3C2A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88423E-85C3-415C-DD50-E164C0764FD2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Director of</a:t>
              </a:r>
              <a:r>
                <a:rPr lang="en-GB" sz="1200" b="1" dirty="0">
                  <a:ea typeface="Calibri" panose="020F0502020204030204" pitchFamily="34" charset="0"/>
                  <a:cs typeface="Arial" panose="020B0604020202020204" pitchFamily="34" charset="0"/>
                </a:rPr>
                <a:t> HR &amp; OD</a:t>
              </a: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F9C142-AA73-FAE7-4A2D-F0BD576BF64D}"/>
              </a:ext>
            </a:extLst>
          </p:cNvPr>
          <p:cNvGrpSpPr/>
          <p:nvPr/>
        </p:nvGrpSpPr>
        <p:grpSpPr>
          <a:xfrm>
            <a:off x="9606003" y="4389406"/>
            <a:ext cx="1483648" cy="1233377"/>
            <a:chOff x="4212265" y="101009"/>
            <a:chExt cx="2407314" cy="1001866"/>
          </a:xfrm>
          <a:solidFill>
            <a:schemeClr val="accent5">
              <a:lumMod val="75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8CFEEF-13EF-F0CB-27FA-33A3915A4078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874C440-5C30-F3BF-2663-25950B852746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Head of </a:t>
              </a:r>
              <a:r>
                <a:rPr lang="en-GB" sz="1200" b="1" dirty="0">
                  <a:ea typeface="Calibri" panose="020F0502020204030204" pitchFamily="34" charset="0"/>
                  <a:cs typeface="Arial" panose="020B0604020202020204" pitchFamily="34" charset="0"/>
                </a:rPr>
                <a:t>Culture and Employee Experience</a:t>
              </a:r>
              <a:endParaRPr lang="en-GB" sz="1200" kern="1200" dirty="0">
                <a:latin typeface="+mn-lt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4FCFE6-3DE2-ECD3-6CC2-3D8C0579EACE}"/>
              </a:ext>
            </a:extLst>
          </p:cNvPr>
          <p:cNvCxnSpPr>
            <a:cxnSpLocks/>
          </p:cNvCxnSpPr>
          <p:nvPr/>
        </p:nvCxnSpPr>
        <p:spPr>
          <a:xfrm>
            <a:off x="10347827" y="3789553"/>
            <a:ext cx="0" cy="61079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4A51F0C-682B-9369-61BE-70D84F5ADDAA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6065872" y="3789553"/>
            <a:ext cx="9813" cy="6625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20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225" y="301677"/>
            <a:ext cx="4644118" cy="71717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HRBP &amp; Strategic Projects Team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123016-E1BF-2DE4-562F-93D81F10C514}"/>
              </a:ext>
            </a:extLst>
          </p:cNvPr>
          <p:cNvGrpSpPr/>
          <p:nvPr/>
        </p:nvGrpSpPr>
        <p:grpSpPr>
          <a:xfrm>
            <a:off x="4892343" y="1290653"/>
            <a:ext cx="2407314" cy="1001866"/>
            <a:chOff x="4212265" y="101009"/>
            <a:chExt cx="2407314" cy="1001866"/>
          </a:xfrm>
          <a:solidFill>
            <a:schemeClr val="accent6">
              <a:lumMod val="75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2D644DE-C9C0-6127-7C4F-02FC065B2F76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1A50EC-6715-0295-82DB-2251B6A2814C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Head of HR BPs &amp; Strategic Projects</a:t>
              </a: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272CDE-D70B-E997-D56D-126EF45B2061}"/>
              </a:ext>
            </a:extLst>
          </p:cNvPr>
          <p:cNvGrpSpPr/>
          <p:nvPr/>
        </p:nvGrpSpPr>
        <p:grpSpPr>
          <a:xfrm>
            <a:off x="441250" y="3976472"/>
            <a:ext cx="1414130" cy="1140355"/>
            <a:chOff x="7681842" y="2635355"/>
            <a:chExt cx="1825060" cy="887221"/>
          </a:xfrm>
          <a:solidFill>
            <a:schemeClr val="accent6">
              <a:lumMod val="75000"/>
            </a:scheme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1258B86-6E54-28D9-F512-EDEA4961F978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3E755E6-0315-2D7F-1BFE-7D08EC8B4AC0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HR Business Partner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5C7968-24DC-EE2B-C6D4-45B00F4E7C90}"/>
              </a:ext>
            </a:extLst>
          </p:cNvPr>
          <p:cNvCxnSpPr>
            <a:cxnSpLocks/>
          </p:cNvCxnSpPr>
          <p:nvPr/>
        </p:nvCxnSpPr>
        <p:spPr>
          <a:xfrm>
            <a:off x="6074736" y="2292519"/>
            <a:ext cx="0" cy="1128538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D4985E-6818-A4CE-CA43-009CD48C52D3}"/>
              </a:ext>
            </a:extLst>
          </p:cNvPr>
          <p:cNvCxnSpPr>
            <a:cxnSpLocks/>
          </p:cNvCxnSpPr>
          <p:nvPr/>
        </p:nvCxnSpPr>
        <p:spPr>
          <a:xfrm>
            <a:off x="907459" y="3427843"/>
            <a:ext cx="0" cy="546374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E0DA4D-3370-A598-916C-B13A18AD16C5}"/>
              </a:ext>
            </a:extLst>
          </p:cNvPr>
          <p:cNvCxnSpPr>
            <a:cxnSpLocks/>
          </p:cNvCxnSpPr>
          <p:nvPr/>
        </p:nvCxnSpPr>
        <p:spPr>
          <a:xfrm>
            <a:off x="2934349" y="3427843"/>
            <a:ext cx="0" cy="546374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77B69F-1A6E-28F1-097A-98679EF4E91E}"/>
              </a:ext>
            </a:extLst>
          </p:cNvPr>
          <p:cNvCxnSpPr>
            <a:cxnSpLocks/>
          </p:cNvCxnSpPr>
          <p:nvPr/>
        </p:nvCxnSpPr>
        <p:spPr>
          <a:xfrm>
            <a:off x="4961239" y="3427843"/>
            <a:ext cx="0" cy="546374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E52DE7-3B29-DCB8-2675-9A57530EAB22}"/>
              </a:ext>
            </a:extLst>
          </p:cNvPr>
          <p:cNvCxnSpPr>
            <a:cxnSpLocks/>
          </p:cNvCxnSpPr>
          <p:nvPr/>
        </p:nvCxnSpPr>
        <p:spPr>
          <a:xfrm>
            <a:off x="6988129" y="3421057"/>
            <a:ext cx="0" cy="546374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F50B0C-9104-ACB6-C4D4-A954ECCD0B33}"/>
              </a:ext>
            </a:extLst>
          </p:cNvPr>
          <p:cNvCxnSpPr>
            <a:cxnSpLocks/>
          </p:cNvCxnSpPr>
          <p:nvPr/>
        </p:nvCxnSpPr>
        <p:spPr>
          <a:xfrm>
            <a:off x="9015019" y="3421057"/>
            <a:ext cx="0" cy="546374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7D64347-4ECA-A071-FF4A-40956666291B}"/>
              </a:ext>
            </a:extLst>
          </p:cNvPr>
          <p:cNvCxnSpPr>
            <a:cxnSpLocks/>
          </p:cNvCxnSpPr>
          <p:nvPr/>
        </p:nvCxnSpPr>
        <p:spPr>
          <a:xfrm flipH="1">
            <a:off x="910076" y="3432874"/>
            <a:ext cx="10131835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38F562-CAB6-2F64-A578-A0035B34E6B8}"/>
              </a:ext>
            </a:extLst>
          </p:cNvPr>
          <p:cNvCxnSpPr>
            <a:cxnSpLocks/>
          </p:cNvCxnSpPr>
          <p:nvPr/>
        </p:nvCxnSpPr>
        <p:spPr>
          <a:xfrm>
            <a:off x="11041911" y="3427843"/>
            <a:ext cx="0" cy="546374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8DD9ACD-DA3A-F8BB-0C3C-1CC679D1275A}"/>
              </a:ext>
            </a:extLst>
          </p:cNvPr>
          <p:cNvGrpSpPr/>
          <p:nvPr/>
        </p:nvGrpSpPr>
        <p:grpSpPr>
          <a:xfrm>
            <a:off x="8229834" y="3976472"/>
            <a:ext cx="1414130" cy="1140355"/>
            <a:chOff x="7681842" y="2635355"/>
            <a:chExt cx="1825060" cy="887221"/>
          </a:xfrm>
          <a:solidFill>
            <a:schemeClr val="accent6">
              <a:lumMod val="75000"/>
            </a:schemeClr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7D5E48F-AE2D-5213-307C-352AA60A4CE1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C84E8EF-0EF8-DC40-C660-D807ED8361B2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HR Busines</a:t>
              </a:r>
              <a:r>
                <a:rPr lang="en-GB" sz="1000" b="1" dirty="0">
                  <a:ea typeface="Calibri" panose="020F0502020204030204" pitchFamily="34" charset="0"/>
                  <a:cs typeface="Arial" panose="020B0604020202020204" pitchFamily="34" charset="0"/>
                </a:rPr>
                <a:t>s Partner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mbria" panose="02040503050406030204" pitchFamily="18" charset="0"/>
                  <a:cs typeface="Arial" panose="020B0604020202020204" pitchFamily="34" charset="0"/>
                </a:rPr>
                <a:t>(Schools)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4755C40-5650-0939-8D5B-90AD02F300CB}"/>
              </a:ext>
            </a:extLst>
          </p:cNvPr>
          <p:cNvGrpSpPr/>
          <p:nvPr/>
        </p:nvGrpSpPr>
        <p:grpSpPr>
          <a:xfrm>
            <a:off x="6282688" y="3976472"/>
            <a:ext cx="1414130" cy="1140355"/>
            <a:chOff x="7681842" y="2635355"/>
            <a:chExt cx="1825060" cy="887221"/>
          </a:xfrm>
          <a:solidFill>
            <a:schemeClr val="accent6">
              <a:lumMod val="75000"/>
            </a:schemeClr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36C0F08-0A57-B065-0760-3BCC9775F5CA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4A86817-3FD6-AA76-4915-48302A6B750D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HR Business Partner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AD34489-8AA1-6888-743E-5F2EC0AFA606}"/>
              </a:ext>
            </a:extLst>
          </p:cNvPr>
          <p:cNvGrpSpPr/>
          <p:nvPr/>
        </p:nvGrpSpPr>
        <p:grpSpPr>
          <a:xfrm>
            <a:off x="4335542" y="3976472"/>
            <a:ext cx="1414130" cy="1140355"/>
            <a:chOff x="7681842" y="2635355"/>
            <a:chExt cx="1825060" cy="887221"/>
          </a:xfrm>
          <a:solidFill>
            <a:schemeClr val="accent6">
              <a:lumMod val="75000"/>
            </a:schemeClr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4BD6C11-C792-C128-6AA6-08C6E385A700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8E6C83-316A-4BE7-C260-E88E5F55716D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b="1" kern="1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HR Business Partner</a:t>
              </a:r>
              <a:endParaRPr lang="en-GB" sz="1000" kern="1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000" b="0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ED1F2A5-1A06-B3B9-B6AF-CF18F0E70F63}"/>
              </a:ext>
            </a:extLst>
          </p:cNvPr>
          <p:cNvGrpSpPr/>
          <p:nvPr/>
        </p:nvGrpSpPr>
        <p:grpSpPr>
          <a:xfrm>
            <a:off x="2388396" y="3976472"/>
            <a:ext cx="1414130" cy="1140355"/>
            <a:chOff x="7681842" y="2635355"/>
            <a:chExt cx="1825060" cy="887221"/>
          </a:xfrm>
          <a:solidFill>
            <a:schemeClr val="accent6">
              <a:lumMod val="75000"/>
            </a:schemeClr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7A44A9-0E9B-08F7-D5B0-D6C0FDB3C1C6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EBD14E9-796A-1409-014F-D1E5D7059F32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HR Busines</a:t>
              </a:r>
              <a:r>
                <a:rPr lang="en-GB" sz="1000" b="1" dirty="0">
                  <a:ea typeface="Calibri" panose="020F0502020204030204" pitchFamily="34" charset="0"/>
                  <a:cs typeface="Arial" panose="020B0604020202020204" pitchFamily="34" charset="0"/>
                </a:rPr>
                <a:t>s Partner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609A35C-7334-9B82-7AEB-B4BFC955C316}"/>
              </a:ext>
            </a:extLst>
          </p:cNvPr>
          <p:cNvGrpSpPr/>
          <p:nvPr/>
        </p:nvGrpSpPr>
        <p:grpSpPr>
          <a:xfrm>
            <a:off x="10176982" y="3976472"/>
            <a:ext cx="1414130" cy="1140355"/>
            <a:chOff x="7681842" y="2635355"/>
            <a:chExt cx="1825060" cy="887221"/>
          </a:xfrm>
          <a:solidFill>
            <a:schemeClr val="accent6">
              <a:lumMod val="75000"/>
            </a:schemeClr>
          </a:solidFill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97147F5-6DE9-74CC-D313-9893725A0092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B5EB470-CE23-8951-1F3F-E78A053B9BE5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HR IBC Relationship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15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86" y="222685"/>
            <a:ext cx="7856739" cy="526626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+mn-lt"/>
              </a:rPr>
              <a:t>Equality, Diversity </a:t>
            </a:r>
            <a:r>
              <a:rPr lang="en-GB" sz="2400" b="1">
                <a:solidFill>
                  <a:srgbClr val="C00000"/>
                </a:solidFill>
                <a:latin typeface="+mn-lt"/>
              </a:rPr>
              <a:t>and Inclusion Team</a:t>
            </a:r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EB84AA-8219-1D0B-7FC2-A92EB9E67E85}"/>
              </a:ext>
            </a:extLst>
          </p:cNvPr>
          <p:cNvGrpSpPr/>
          <p:nvPr/>
        </p:nvGrpSpPr>
        <p:grpSpPr>
          <a:xfrm>
            <a:off x="4725698" y="814102"/>
            <a:ext cx="2407314" cy="1001866"/>
            <a:chOff x="4212265" y="101009"/>
            <a:chExt cx="2407314" cy="10018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43ECF53-DDC6-A99E-3AC7-83E49F2F2C13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CAF1FE8-E537-3B55-A8C7-B8857A1E4318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Head of Equality, Diversity &amp; Inclusion </a:t>
              </a: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0DE55E3-EE6D-7967-7ECF-A69D9B2C0871}"/>
              </a:ext>
            </a:extLst>
          </p:cNvPr>
          <p:cNvGrpSpPr/>
          <p:nvPr/>
        </p:nvGrpSpPr>
        <p:grpSpPr>
          <a:xfrm>
            <a:off x="7657458" y="2778998"/>
            <a:ext cx="1825060" cy="887221"/>
            <a:chOff x="7681842" y="2635355"/>
            <a:chExt cx="1825060" cy="88722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DDE17DD-C655-18DA-DAB2-4A53D68232FE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5C5936-0CC4-B044-32BC-3EFF2DAC02EC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Senior </a:t>
              </a:r>
              <a:r>
                <a:rPr lang="en-GB" sz="1000" b="1" dirty="0">
                  <a:ea typeface="Calibri" panose="020F0502020204030204" pitchFamily="34" charset="0"/>
                  <a:cs typeface="Arial" panose="020B0604020202020204" pitchFamily="34" charset="0"/>
                </a:rPr>
                <a:t>EDI</a:t>
              </a: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000" b="1" kern="1200" dirty="0">
                  <a:latin typeface="+mn-lt"/>
                  <a:ea typeface="Cambria" panose="02040503050406030204" pitchFamily="18" charset="0"/>
                </a:rPr>
                <a:t>Advisor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2A3B093-A059-3771-265A-2B0E34D514F6}"/>
              </a:ext>
            </a:extLst>
          </p:cNvPr>
          <p:cNvGrpSpPr/>
          <p:nvPr/>
        </p:nvGrpSpPr>
        <p:grpSpPr>
          <a:xfrm>
            <a:off x="8905623" y="3827873"/>
            <a:ext cx="1825060" cy="887221"/>
            <a:chOff x="7681842" y="2635355"/>
            <a:chExt cx="1825060" cy="88722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1746D26-5DB8-2E53-4AF4-0F6C244D613C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91EE431-7A53-56B0-D88C-3443E6D646DB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OD </a:t>
              </a:r>
              <a:r>
                <a:rPr lang="en-GB" sz="1000" b="1" kern="1200" dirty="0">
                  <a:latin typeface="+mn-lt"/>
                  <a:ea typeface="Cambria" panose="02040503050406030204" pitchFamily="18" charset="0"/>
                </a:rPr>
                <a:t>Advisor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b="0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175B860-8696-CD8C-7C5F-99F1DF3143CF}"/>
              </a:ext>
            </a:extLst>
          </p:cNvPr>
          <p:cNvGrpSpPr/>
          <p:nvPr/>
        </p:nvGrpSpPr>
        <p:grpSpPr>
          <a:xfrm>
            <a:off x="8905623" y="4796831"/>
            <a:ext cx="1825060" cy="887221"/>
            <a:chOff x="7681842" y="2635355"/>
            <a:chExt cx="1825060" cy="88722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42CD699-734B-58AA-B75B-BE920A9C9793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961441E-A04F-D80C-3F06-C31E6FAEBC48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OD </a:t>
              </a:r>
              <a:r>
                <a:rPr lang="en-GB" sz="1000" b="1" kern="1200" dirty="0">
                  <a:latin typeface="+mn-lt"/>
                  <a:ea typeface="Cambria" panose="02040503050406030204" pitchFamily="18" charset="0"/>
                </a:rPr>
                <a:t>Advisor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BD85DDB-BF54-2954-E7B3-55572595B46D}"/>
              </a:ext>
            </a:extLst>
          </p:cNvPr>
          <p:cNvGrpSpPr/>
          <p:nvPr/>
        </p:nvGrpSpPr>
        <p:grpSpPr>
          <a:xfrm>
            <a:off x="8923764" y="5845706"/>
            <a:ext cx="1825060" cy="887221"/>
            <a:chOff x="7681842" y="2635355"/>
            <a:chExt cx="1825060" cy="88722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CE6018D-B3B2-8F62-1153-7A13E3685C74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A1DD8DC-CC35-95CF-EDEE-A61FC084BED0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OD </a:t>
              </a:r>
              <a:r>
                <a:rPr lang="en-GB" sz="1000" b="1" kern="1200" dirty="0">
                  <a:latin typeface="+mn-lt"/>
                  <a:ea typeface="Cambria" panose="02040503050406030204" pitchFamily="18" charset="0"/>
                </a:rPr>
                <a:t>Advisor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b="0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C0C31429-76A3-E793-6D17-AF19B449D754}"/>
              </a:ext>
            </a:extLst>
          </p:cNvPr>
          <p:cNvSpPr/>
          <p:nvPr/>
        </p:nvSpPr>
        <p:spPr>
          <a:xfrm>
            <a:off x="2376193" y="2752282"/>
            <a:ext cx="1825060" cy="887221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cs typeface="Arial" panose="020B0604020202020204" pitchFamily="34" charset="0"/>
            </a:endParaRP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cs typeface="Arial" panose="020B0604020202020204" pitchFamily="34" charset="0"/>
              </a:rPr>
              <a:t>Strategic Workforce Data Lead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cs typeface="Arial" panose="020B0604020202020204" pitchFamily="34" charset="0"/>
              </a:rPr>
              <a:t> </a:t>
            </a:r>
            <a:endParaRPr lang="en-GB" sz="1000" b="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cs typeface="Arial" panose="020B0604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B032AD3-AE0B-27EA-FDE9-2247699EA9D6}"/>
              </a:ext>
            </a:extLst>
          </p:cNvPr>
          <p:cNvCxnSpPr>
            <a:cxnSpLocks/>
          </p:cNvCxnSpPr>
          <p:nvPr/>
        </p:nvCxnSpPr>
        <p:spPr>
          <a:xfrm>
            <a:off x="8569988" y="2362342"/>
            <a:ext cx="0" cy="41666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9C541A5-6512-D652-8BB0-0572BBC571B5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3288723" y="2362342"/>
            <a:ext cx="0" cy="38994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D08BF5F-E59B-D503-811E-E3ACE1800ED4}"/>
              </a:ext>
            </a:extLst>
          </p:cNvPr>
          <p:cNvCxnSpPr>
            <a:cxnSpLocks/>
          </p:cNvCxnSpPr>
          <p:nvPr/>
        </p:nvCxnSpPr>
        <p:spPr>
          <a:xfrm flipH="1" flipV="1">
            <a:off x="3288723" y="2352017"/>
            <a:ext cx="5281265" cy="10325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8E4F971-9F39-C663-31B9-7966FD016F0D}"/>
              </a:ext>
            </a:extLst>
          </p:cNvPr>
          <p:cNvCxnSpPr>
            <a:cxnSpLocks/>
          </p:cNvCxnSpPr>
          <p:nvPr/>
        </p:nvCxnSpPr>
        <p:spPr>
          <a:xfrm flipH="1">
            <a:off x="8542046" y="3668093"/>
            <a:ext cx="6148" cy="262122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7933F5-6F70-820D-7DE4-111C09008DB0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8586208" y="6289314"/>
            <a:ext cx="337556" cy="3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32183C3-9874-3FCF-4736-2A278DC20752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8519280" y="5240438"/>
            <a:ext cx="386343" cy="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10269C5-AF6F-D63E-2376-651B6374ECED}"/>
              </a:ext>
            </a:extLst>
          </p:cNvPr>
          <p:cNvCxnSpPr>
            <a:cxnSpLocks/>
          </p:cNvCxnSpPr>
          <p:nvPr/>
        </p:nvCxnSpPr>
        <p:spPr>
          <a:xfrm>
            <a:off x="5929355" y="1815968"/>
            <a:ext cx="0" cy="54637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3335DA-E520-09BC-38C8-45D5AF36CD4F}"/>
              </a:ext>
            </a:extLst>
          </p:cNvPr>
          <p:cNvCxnSpPr>
            <a:cxnSpLocks/>
          </p:cNvCxnSpPr>
          <p:nvPr/>
        </p:nvCxnSpPr>
        <p:spPr>
          <a:xfrm>
            <a:off x="8537421" y="6289317"/>
            <a:ext cx="386343" cy="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4F5DBE-E9EA-EBD6-AE9B-282B620D50E7}"/>
              </a:ext>
            </a:extLst>
          </p:cNvPr>
          <p:cNvCxnSpPr>
            <a:cxnSpLocks/>
          </p:cNvCxnSpPr>
          <p:nvPr/>
        </p:nvCxnSpPr>
        <p:spPr>
          <a:xfrm flipH="1">
            <a:off x="3228637" y="3591893"/>
            <a:ext cx="11534" cy="1723013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9F106863-9433-34F0-A00B-4582C9A5C1ED}"/>
              </a:ext>
            </a:extLst>
          </p:cNvPr>
          <p:cNvGrpSpPr/>
          <p:nvPr/>
        </p:nvGrpSpPr>
        <p:grpSpPr>
          <a:xfrm>
            <a:off x="3543637" y="3921702"/>
            <a:ext cx="1825060" cy="887221"/>
            <a:chOff x="7681842" y="2635355"/>
            <a:chExt cx="1825060" cy="88722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984F99-3F50-7581-F62D-27ABFC99333E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EE3A503-3039-D46D-8CE5-556BB42EF114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Data Analyst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35A72C-7263-2172-3F4A-7881965E22FD}"/>
              </a:ext>
            </a:extLst>
          </p:cNvPr>
          <p:cNvGrpSpPr/>
          <p:nvPr/>
        </p:nvGrpSpPr>
        <p:grpSpPr>
          <a:xfrm>
            <a:off x="3571579" y="4975538"/>
            <a:ext cx="1847826" cy="887221"/>
            <a:chOff x="7681842" y="2635355"/>
            <a:chExt cx="1847826" cy="88722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CAF52FC-298F-279F-2F51-7ABC6F5030EF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6297B06-2ED5-E9A1-B786-44ACE9E19444}"/>
                </a:ext>
              </a:extLst>
            </p:cNvPr>
            <p:cNvSpPr txBox="1"/>
            <p:nvPr/>
          </p:nvSpPr>
          <p:spPr>
            <a:xfrm>
              <a:off x="7718210" y="2635355"/>
              <a:ext cx="1811458" cy="887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mbria" panose="02040503050406030204" pitchFamily="18" charset="0"/>
                </a:rPr>
                <a:t>Data Analyst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F2C6986-CB96-3E00-9441-624B2E52CA3E}"/>
              </a:ext>
            </a:extLst>
          </p:cNvPr>
          <p:cNvCxnSpPr>
            <a:cxnSpLocks/>
          </p:cNvCxnSpPr>
          <p:nvPr/>
        </p:nvCxnSpPr>
        <p:spPr>
          <a:xfrm>
            <a:off x="3234023" y="4298995"/>
            <a:ext cx="337556" cy="3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C8E9C0B-4AA8-1EA4-901F-153128DAC72D}"/>
              </a:ext>
            </a:extLst>
          </p:cNvPr>
          <p:cNvCxnSpPr>
            <a:cxnSpLocks/>
          </p:cNvCxnSpPr>
          <p:nvPr/>
        </p:nvCxnSpPr>
        <p:spPr>
          <a:xfrm>
            <a:off x="3223410" y="5314906"/>
            <a:ext cx="34816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D398EE-582C-193A-A7EE-8E859A5EAEB7}"/>
              </a:ext>
            </a:extLst>
          </p:cNvPr>
          <p:cNvCxnSpPr>
            <a:cxnSpLocks/>
          </p:cNvCxnSpPr>
          <p:nvPr/>
        </p:nvCxnSpPr>
        <p:spPr>
          <a:xfrm>
            <a:off x="8519280" y="4271481"/>
            <a:ext cx="386343" cy="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1AC801-C55F-E89B-3FDE-C56F37252165}"/>
              </a:ext>
            </a:extLst>
          </p:cNvPr>
          <p:cNvCxnSpPr>
            <a:cxnSpLocks/>
          </p:cNvCxnSpPr>
          <p:nvPr/>
        </p:nvCxnSpPr>
        <p:spPr>
          <a:xfrm flipH="1">
            <a:off x="7088332" y="1247191"/>
            <a:ext cx="2803814" cy="0"/>
          </a:xfrm>
          <a:prstGeom prst="line">
            <a:avLst/>
          </a:prstGeom>
          <a:ln w="1270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E00595B-6D1A-7B60-6DC2-8D3301A1E4AA}"/>
              </a:ext>
            </a:extLst>
          </p:cNvPr>
          <p:cNvCxnSpPr>
            <a:cxnSpLocks/>
          </p:cNvCxnSpPr>
          <p:nvPr/>
        </p:nvCxnSpPr>
        <p:spPr>
          <a:xfrm>
            <a:off x="9892146" y="1220566"/>
            <a:ext cx="0" cy="2607307"/>
          </a:xfrm>
          <a:prstGeom prst="line">
            <a:avLst/>
          </a:prstGeom>
          <a:ln w="1270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58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12" y="222644"/>
            <a:ext cx="6285390" cy="525838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+mn-lt"/>
              </a:rPr>
              <a:t>Operational People Services Team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632E12E-BAFB-4B1C-B798-19CEAAB53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61992"/>
              </p:ext>
            </p:extLst>
          </p:nvPr>
        </p:nvGraphicFramePr>
        <p:xfrm>
          <a:off x="78442" y="6421090"/>
          <a:ext cx="812800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542184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rPr>
                        <a:t>NOTES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</a:rPr>
                        <a:t>Org chart does not include OH Doctors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646475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9C30251C-2E2F-2346-50BE-3B4A2A6458F9}"/>
              </a:ext>
            </a:extLst>
          </p:cNvPr>
          <p:cNvGrpSpPr/>
          <p:nvPr/>
        </p:nvGrpSpPr>
        <p:grpSpPr>
          <a:xfrm>
            <a:off x="5243420" y="652656"/>
            <a:ext cx="1705159" cy="846492"/>
            <a:chOff x="4212265" y="101009"/>
            <a:chExt cx="2407314" cy="1001866"/>
          </a:xfrm>
          <a:solidFill>
            <a:srgbClr val="7030A0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E3FE46C-8465-5AFD-8E1C-276DD9C83824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F19D52-25C8-32F8-8ED5-F1C2C32669E7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Head of Operational People Services</a:t>
              </a:r>
              <a:endParaRPr lang="en-GB" sz="1200" kern="1200" dirty="0">
                <a:latin typeface="+mn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90A1CFC-EC86-7043-6346-1B7A7DD88A60}"/>
              </a:ext>
            </a:extLst>
          </p:cNvPr>
          <p:cNvGrpSpPr/>
          <p:nvPr/>
        </p:nvGrpSpPr>
        <p:grpSpPr>
          <a:xfrm>
            <a:off x="2075853" y="1981729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056A642-4900-04A9-FD5C-10E336394C17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5E5065B-F4F3-A5A1-7D3F-4AED528C5E90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Strategic Wellbeing &amp; </a:t>
              </a:r>
              <a:r>
                <a:rPr lang="en-GB" sz="1000" b="1" kern="120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Reward 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4E1083-3A74-733D-664F-BAFEE76FD3C3}"/>
              </a:ext>
            </a:extLst>
          </p:cNvPr>
          <p:cNvGrpSpPr/>
          <p:nvPr/>
        </p:nvGrpSpPr>
        <p:grpSpPr>
          <a:xfrm>
            <a:off x="250813" y="1976784"/>
            <a:ext cx="1148329" cy="752036"/>
            <a:chOff x="7681828" y="2635355"/>
            <a:chExt cx="1825074" cy="887221"/>
          </a:xfrm>
          <a:solidFill>
            <a:srgbClr val="7030A0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29DE85-984A-BE1C-CDCD-A6F7C41357BD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E1DF9D-FF85-3F9D-131E-AE5981B2951E}"/>
                </a:ext>
              </a:extLst>
            </p:cNvPr>
            <p:cNvSpPr txBox="1"/>
            <p:nvPr/>
          </p:nvSpPr>
          <p:spPr>
            <a:xfrm>
              <a:off x="7681828" y="2635355"/>
              <a:ext cx="1825062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Strategic HR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Project 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F0145F-76F0-1BD0-1533-50C247597204}"/>
              </a:ext>
            </a:extLst>
          </p:cNvPr>
          <p:cNvGrpSpPr/>
          <p:nvPr/>
        </p:nvGrpSpPr>
        <p:grpSpPr>
          <a:xfrm>
            <a:off x="5272723" y="1966890"/>
            <a:ext cx="1526120" cy="851258"/>
            <a:chOff x="7667578" y="2630360"/>
            <a:chExt cx="1839324" cy="892216"/>
          </a:xfrm>
          <a:solidFill>
            <a:srgbClr val="7030A0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92AB375-A907-2BBB-40B2-7E6458F4CC52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9F6AAB-2101-14C2-1B0F-7804EA02E820}"/>
                </a:ext>
              </a:extLst>
            </p:cNvPr>
            <p:cNvSpPr txBox="1"/>
            <p:nvPr/>
          </p:nvSpPr>
          <p:spPr>
            <a:xfrm>
              <a:off x="7667578" y="2630360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Strategic Employee Relations 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80F2A2-9EFC-F0CE-EE91-97C730347746}"/>
              </a:ext>
            </a:extLst>
          </p:cNvPr>
          <p:cNvGrpSpPr/>
          <p:nvPr/>
        </p:nvGrpSpPr>
        <p:grpSpPr>
          <a:xfrm>
            <a:off x="3723410" y="1981729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1340272-BC62-126C-3B6C-AED2C11AE92E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EABD594-5F48-7F95-4221-7EDAF13A3451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Strategic Resourcing &amp; Recruitment 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3CC0386-54E4-BA81-3632-CCB6A908675E}"/>
              </a:ext>
            </a:extLst>
          </p:cNvPr>
          <p:cNvGrpSpPr/>
          <p:nvPr/>
        </p:nvGrpSpPr>
        <p:grpSpPr>
          <a:xfrm>
            <a:off x="8899939" y="1981729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E7211B-D5C5-C003-98BB-3DB9040A939A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2E8859-7834-E890-31C9-C3992F403BBA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Strategic Pensions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2D102D6-DFE3-7558-2D8C-52032437151D}"/>
              </a:ext>
            </a:extLst>
          </p:cNvPr>
          <p:cNvGrpSpPr/>
          <p:nvPr/>
        </p:nvGrpSpPr>
        <p:grpSpPr>
          <a:xfrm>
            <a:off x="10547495" y="1981729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7ECAF0D-2B39-1723-528E-219B94E527C9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5B97BE-9200-660F-F249-EB9690062412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Strategic Payroll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b="0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E42FE62-F784-6842-D59C-54560BC79E3F}"/>
              </a:ext>
            </a:extLst>
          </p:cNvPr>
          <p:cNvGrpSpPr/>
          <p:nvPr/>
        </p:nvGrpSpPr>
        <p:grpSpPr>
          <a:xfrm>
            <a:off x="9784441" y="3006140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69494BD-A29F-472B-E94B-90FB665C66C4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72F80A-878E-4D2C-6265-034636A2A1A8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Pensions Project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mbria" panose="02040503050406030204" pitchFamily="18" charset="0"/>
                  <a:cs typeface="Arial" panose="020B0604020202020204" pitchFamily="34" charset="0"/>
                </a:rPr>
                <a:t>Manager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5D5AC4B-1D58-B696-5F12-FCCE31DDDAA2}"/>
              </a:ext>
            </a:extLst>
          </p:cNvPr>
          <p:cNvGrpSpPr/>
          <p:nvPr/>
        </p:nvGrpSpPr>
        <p:grpSpPr>
          <a:xfrm>
            <a:off x="9784441" y="3885214"/>
            <a:ext cx="1148318" cy="752037"/>
            <a:chOff x="7681842" y="2635355"/>
            <a:chExt cx="1825060" cy="887223"/>
          </a:xfrm>
          <a:solidFill>
            <a:srgbClr val="7030A0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493929D-072F-AE37-AC6C-877BBAD14DD0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60CC166-47BD-A80D-5B48-6C43B9AB38E0}"/>
                </a:ext>
              </a:extLst>
            </p:cNvPr>
            <p:cNvSpPr txBox="1"/>
            <p:nvPr/>
          </p:nvSpPr>
          <p:spPr>
            <a:xfrm>
              <a:off x="7681842" y="2635358"/>
              <a:ext cx="1825060" cy="8872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Apprentice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FDC8FEE-D6A6-E44B-83A6-5EAB78782F87}"/>
              </a:ext>
            </a:extLst>
          </p:cNvPr>
          <p:cNvGrpSpPr/>
          <p:nvPr/>
        </p:nvGrpSpPr>
        <p:grpSpPr>
          <a:xfrm>
            <a:off x="8102834" y="3006140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E77949D-2AE5-AA8A-42BA-A0699BE02684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663AC5-26C0-7F28-B09F-0A5ED7A17423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Payroll &amp; Pension Specialist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7363F19-1E63-1077-E1DE-A2EED93E52B2}"/>
              </a:ext>
            </a:extLst>
          </p:cNvPr>
          <p:cNvGrpSpPr/>
          <p:nvPr/>
        </p:nvGrpSpPr>
        <p:grpSpPr>
          <a:xfrm>
            <a:off x="8102834" y="3885214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BDD9B57-B0FE-32E2-2F5A-745A95116EDA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44271B3-C3B9-D703-43F8-E2396963A468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Payroll &amp; Pension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Specialist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50B48CB-9676-8579-0813-0C66ABDD6247}"/>
              </a:ext>
            </a:extLst>
          </p:cNvPr>
          <p:cNvGrpSpPr/>
          <p:nvPr/>
        </p:nvGrpSpPr>
        <p:grpSpPr>
          <a:xfrm>
            <a:off x="6374420" y="3042475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8B53337-CB0D-8232-912B-897EEB77FFBE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AD4A854-292B-47F6-D14A-B3D8F8530760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ER Specialist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BA643AE-02A8-CA5A-C500-34AE42806F3E}"/>
              </a:ext>
            </a:extLst>
          </p:cNvPr>
          <p:cNvGrpSpPr/>
          <p:nvPr/>
        </p:nvGrpSpPr>
        <p:grpSpPr>
          <a:xfrm>
            <a:off x="6370978" y="3960311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2513863-D0E0-D6D2-F48B-6C890CC77C50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17CE70D-552C-B31F-E8A0-B4A9DC7AA3A3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ER Specialist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7266A7C-1F64-7073-4F36-752CDE3F3D3B}"/>
              </a:ext>
            </a:extLst>
          </p:cNvPr>
          <p:cNvGrpSpPr/>
          <p:nvPr/>
        </p:nvGrpSpPr>
        <p:grpSpPr>
          <a:xfrm>
            <a:off x="1127200" y="3006140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A1F5310-8A6B-7E0C-56F3-8F5D3A4301AC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7091E-2A46-AFC5-1888-5E73FB203CDD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Wellbeing &amp; Reward Specialist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395B6F3-AE64-63B6-593C-72EE36B92453}"/>
              </a:ext>
            </a:extLst>
          </p:cNvPr>
          <p:cNvGrpSpPr/>
          <p:nvPr/>
        </p:nvGrpSpPr>
        <p:grpSpPr>
          <a:xfrm>
            <a:off x="2930499" y="3885214"/>
            <a:ext cx="1148318" cy="752037"/>
            <a:chOff x="7681842" y="2635355"/>
            <a:chExt cx="1825060" cy="887223"/>
          </a:xfrm>
          <a:solidFill>
            <a:srgbClr val="7030A0"/>
          </a:solidFill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16F6E81-DDDF-7513-7F9F-FF4745237B71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A8627C7-9E17-6AEA-A4BB-12EB7EFAF337}"/>
                </a:ext>
              </a:extLst>
            </p:cNvPr>
            <p:cNvSpPr txBox="1"/>
            <p:nvPr/>
          </p:nvSpPr>
          <p:spPr>
            <a:xfrm>
              <a:off x="7681842" y="2635358"/>
              <a:ext cx="1825060" cy="8872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OH &amp; Wellbeing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Specialist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BB63DDB-3451-1445-905F-25B89CC00EF8}"/>
              </a:ext>
            </a:extLst>
          </p:cNvPr>
          <p:cNvGrpSpPr/>
          <p:nvPr/>
        </p:nvGrpSpPr>
        <p:grpSpPr>
          <a:xfrm>
            <a:off x="1127200" y="3885213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57AFF04-E79B-330E-9F8C-13060C7A0CDD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B7D43C-1F41-A575-67E9-4A83F24773AB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HR Data Specialist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C15D5449-4D34-4D14-62AA-EDBE8687F42D}"/>
              </a:ext>
            </a:extLst>
          </p:cNvPr>
          <p:cNvSpPr txBox="1"/>
          <p:nvPr/>
        </p:nvSpPr>
        <p:spPr>
          <a:xfrm>
            <a:off x="6340501" y="4941995"/>
            <a:ext cx="1148318" cy="752036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b="1" dirty="0">
                <a:ea typeface="Cambria" panose="02040503050406030204" pitchFamily="18" charset="0"/>
                <a:cs typeface="Arial" panose="020B0604020202020204" pitchFamily="34" charset="0"/>
              </a:rPr>
              <a:t>ER Specialist</a:t>
            </a:r>
            <a:endParaRPr lang="en-GB" sz="1000" b="1" kern="1200" dirty="0">
              <a:latin typeface="+mn-lt"/>
              <a:ea typeface="Cambria" panose="02040503050406030204" pitchFamily="18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3919568-1980-6780-3B3D-D8258D93008E}"/>
              </a:ext>
            </a:extLst>
          </p:cNvPr>
          <p:cNvGrpSpPr/>
          <p:nvPr/>
        </p:nvGrpSpPr>
        <p:grpSpPr>
          <a:xfrm>
            <a:off x="2547292" y="5769192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3EEB90B-88E3-EC82-015F-88E81090E7D3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D1DF8E5-8FAE-EA82-76AC-821B12C1C4E5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ea typeface="Cambria" panose="02040503050406030204" pitchFamily="18" charset="0"/>
                  <a:cs typeface="Arial" panose="020B0604020202020204" pitchFamily="34" charset="0"/>
                </a:rPr>
                <a:t>OH Generalist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0542F01-6FA0-93AC-B4B0-D15AE9E2F868}"/>
              </a:ext>
            </a:extLst>
          </p:cNvPr>
          <p:cNvGrpSpPr/>
          <p:nvPr/>
        </p:nvGrpSpPr>
        <p:grpSpPr>
          <a:xfrm>
            <a:off x="2547292" y="4890118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72627FA-737B-9F17-897D-CAA9EFC73AAE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7F1FB75-B914-552A-EA76-1FC1A8E376F3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OH Nurse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EE50D9A-FB2E-A363-ADC2-588D7124904F}"/>
              </a:ext>
            </a:extLst>
          </p:cNvPr>
          <p:cNvGrpSpPr/>
          <p:nvPr/>
        </p:nvGrpSpPr>
        <p:grpSpPr>
          <a:xfrm>
            <a:off x="4235539" y="4890118"/>
            <a:ext cx="1148318" cy="752036"/>
            <a:chOff x="7681842" y="2635355"/>
            <a:chExt cx="1825060" cy="887221"/>
          </a:xfrm>
          <a:solidFill>
            <a:srgbClr val="7030A0"/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CDFB4CC-9938-E74C-B818-D3CF67B06CDE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10BAB95-87F0-42BC-7A54-E3CD0DAB4A99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dirty="0">
                  <a:solidFill>
                    <a:schemeClr val="bg1"/>
                  </a:solidFill>
                  <a:ea typeface="Cambria" panose="02040503050406030204" pitchFamily="18" charset="0"/>
                  <a:cs typeface="Arial" panose="020B0604020202020204" pitchFamily="34" charset="0"/>
                </a:rPr>
                <a:t>OH Nurse</a:t>
              </a:r>
              <a:endParaRPr lang="en-GB" sz="1000" b="1" kern="12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4A00657-C573-B12B-C6D9-010462E4692A}"/>
              </a:ext>
            </a:extLst>
          </p:cNvPr>
          <p:cNvGrpSpPr/>
          <p:nvPr/>
        </p:nvGrpSpPr>
        <p:grpSpPr>
          <a:xfrm>
            <a:off x="4235539" y="5769192"/>
            <a:ext cx="1148318" cy="752037"/>
            <a:chOff x="7681842" y="2635355"/>
            <a:chExt cx="1825060" cy="887223"/>
          </a:xfrm>
          <a:solidFill>
            <a:srgbClr val="7030A0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6318C36-A4FA-3160-C329-D404EFFC0A64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0961C00-8F21-00B6-F7F6-5355398482EB}"/>
                </a:ext>
              </a:extLst>
            </p:cNvPr>
            <p:cNvSpPr txBox="1"/>
            <p:nvPr/>
          </p:nvSpPr>
          <p:spPr>
            <a:xfrm>
              <a:off x="7681842" y="2635358"/>
              <a:ext cx="1825060" cy="8872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OH Generalist</a:t>
              </a:r>
            </a:p>
          </p:txBody>
        </p: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E254807-D240-3E49-6271-E0EC5C25AD51}"/>
              </a:ext>
            </a:extLst>
          </p:cNvPr>
          <p:cNvCxnSpPr>
            <a:cxnSpLocks/>
          </p:cNvCxnSpPr>
          <p:nvPr/>
        </p:nvCxnSpPr>
        <p:spPr>
          <a:xfrm>
            <a:off x="5821737" y="2814789"/>
            <a:ext cx="15952" cy="247025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1A8C84E-017C-EBAB-E99F-F0DC64157276}"/>
              </a:ext>
            </a:extLst>
          </p:cNvPr>
          <p:cNvCxnSpPr>
            <a:cxnSpLocks/>
          </p:cNvCxnSpPr>
          <p:nvPr/>
        </p:nvCxnSpPr>
        <p:spPr>
          <a:xfrm flipV="1">
            <a:off x="5849708" y="3407986"/>
            <a:ext cx="537512" cy="105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A8A6D93-DCF0-7C5A-9251-65677D3918F5}"/>
              </a:ext>
            </a:extLst>
          </p:cNvPr>
          <p:cNvCxnSpPr/>
          <p:nvPr/>
        </p:nvCxnSpPr>
        <p:spPr>
          <a:xfrm>
            <a:off x="9528484" y="2742220"/>
            <a:ext cx="0" cy="154999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6C2D3DC-FC48-0579-0F09-9509147DC4C4}"/>
              </a:ext>
            </a:extLst>
          </p:cNvPr>
          <p:cNvCxnSpPr>
            <a:cxnSpLocks/>
            <a:stCxn id="39" idx="3"/>
            <a:endCxn id="33" idx="1"/>
          </p:cNvCxnSpPr>
          <p:nvPr/>
        </p:nvCxnSpPr>
        <p:spPr>
          <a:xfrm>
            <a:off x="9251152" y="3382158"/>
            <a:ext cx="533289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2528A6E-34D5-74CC-0582-80C3BC2EC158}"/>
              </a:ext>
            </a:extLst>
          </p:cNvPr>
          <p:cNvCxnSpPr>
            <a:cxnSpLocks/>
          </p:cNvCxnSpPr>
          <p:nvPr/>
        </p:nvCxnSpPr>
        <p:spPr>
          <a:xfrm>
            <a:off x="9251152" y="4300742"/>
            <a:ext cx="533289" cy="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86E3FD1-E97E-AC87-5CB9-683FEA50645D}"/>
              </a:ext>
            </a:extLst>
          </p:cNvPr>
          <p:cNvCxnSpPr/>
          <p:nvPr/>
        </p:nvCxnSpPr>
        <p:spPr>
          <a:xfrm>
            <a:off x="2602686" y="2726524"/>
            <a:ext cx="0" cy="154999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7511F4F-F34E-62C9-236E-2097F6478791}"/>
              </a:ext>
            </a:extLst>
          </p:cNvPr>
          <p:cNvCxnSpPr>
            <a:cxnSpLocks/>
          </p:cNvCxnSpPr>
          <p:nvPr/>
        </p:nvCxnSpPr>
        <p:spPr>
          <a:xfrm>
            <a:off x="2275518" y="4269697"/>
            <a:ext cx="654981" cy="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91C7939E-9E15-08E6-DB0E-80AC5143BBD0}"/>
              </a:ext>
            </a:extLst>
          </p:cNvPr>
          <p:cNvCxnSpPr/>
          <p:nvPr/>
        </p:nvCxnSpPr>
        <p:spPr>
          <a:xfrm>
            <a:off x="3945913" y="4621679"/>
            <a:ext cx="0" cy="154999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315798D-FE7F-EB81-30B3-7B65499EF108}"/>
              </a:ext>
            </a:extLst>
          </p:cNvPr>
          <p:cNvCxnSpPr>
            <a:cxnSpLocks/>
            <a:stCxn id="68" idx="3"/>
            <a:endCxn id="72" idx="1"/>
          </p:cNvCxnSpPr>
          <p:nvPr/>
        </p:nvCxnSpPr>
        <p:spPr>
          <a:xfrm>
            <a:off x="3695610" y="5266136"/>
            <a:ext cx="539929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9F4966D-A871-7E87-CB94-9D463C924A86}"/>
              </a:ext>
            </a:extLst>
          </p:cNvPr>
          <p:cNvCxnSpPr>
            <a:cxnSpLocks/>
          </p:cNvCxnSpPr>
          <p:nvPr/>
        </p:nvCxnSpPr>
        <p:spPr>
          <a:xfrm>
            <a:off x="3695610" y="6170608"/>
            <a:ext cx="539929" cy="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9D1A62C-4745-797F-3A54-A954D9ACBB93}"/>
              </a:ext>
            </a:extLst>
          </p:cNvPr>
          <p:cNvCxnSpPr>
            <a:cxnSpLocks/>
          </p:cNvCxnSpPr>
          <p:nvPr/>
        </p:nvCxnSpPr>
        <p:spPr>
          <a:xfrm flipV="1">
            <a:off x="2275518" y="3388818"/>
            <a:ext cx="327168" cy="525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C0C7ECFC-4E15-E02C-6190-476506E7BED7}"/>
              </a:ext>
            </a:extLst>
          </p:cNvPr>
          <p:cNvCxnSpPr>
            <a:cxnSpLocks/>
          </p:cNvCxnSpPr>
          <p:nvPr/>
        </p:nvCxnSpPr>
        <p:spPr>
          <a:xfrm>
            <a:off x="6070137" y="1484309"/>
            <a:ext cx="0" cy="48258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E791814-561B-9F69-9C0B-C40633A82981}"/>
              </a:ext>
            </a:extLst>
          </p:cNvPr>
          <p:cNvCxnSpPr>
            <a:cxnSpLocks/>
          </p:cNvCxnSpPr>
          <p:nvPr/>
        </p:nvCxnSpPr>
        <p:spPr>
          <a:xfrm flipV="1">
            <a:off x="814337" y="1643702"/>
            <a:ext cx="10307317" cy="5707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C3531C0-090B-05DB-18DD-E5EBFF089368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11121654" y="1660821"/>
            <a:ext cx="0" cy="3209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6C7ECCEE-78BC-3F28-92B4-BDC63F34F659}"/>
              </a:ext>
            </a:extLst>
          </p:cNvPr>
          <p:cNvCxnSpPr>
            <a:cxnSpLocks/>
          </p:cNvCxnSpPr>
          <p:nvPr/>
        </p:nvCxnSpPr>
        <p:spPr>
          <a:xfrm>
            <a:off x="9517796" y="1666341"/>
            <a:ext cx="0" cy="3209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FCFA4D7-5D8C-7A0F-023C-9834C17FD4CC}"/>
              </a:ext>
            </a:extLst>
          </p:cNvPr>
          <p:cNvCxnSpPr>
            <a:cxnSpLocks/>
          </p:cNvCxnSpPr>
          <p:nvPr/>
        </p:nvCxnSpPr>
        <p:spPr>
          <a:xfrm>
            <a:off x="4297569" y="1697722"/>
            <a:ext cx="0" cy="3209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77BE705-78C0-7AD4-FF45-F895607928DB}"/>
              </a:ext>
            </a:extLst>
          </p:cNvPr>
          <p:cNvCxnSpPr>
            <a:cxnSpLocks/>
          </p:cNvCxnSpPr>
          <p:nvPr/>
        </p:nvCxnSpPr>
        <p:spPr>
          <a:xfrm>
            <a:off x="2674819" y="1697722"/>
            <a:ext cx="0" cy="3209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F18DDB60-9167-128F-0D59-73EA2EDF572A}"/>
              </a:ext>
            </a:extLst>
          </p:cNvPr>
          <p:cNvCxnSpPr>
            <a:cxnSpLocks/>
          </p:cNvCxnSpPr>
          <p:nvPr/>
        </p:nvCxnSpPr>
        <p:spPr>
          <a:xfrm>
            <a:off x="825057" y="1697722"/>
            <a:ext cx="0" cy="3209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08944D6-41EA-F2ED-3087-5C8324DF2C7B}"/>
              </a:ext>
            </a:extLst>
          </p:cNvPr>
          <p:cNvCxnSpPr/>
          <p:nvPr/>
        </p:nvCxnSpPr>
        <p:spPr>
          <a:xfrm flipV="1">
            <a:off x="5864508" y="4351970"/>
            <a:ext cx="512710" cy="1733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BDC04F5A-8857-9762-DC83-3EA938F67470}"/>
              </a:ext>
            </a:extLst>
          </p:cNvPr>
          <p:cNvSpPr txBox="1"/>
          <p:nvPr/>
        </p:nvSpPr>
        <p:spPr>
          <a:xfrm>
            <a:off x="4163256" y="3010866"/>
            <a:ext cx="1250006" cy="688428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b="1" kern="1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Recruitment &amp; Resourcing Specialist</a:t>
            </a:r>
            <a:endParaRPr lang="en-GB" sz="1000" b="1" kern="1200" dirty="0">
              <a:latin typeface="+mn-lt"/>
              <a:ea typeface="Cambria" panose="02040503050406030204" pitchFamily="18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943DD2-9CC5-97A8-DE6A-E5CDF7D4FB7B}"/>
              </a:ext>
            </a:extLst>
          </p:cNvPr>
          <p:cNvCxnSpPr>
            <a:cxnSpLocks/>
          </p:cNvCxnSpPr>
          <p:nvPr/>
        </p:nvCxnSpPr>
        <p:spPr>
          <a:xfrm>
            <a:off x="4666071" y="2721577"/>
            <a:ext cx="0" cy="2790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6142E7D-795F-EC70-4761-2A1A0AA7EED8}"/>
              </a:ext>
            </a:extLst>
          </p:cNvPr>
          <p:cNvCxnSpPr>
            <a:cxnSpLocks/>
          </p:cNvCxnSpPr>
          <p:nvPr/>
        </p:nvCxnSpPr>
        <p:spPr>
          <a:xfrm flipV="1">
            <a:off x="5849708" y="5267708"/>
            <a:ext cx="569548" cy="1733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92B0563-9B36-4D23-E4F7-7AA7EE8ED804}"/>
              </a:ext>
            </a:extLst>
          </p:cNvPr>
          <p:cNvGrpSpPr/>
          <p:nvPr/>
        </p:nvGrpSpPr>
        <p:grpSpPr>
          <a:xfrm>
            <a:off x="6939187" y="1952593"/>
            <a:ext cx="1526120" cy="851258"/>
            <a:chOff x="7667578" y="2630360"/>
            <a:chExt cx="1839324" cy="892216"/>
          </a:xfrm>
          <a:solidFill>
            <a:srgbClr val="7030A0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6F045C9-7B29-B3D2-EB92-92CA9169DEDC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BD74B8E-0FAB-6A15-2E3D-DE517E8F7D4D}"/>
                </a:ext>
              </a:extLst>
            </p:cNvPr>
            <p:cNvSpPr txBox="1"/>
            <p:nvPr/>
          </p:nvSpPr>
          <p:spPr>
            <a:xfrm>
              <a:off x="7667578" y="2630360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b="1" kern="1200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Strategic Employee Relations Lead</a:t>
              </a:r>
              <a:endParaRPr lang="en-GB" sz="1000" b="1" kern="1200" dirty="0">
                <a:latin typeface="+mn-lt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392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86" y="222685"/>
            <a:ext cx="7856739" cy="526626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400" b="1" dirty="0">
                <a:solidFill>
                  <a:srgbClr val="BE029F"/>
                </a:solidFill>
                <a:latin typeface="+mn-lt"/>
              </a:rPr>
              <a:t>Culture and Employee Experience Team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EB84AA-8219-1D0B-7FC2-A92EB9E67E85}"/>
              </a:ext>
            </a:extLst>
          </p:cNvPr>
          <p:cNvGrpSpPr/>
          <p:nvPr/>
        </p:nvGrpSpPr>
        <p:grpSpPr>
          <a:xfrm>
            <a:off x="4367602" y="789453"/>
            <a:ext cx="2407314" cy="1001866"/>
            <a:chOff x="4212265" y="101009"/>
            <a:chExt cx="2407314" cy="1001866"/>
          </a:xfrm>
          <a:solidFill>
            <a:srgbClr val="BE029F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43ECF53-DDC6-A99E-3AC7-83E49F2F2C13}"/>
                </a:ext>
              </a:extLst>
            </p:cNvPr>
            <p:cNvSpPr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  <a:ln>
              <a:solidFill>
                <a:srgbClr val="BE029F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CAF1FE8-E537-3B55-A8C7-B8857A1E4318}"/>
                </a:ext>
              </a:extLst>
            </p:cNvPr>
            <p:cNvSpPr txBox="1"/>
            <p:nvPr/>
          </p:nvSpPr>
          <p:spPr>
            <a:xfrm>
              <a:off x="4212265" y="101009"/>
              <a:ext cx="2407314" cy="1001866"/>
            </a:xfrm>
            <a:prstGeom prst="rect">
              <a:avLst/>
            </a:prstGeom>
            <a:grpFill/>
            <a:ln>
              <a:solidFill>
                <a:srgbClr val="BE029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0" algn="ctr" defTabSz="444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Arial" panose="020B0604020202020204" pitchFamily="34" charset="0"/>
                </a:rPr>
                <a:t>Head of Culture and Employee Experience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0DE55E3-EE6D-7967-7ECF-A69D9B2C0871}"/>
              </a:ext>
            </a:extLst>
          </p:cNvPr>
          <p:cNvGrpSpPr/>
          <p:nvPr/>
        </p:nvGrpSpPr>
        <p:grpSpPr>
          <a:xfrm>
            <a:off x="4592784" y="3149471"/>
            <a:ext cx="2130132" cy="887221"/>
            <a:chOff x="7681842" y="2635355"/>
            <a:chExt cx="1825060" cy="887221"/>
          </a:xfrm>
          <a:solidFill>
            <a:srgbClr val="BE029F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DDE17DD-C655-18DA-DAB2-4A53D68232FE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5C5936-0CC4-B044-32BC-3EFF2DAC02EC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0" algn="ctr" defTabSz="444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b="1" dirty="0">
                  <a:solidFill>
                    <a:prstClr val="white"/>
                  </a:solidFill>
                  <a:latin typeface="Calibri" panose="020F0502020204030204"/>
                  <a:cs typeface="Arial" panose="020B0604020202020204" pitchFamily="34" charset="0"/>
                </a:rPr>
                <a:t>Senior OD advisor (L&amp;D)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175B860-8696-CD8C-7C5F-99F1DF3143CF}"/>
              </a:ext>
            </a:extLst>
          </p:cNvPr>
          <p:cNvGrpSpPr/>
          <p:nvPr/>
        </p:nvGrpSpPr>
        <p:grpSpPr>
          <a:xfrm>
            <a:off x="4592786" y="4326670"/>
            <a:ext cx="2130132" cy="887221"/>
            <a:chOff x="7681841" y="2635355"/>
            <a:chExt cx="1825061" cy="88722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42CD699-734B-58AA-B75B-BE920A9C9793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961441E-A04F-D80C-3F06-C31E6FAEBC48}"/>
                </a:ext>
              </a:extLst>
            </p:cNvPr>
            <p:cNvSpPr txBox="1"/>
            <p:nvPr/>
          </p:nvSpPr>
          <p:spPr>
            <a:xfrm>
              <a:off x="7681841" y="2635355"/>
              <a:ext cx="1825060" cy="887221"/>
            </a:xfrm>
            <a:prstGeom prst="rect">
              <a:avLst/>
            </a:prstGeom>
            <a:solidFill>
              <a:srgbClr val="BE029F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0" algn="ctr" defTabSz="444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BD85DDB-BF54-2954-E7B3-55572595B46D}"/>
              </a:ext>
            </a:extLst>
          </p:cNvPr>
          <p:cNvGrpSpPr/>
          <p:nvPr/>
        </p:nvGrpSpPr>
        <p:grpSpPr>
          <a:xfrm>
            <a:off x="2366292" y="3159874"/>
            <a:ext cx="1825060" cy="887221"/>
            <a:chOff x="7681842" y="2635355"/>
            <a:chExt cx="1825060" cy="88722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CE6018D-B3B2-8F62-1153-7A13E3685C74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A1DD8DC-CC35-95CF-EDEE-A61FC084BED0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solidFill>
              <a:srgbClr val="BE029F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0" algn="ctr" defTabSz="444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C0C31429-76A3-E793-6D17-AF19B449D754}"/>
              </a:ext>
            </a:extLst>
          </p:cNvPr>
          <p:cNvSpPr/>
          <p:nvPr/>
        </p:nvSpPr>
        <p:spPr>
          <a:xfrm>
            <a:off x="4592784" y="2057584"/>
            <a:ext cx="2130132" cy="887221"/>
          </a:xfrm>
          <a:prstGeom prst="rect">
            <a:avLst/>
          </a:prstGeom>
          <a:solidFill>
            <a:srgbClr val="BE029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Head of Talent, Performance &amp; Innovation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10269C5-AF6F-D63E-2376-651B6374ECED}"/>
              </a:ext>
            </a:extLst>
          </p:cNvPr>
          <p:cNvCxnSpPr>
            <a:cxnSpLocks/>
          </p:cNvCxnSpPr>
          <p:nvPr/>
        </p:nvCxnSpPr>
        <p:spPr>
          <a:xfrm>
            <a:off x="5533431" y="1791319"/>
            <a:ext cx="0" cy="546374"/>
          </a:xfrm>
          <a:prstGeom prst="line">
            <a:avLst/>
          </a:prstGeom>
          <a:ln w="12700">
            <a:solidFill>
              <a:srgbClr val="BE02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50032D-BCB1-07C6-F11D-F47AC5D834A7}"/>
              </a:ext>
            </a:extLst>
          </p:cNvPr>
          <p:cNvSpPr txBox="1"/>
          <p:nvPr/>
        </p:nvSpPr>
        <p:spPr>
          <a:xfrm>
            <a:off x="2930012" y="5088741"/>
            <a:ext cx="80132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OD advisor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Heena 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679BB8-0ABD-E429-EAFD-6FFFF77ED2FB}"/>
              </a:ext>
            </a:extLst>
          </p:cNvPr>
          <p:cNvSpPr txBox="1"/>
          <p:nvPr/>
        </p:nvSpPr>
        <p:spPr>
          <a:xfrm>
            <a:off x="4984240" y="4522268"/>
            <a:ext cx="12624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OD Advisor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454FCD-B597-E09B-1098-CA7DE8669C56}"/>
              </a:ext>
            </a:extLst>
          </p:cNvPr>
          <p:cNvCxnSpPr>
            <a:cxnSpLocks/>
          </p:cNvCxnSpPr>
          <p:nvPr/>
        </p:nvCxnSpPr>
        <p:spPr>
          <a:xfrm flipH="1">
            <a:off x="3260678" y="2347656"/>
            <a:ext cx="1398051" cy="0"/>
          </a:xfrm>
          <a:prstGeom prst="line">
            <a:avLst/>
          </a:prstGeom>
          <a:ln w="12700">
            <a:solidFill>
              <a:srgbClr val="BE02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B3CA76D-A29D-4F2E-BA5F-930E14836B92}"/>
              </a:ext>
            </a:extLst>
          </p:cNvPr>
          <p:cNvCxnSpPr>
            <a:cxnSpLocks/>
          </p:cNvCxnSpPr>
          <p:nvPr/>
        </p:nvCxnSpPr>
        <p:spPr>
          <a:xfrm>
            <a:off x="3260678" y="2347656"/>
            <a:ext cx="0" cy="2511659"/>
          </a:xfrm>
          <a:prstGeom prst="line">
            <a:avLst/>
          </a:prstGeom>
          <a:ln w="12700">
            <a:solidFill>
              <a:srgbClr val="BE02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D92578-F02D-7962-6E0A-FBB07773F006}"/>
              </a:ext>
            </a:extLst>
          </p:cNvPr>
          <p:cNvCxnSpPr>
            <a:cxnSpLocks/>
          </p:cNvCxnSpPr>
          <p:nvPr/>
        </p:nvCxnSpPr>
        <p:spPr>
          <a:xfrm>
            <a:off x="5571992" y="4508046"/>
            <a:ext cx="0" cy="343787"/>
          </a:xfrm>
          <a:prstGeom prst="line">
            <a:avLst/>
          </a:prstGeom>
          <a:ln w="12700">
            <a:solidFill>
              <a:srgbClr val="BE02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F30028A-B8FC-2B81-3DF5-62C6BB81BF42}"/>
              </a:ext>
            </a:extLst>
          </p:cNvPr>
          <p:cNvGrpSpPr/>
          <p:nvPr/>
        </p:nvGrpSpPr>
        <p:grpSpPr>
          <a:xfrm>
            <a:off x="4634241" y="5478091"/>
            <a:ext cx="2047215" cy="670210"/>
            <a:chOff x="7681842" y="2635355"/>
            <a:chExt cx="1825060" cy="8872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ABCEC2C-B0F9-690F-315E-87549BA8BAF6}"/>
                </a:ext>
              </a:extLst>
            </p:cNvPr>
            <p:cNvSpPr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E91AE20-CBD1-A1C6-5DA4-CE92732EAD9C}"/>
                </a:ext>
              </a:extLst>
            </p:cNvPr>
            <p:cNvSpPr txBox="1"/>
            <p:nvPr/>
          </p:nvSpPr>
          <p:spPr>
            <a:xfrm>
              <a:off x="7681842" y="2635355"/>
              <a:ext cx="1825060" cy="887221"/>
            </a:xfrm>
            <a:prstGeom prst="rect">
              <a:avLst/>
            </a:prstGeom>
            <a:solidFill>
              <a:srgbClr val="BE029F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marR="0" lvl="0" indent="0" algn="ctr" defTabSz="4445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b="1" dirty="0">
                  <a:solidFill>
                    <a:prstClr val="white"/>
                  </a:solidFill>
                  <a:latin typeface="Calibri" panose="020F0502020204030204"/>
                  <a:cs typeface="Arial" panose="020B0604020202020204" pitchFamily="34" charset="0"/>
                </a:rPr>
                <a:t>Apprentice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EA3BB6E-916F-0C40-1B53-859A9F2CFDCB}"/>
              </a:ext>
            </a:extLst>
          </p:cNvPr>
          <p:cNvSpPr txBox="1"/>
          <p:nvPr/>
        </p:nvSpPr>
        <p:spPr>
          <a:xfrm>
            <a:off x="2647575" y="3312070"/>
            <a:ext cx="12624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OD Advisor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A8163-E195-FDBB-ABC6-B2F00860B9AD}"/>
              </a:ext>
            </a:extLst>
          </p:cNvPr>
          <p:cNvSpPr txBox="1"/>
          <p:nvPr/>
        </p:nvSpPr>
        <p:spPr>
          <a:xfrm>
            <a:off x="2331203" y="4371770"/>
            <a:ext cx="1825060" cy="887221"/>
          </a:xfrm>
          <a:prstGeom prst="rect">
            <a:avLst/>
          </a:prstGeom>
          <a:solidFill>
            <a:srgbClr val="BE029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mbria" panose="02040503050406030204" pitchFamily="18" charset="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D13E66-3365-2034-2938-1227FCB214E2}"/>
              </a:ext>
            </a:extLst>
          </p:cNvPr>
          <p:cNvSpPr txBox="1"/>
          <p:nvPr/>
        </p:nvSpPr>
        <p:spPr>
          <a:xfrm>
            <a:off x="2622756" y="4549846"/>
            <a:ext cx="12624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OD Advisor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46C252-76F0-8F89-64F0-A9418B8568EA}"/>
              </a:ext>
            </a:extLst>
          </p:cNvPr>
          <p:cNvCxnSpPr>
            <a:cxnSpLocks/>
          </p:cNvCxnSpPr>
          <p:nvPr/>
        </p:nvCxnSpPr>
        <p:spPr>
          <a:xfrm>
            <a:off x="5535435" y="2869535"/>
            <a:ext cx="0" cy="546374"/>
          </a:xfrm>
          <a:prstGeom prst="line">
            <a:avLst/>
          </a:prstGeom>
          <a:ln w="12700">
            <a:solidFill>
              <a:srgbClr val="BE02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6BADCB-06D5-7DB9-DB8D-CA76E4ED295C}"/>
              </a:ext>
            </a:extLst>
          </p:cNvPr>
          <p:cNvCxnSpPr>
            <a:cxnSpLocks/>
          </p:cNvCxnSpPr>
          <p:nvPr/>
        </p:nvCxnSpPr>
        <p:spPr>
          <a:xfrm>
            <a:off x="5128185" y="4901424"/>
            <a:ext cx="0" cy="546374"/>
          </a:xfrm>
          <a:prstGeom prst="line">
            <a:avLst/>
          </a:prstGeom>
          <a:ln w="12700">
            <a:solidFill>
              <a:srgbClr val="BE02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2A9843-2647-7D99-4903-1C3D1287F021}"/>
              </a:ext>
            </a:extLst>
          </p:cNvPr>
          <p:cNvCxnSpPr>
            <a:cxnSpLocks/>
          </p:cNvCxnSpPr>
          <p:nvPr/>
        </p:nvCxnSpPr>
        <p:spPr>
          <a:xfrm>
            <a:off x="5571259" y="5023303"/>
            <a:ext cx="0" cy="546374"/>
          </a:xfrm>
          <a:prstGeom prst="line">
            <a:avLst/>
          </a:prstGeom>
          <a:ln w="12700">
            <a:solidFill>
              <a:srgbClr val="BE02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96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58FDFBB701E64EBF4C7E829C9CA913" ma:contentTypeVersion="13" ma:contentTypeDescription="Create a new document." ma:contentTypeScope="" ma:versionID="145d0d219fa9c2d4d2b0c7cb4b46b171">
  <xsd:schema xmlns:xsd="http://www.w3.org/2001/XMLSchema" xmlns:xs="http://www.w3.org/2001/XMLSchema" xmlns:p="http://schemas.microsoft.com/office/2006/metadata/properties" xmlns:ns3="7003d30e-2933-4634-8b07-8c1129dff91d" xmlns:ns4="6aca9bcb-ee25-4922-9c17-1a9c371ce63f" targetNamespace="http://schemas.microsoft.com/office/2006/metadata/properties" ma:root="true" ma:fieldsID="efe7fdf2355ce9c701e6daa867c56197" ns3:_="" ns4:_="">
    <xsd:import namespace="7003d30e-2933-4634-8b07-8c1129dff91d"/>
    <xsd:import namespace="6aca9bcb-ee25-4922-9c17-1a9c371ce6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d30e-2933-4634-8b07-8c1129dff9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a9bcb-ee25-4922-9c17-1a9c371ce63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8CDAFF-20FF-4DAC-B98E-FEFEA775B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84C259-45C2-440B-9B5E-61711699A10B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6aca9bcb-ee25-4922-9c17-1a9c371ce63f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003d30e-2933-4634-8b07-8c1129dff91d"/>
  </ds:schemaRefs>
</ds:datastoreItem>
</file>

<file path=customXml/itemProps3.xml><?xml version="1.0" encoding="utf-8"?>
<ds:datastoreItem xmlns:ds="http://schemas.openxmlformats.org/officeDocument/2006/customXml" ds:itemID="{B705329B-BD77-4328-B0EC-828828423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3d30e-2933-4634-8b07-8c1129dff91d"/>
    <ds:schemaRef ds:uri="6aca9bcb-ee25-4922-9c17-1a9c371ce6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Democracy, Law &amp; People - Senior Leadership Team (SLT)</vt:lpstr>
      <vt:lpstr>HR and Organisational Development - Senior Leadership Team (SLT)</vt:lpstr>
      <vt:lpstr>HRBP &amp; Strategic Projects Team</vt:lpstr>
      <vt:lpstr>Equality, Diversity and Inclusion Team</vt:lpstr>
      <vt:lpstr>Operational People Services Team</vt:lpstr>
      <vt:lpstr>Culture and Employee Experience Team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2018-11-06T16:18:24Z</dcterms:created>
  <dcterms:modified xsi:type="dcterms:W3CDTF">2024-01-24T13:16:01Z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TC040010599991</vt:lpwstr>
  </property>
  <property fmtid="{D5CDD505-2E9C-101B-9397-08002B2CF9AE}" pid="3" name="ContentTypeId">
    <vt:lpwstr>0x0101009758FDFBB701E64EBF4C7E829C9CA913</vt:lpwstr>
  </property>
</Properties>
</file>