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86" r:id="rId4"/>
  </p:sldMasterIdLst>
  <p:notesMasterIdLst>
    <p:notesMasterId r:id="rId17"/>
  </p:notesMasterIdLst>
  <p:sldIdLst>
    <p:sldId id="263" r:id="rId5"/>
    <p:sldId id="267" r:id="rId6"/>
    <p:sldId id="280" r:id="rId7"/>
    <p:sldId id="268" r:id="rId8"/>
    <p:sldId id="269"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892D2-C768-54EC-AC24-13D0132D7573}" name="Tim Jennings" initials="TJ" userId="S::Tim.Jennings@hounslow.gov.uk::4872d220-5daf-483c-9411-777b60f09b1e" providerId="AD"/>
  <p188:author id="{DF73BDF9-286A-2070-5364-888BBC04D55E}" name="Ben Knowles" initials="BK" userId="S::Ben.Knowles@hounslow.gov.uk::349b6f01-380f-4d41-9ba3-c973102c9b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E6B"/>
    <a:srgbClr val="45C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8784B-4C2A-310E-8886-37686F4A7EC2}" v="3" dt="2023-07-20T16:03:08.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4"/>
    <p:restoredTop sz="96327"/>
  </p:normalViewPr>
  <p:slideViewPr>
    <p:cSldViewPr snapToGrid="0" snapToObjects="1">
      <p:cViewPr varScale="1">
        <p:scale>
          <a:sx n="62" d="100"/>
          <a:sy n="62" d="100"/>
        </p:scale>
        <p:origin x="8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9B0E5-0440-4CCA-9420-9F4297E338AD}" type="datetimeFigureOut">
              <a:rPr lang="en-GB" smtClean="0"/>
              <a:t>24/07/2023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187F1-A882-4A1A-91BD-5DDE6744DA53}" type="slidenum">
              <a:rPr lang="en-GB" smtClean="0"/>
              <a:t>‹#›</a:t>
            </a:fld>
            <a:endParaRPr lang="en-GB"/>
          </a:p>
        </p:txBody>
      </p:sp>
    </p:spTree>
    <p:extLst>
      <p:ext uri="{BB962C8B-B14F-4D97-AF65-F5344CB8AC3E}">
        <p14:creationId xmlns:p14="http://schemas.microsoft.com/office/powerpoint/2010/main" val="27183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4187F1-A882-4A1A-91BD-5DDE6744DA53}" type="slidenum">
              <a:rPr lang="en-GB" smtClean="0"/>
              <a:t>11</a:t>
            </a:fld>
            <a:endParaRPr lang="en-GB"/>
          </a:p>
        </p:txBody>
      </p:sp>
    </p:spTree>
    <p:extLst>
      <p:ext uri="{BB962C8B-B14F-4D97-AF65-F5344CB8AC3E}">
        <p14:creationId xmlns:p14="http://schemas.microsoft.com/office/powerpoint/2010/main" val="372936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112757-24D6-EA51-1DD3-A527E300D593}"/>
              </a:ext>
            </a:extLst>
          </p:cNvPr>
          <p:cNvSpPr>
            <a:spLocks noGrp="1"/>
          </p:cNvSpPr>
          <p:nvPr>
            <p:ph type="pic" sz="quarter" idx="10"/>
          </p:nvPr>
        </p:nvSpPr>
        <p:spPr>
          <a:xfrm>
            <a:off x="671513" y="1846263"/>
            <a:ext cx="2647950" cy="3511550"/>
          </a:xfrm>
          <a:prstGeom prst="rect">
            <a:avLst/>
          </a:prstGeom>
        </p:spPr>
        <p:txBody>
          <a:bodyPr/>
          <a:lstStyle/>
          <a:p>
            <a:endParaRPr lang="en-US"/>
          </a:p>
        </p:txBody>
      </p:sp>
    </p:spTree>
    <p:extLst>
      <p:ext uri="{BB962C8B-B14F-4D97-AF65-F5344CB8AC3E}">
        <p14:creationId xmlns:p14="http://schemas.microsoft.com/office/powerpoint/2010/main" val="393413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2AA5-86CF-6351-C26D-B89F64E5D3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A3E494-A821-43A6-E190-7B074F4943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E760B4-EE3B-1A5E-5B99-380761180648}"/>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5" name="Footer Placeholder 4">
            <a:extLst>
              <a:ext uri="{FF2B5EF4-FFF2-40B4-BE49-F238E27FC236}">
                <a16:creationId xmlns:a16="http://schemas.microsoft.com/office/drawing/2014/main" id="{5AFC660A-31F7-A556-C4D8-B38F8FD48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320E63-69E9-F8E5-74CD-6FCB73D45CC7}"/>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9284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C2BC-39ED-FD84-C10F-7FE7FF171FE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6548E5-062C-49AE-0D5A-4865B75D3583}"/>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BD723A-4B12-5845-41C8-1C2CCB93D887}"/>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11C4F2F-1DCE-9848-EC52-3ADD491A639E}"/>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6" name="Footer Placeholder 5">
            <a:extLst>
              <a:ext uri="{FF2B5EF4-FFF2-40B4-BE49-F238E27FC236}">
                <a16:creationId xmlns:a16="http://schemas.microsoft.com/office/drawing/2014/main" id="{78AF7345-4891-9273-2ED1-23AE415083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14B399-5C9E-BF62-3818-E7B0C69CC6E9}"/>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8267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C13-A861-2B9E-51B1-4F6CEC87054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78CFE7-B067-E25D-E75B-1411694BBF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2BA1D7-8DC7-64EA-7FA9-9EF178A67861}"/>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175A22-F544-7EC0-F437-74786B5AF46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A1B60B-5C79-68F7-6AB6-4D183A04F6F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1F749F-5323-5128-9F08-D5F528DF90D6}"/>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8" name="Footer Placeholder 7">
            <a:extLst>
              <a:ext uri="{FF2B5EF4-FFF2-40B4-BE49-F238E27FC236}">
                <a16:creationId xmlns:a16="http://schemas.microsoft.com/office/drawing/2014/main" id="{E92F8138-C6BE-E9A6-4027-D403468E8B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EB8F16-2525-4D66-2106-57A30DE080DA}"/>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81954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6B91-FD3C-86A7-5E11-748E359EAC5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AE15BD0-C32E-85C8-E33A-9DC78132F5F6}"/>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4" name="Footer Placeholder 3">
            <a:extLst>
              <a:ext uri="{FF2B5EF4-FFF2-40B4-BE49-F238E27FC236}">
                <a16:creationId xmlns:a16="http://schemas.microsoft.com/office/drawing/2014/main" id="{C2E650FE-4131-AB5F-9DAF-1AAD7883A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7FCA3E-83FB-68DA-7528-59DB12D841F6}"/>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351085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79949-5C49-43EE-ED7E-D0C5C5B1EDDA}"/>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3" name="Footer Placeholder 2">
            <a:extLst>
              <a:ext uri="{FF2B5EF4-FFF2-40B4-BE49-F238E27FC236}">
                <a16:creationId xmlns:a16="http://schemas.microsoft.com/office/drawing/2014/main" id="{B373B501-86F5-5F7C-287D-4E0B3ACDED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C4A72F-B607-99B3-0422-63295685ADC7}"/>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7943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C061-E883-B262-DD7D-5605556384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72B63C-C28E-0439-5E13-57F2085DEB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62CBDB-4542-B414-3754-C9BEFB6DE9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B2D927-A35B-D381-A0E2-E7783D8BBF71}"/>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6" name="Footer Placeholder 5">
            <a:extLst>
              <a:ext uri="{FF2B5EF4-FFF2-40B4-BE49-F238E27FC236}">
                <a16:creationId xmlns:a16="http://schemas.microsoft.com/office/drawing/2014/main" id="{AB2A395E-0488-2753-DC87-428E3E14C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13328-AAA6-5826-A956-A5E3ABE9BB7A}"/>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6300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0790-53C7-2135-F687-63EAD0A13B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4AA5A13-70FD-AC8A-C1ED-2F05BBCE67B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67C59-0236-7A13-73E9-8BBC6878C2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B161FA-8003-20DA-08B1-DE82E271FDA7}"/>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6" name="Footer Placeholder 5">
            <a:extLst>
              <a:ext uri="{FF2B5EF4-FFF2-40B4-BE49-F238E27FC236}">
                <a16:creationId xmlns:a16="http://schemas.microsoft.com/office/drawing/2014/main" id="{9A539DF6-A2C3-3A7F-8EBC-BE0D706A43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C6B10E-CFD0-9C08-1CF3-8A12A2FDAC1D}"/>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49577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5379-1DF7-3840-46B6-9AD5FC9DCF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D56D73-8A7C-FDA3-3A90-33D3F5F62A7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9B3BA2-AEE4-FF3E-18E6-95A13163D729}"/>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5" name="Footer Placeholder 4">
            <a:extLst>
              <a:ext uri="{FF2B5EF4-FFF2-40B4-BE49-F238E27FC236}">
                <a16:creationId xmlns:a16="http://schemas.microsoft.com/office/drawing/2014/main" id="{256B455B-6A93-304C-18DA-1AE43E281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CD6AC9-A11D-A768-6AFA-F306FA692015}"/>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24053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022B5-6811-2A54-7083-564BC474C6AE}"/>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02F55-C332-1F47-F05E-49912C20F9C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34D6F6-40B0-B19D-47D4-FB5F1DBCC399}"/>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5" name="Footer Placeholder 4">
            <a:extLst>
              <a:ext uri="{FF2B5EF4-FFF2-40B4-BE49-F238E27FC236}">
                <a16:creationId xmlns:a16="http://schemas.microsoft.com/office/drawing/2014/main" id="{72C18556-6D21-1216-A55C-0E0A04664A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420F4E-148F-A34E-B921-F42354ECBF80}"/>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5690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7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29157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112757-24D6-EA51-1DD3-A527E300D593}"/>
              </a:ext>
            </a:extLst>
          </p:cNvPr>
          <p:cNvSpPr>
            <a:spLocks noGrp="1"/>
          </p:cNvSpPr>
          <p:nvPr>
            <p:ph type="pic" sz="quarter" idx="10"/>
          </p:nvPr>
        </p:nvSpPr>
        <p:spPr>
          <a:xfrm>
            <a:off x="671513" y="1846263"/>
            <a:ext cx="2647950" cy="3511550"/>
          </a:xfrm>
          <a:prstGeom prst="rect">
            <a:avLst/>
          </a:prstGeom>
        </p:spPr>
        <p:txBody>
          <a:bodyPr/>
          <a:lstStyle/>
          <a:p>
            <a:endParaRPr lang="en-US"/>
          </a:p>
        </p:txBody>
      </p:sp>
    </p:spTree>
    <p:extLst>
      <p:ext uri="{BB962C8B-B14F-4D97-AF65-F5344CB8AC3E}">
        <p14:creationId xmlns:p14="http://schemas.microsoft.com/office/powerpoint/2010/main" val="393315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85557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40989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2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10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3FE5-AEC8-F6EE-74D5-1B40B78808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539799-1C89-7146-160D-DB0F3C3991B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FDB0C20-2175-24B3-1673-19ECA2E84D6D}"/>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5" name="Footer Placeholder 4">
            <a:extLst>
              <a:ext uri="{FF2B5EF4-FFF2-40B4-BE49-F238E27FC236}">
                <a16:creationId xmlns:a16="http://schemas.microsoft.com/office/drawing/2014/main" id="{6586372B-5A0C-F109-0C9A-2C85C1025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6C0D9D-B08B-E6E6-D79C-E2A3594339F2}"/>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49321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4578-5479-1F3B-F108-748FC815DE2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F444B2-3F18-AD64-AF66-3963519F6AA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5767EB-C005-DCD0-8F41-9157D94C2770}"/>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7/24/2023</a:t>
            </a:fld>
            <a:endParaRPr lang="en-US"/>
          </a:p>
        </p:txBody>
      </p:sp>
      <p:sp>
        <p:nvSpPr>
          <p:cNvPr id="5" name="Footer Placeholder 4">
            <a:extLst>
              <a:ext uri="{FF2B5EF4-FFF2-40B4-BE49-F238E27FC236}">
                <a16:creationId xmlns:a16="http://schemas.microsoft.com/office/drawing/2014/main" id="{0CE67521-D63F-79F8-E1E7-BBBE81277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4E33C2-F4B4-CEEE-BD3A-0C8025E90D32}"/>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63281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42871"/>
      </p:ext>
    </p:extLst>
  </p:cSld>
  <p:clrMap bg1="lt1" tx1="dk1" bg2="lt2" tx2="dk2" accent1="accent1" accent2="accent2" accent3="accent3" accent4="accent4" accent5="accent5" accent6="accent6" hlink="hlink" folHlink="folHlink"/>
  <p:sldLayoutIdLst>
    <p:sldLayoutId id="2147483698" r:id="rId1"/>
    <p:sldLayoutId id="2147483665" r:id="rId2"/>
    <p:sldLayoutId id="2147483682" r:id="rId3"/>
    <p:sldLayoutId id="2147483683" r:id="rId4"/>
    <p:sldLayoutId id="2147483661" r:id="rId5"/>
    <p:sldLayoutId id="2147483675" r:id="rId6"/>
    <p:sldLayoutId id="214748368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185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arfishsearch.com/job-search/"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ounslow.gov.uk/info/20112/strategies_plans_and_performance/1388/corporate_plan" TargetMode="External"/><Relationship Id="rId7"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ACA-589C-A946-972D-38896689905C}"/>
              </a:ext>
            </a:extLst>
          </p:cNvPr>
          <p:cNvSpPr>
            <a:spLocks noGrp="1"/>
          </p:cNvSpPr>
          <p:nvPr>
            <p:ph type="ctrTitle"/>
          </p:nvPr>
        </p:nvSpPr>
        <p:spPr>
          <a:xfrm>
            <a:off x="1140431" y="1127235"/>
            <a:ext cx="9945385" cy="1655762"/>
          </a:xfrm>
        </p:spPr>
        <p:txBody>
          <a:bodyPr lIns="0" rIns="0"/>
          <a:lstStyle/>
          <a:p>
            <a:pPr algn="l"/>
            <a:r>
              <a:rPr lang="en-US" sz="5000" dirty="0"/>
              <a:t>Director of Finance and Resources </a:t>
            </a:r>
          </a:p>
        </p:txBody>
      </p:sp>
      <p:sp>
        <p:nvSpPr>
          <p:cNvPr id="3" name="Subtitle 2">
            <a:extLst>
              <a:ext uri="{FF2B5EF4-FFF2-40B4-BE49-F238E27FC236}">
                <a16:creationId xmlns:a16="http://schemas.microsoft.com/office/drawing/2014/main" id="{1C7E484F-EDDF-9544-9775-404953490DF1}"/>
              </a:ext>
            </a:extLst>
          </p:cNvPr>
          <p:cNvSpPr>
            <a:spLocks noGrp="1"/>
          </p:cNvSpPr>
          <p:nvPr>
            <p:ph type="subTitle" idx="1"/>
          </p:nvPr>
        </p:nvSpPr>
        <p:spPr>
          <a:xfrm>
            <a:off x="1140431" y="3602038"/>
            <a:ext cx="9945385" cy="1655762"/>
          </a:xfrm>
        </p:spPr>
        <p:txBody>
          <a:bodyPr lIns="0" rIns="0"/>
          <a:lstStyle/>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Grade:  CO1</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Salary: </a:t>
            </a:r>
            <a:r>
              <a:rPr lang="en-GB" sz="1800" dirty="0">
                <a:latin typeface="Calibri" panose="020F0502020204030204" pitchFamily="34" charset="0"/>
                <a:ea typeface="Calibri" panose="020F0502020204030204" pitchFamily="34" charset="0"/>
                <a:cs typeface="Times New Roman" panose="02020603050405020304" pitchFamily="18" charset="0"/>
              </a:rPr>
              <a:t>£150 - £180k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Directorate: Finance and Resources</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Reports to: Chief Executive</a:t>
            </a:r>
          </a:p>
        </p:txBody>
      </p:sp>
      <p:sp>
        <p:nvSpPr>
          <p:cNvPr id="6" name="TextBox 5">
            <a:extLst>
              <a:ext uri="{FF2B5EF4-FFF2-40B4-BE49-F238E27FC236}">
                <a16:creationId xmlns:a16="http://schemas.microsoft.com/office/drawing/2014/main" id="{E2C43676-0782-48C5-058E-6F10004B1B0B}"/>
              </a:ext>
            </a:extLst>
          </p:cNvPr>
          <p:cNvSpPr txBox="1"/>
          <p:nvPr/>
        </p:nvSpPr>
        <p:spPr>
          <a:xfrm>
            <a:off x="964734" y="1057013"/>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BE825A6-224E-C87B-2EED-386D9EE17E0E}"/>
              </a:ext>
            </a:extLst>
          </p:cNvPr>
          <p:cNvSpPr txBox="1"/>
          <p:nvPr/>
        </p:nvSpPr>
        <p:spPr>
          <a:xfrm>
            <a:off x="738231" y="1384183"/>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07D416-D54B-DD4B-3553-2BFCBA6BA650}"/>
              </a:ext>
            </a:extLst>
          </p:cNvPr>
          <p:cNvSpPr txBox="1"/>
          <p:nvPr/>
        </p:nvSpPr>
        <p:spPr>
          <a:xfrm>
            <a:off x="2055303" y="0"/>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9A86343-D92B-E6E2-76CB-40CEC997CECF}"/>
              </a:ext>
            </a:extLst>
          </p:cNvPr>
          <p:cNvCxnSpPr/>
          <p:nvPr/>
        </p:nvCxnSpPr>
        <p:spPr>
          <a:xfrm>
            <a:off x="1569720" y="3282276"/>
            <a:ext cx="9108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1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dirty="0">
                <a:solidFill>
                  <a:srgbClr val="642E6B"/>
                </a:solidFill>
              </a:rPr>
              <a:t>WHAT YOU’LL BE DOING - </a:t>
            </a:r>
            <a:r>
              <a:rPr lang="en-GB" sz="3200" dirty="0">
                <a:solidFill>
                  <a:srgbClr val="7B2379"/>
                </a:solidFill>
                <a:latin typeface="Arial"/>
                <a:cs typeface="Arial"/>
              </a:rPr>
              <a:t>Statutory roles</a:t>
            </a:r>
            <a:r>
              <a:rPr lang="en-GB" sz="3200" dirty="0">
                <a:solidFill>
                  <a:srgbClr val="642E6B"/>
                </a:solidFill>
              </a:rPr>
              <a:t> </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1027415" y="1492516"/>
            <a:ext cx="9780997" cy="4579099"/>
          </a:xfrm>
        </p:spPr>
        <p:txBody>
          <a:bodyPr lIns="0" rIns="0"/>
          <a:lstStyle/>
          <a:p>
            <a:pPr algn="l">
              <a:spcBef>
                <a:spcPts val="600"/>
              </a:spcBef>
              <a:spcAft>
                <a:spcPts val="600"/>
              </a:spcAft>
              <a:buClr>
                <a:srgbClr val="7B2379"/>
              </a:buClr>
            </a:pPr>
            <a:r>
              <a:rPr lang="en-GB" sz="2000" dirty="0">
                <a:solidFill>
                  <a:schemeClr val="tx1"/>
                </a:solidFill>
                <a:latin typeface="Arial"/>
                <a:cs typeface="Arial"/>
              </a:rPr>
              <a:t>If you do not perform the role of the Council’s Section 151 Officer (subject to qualification), you will oversee and provide strategic direction to the Council’s Section 151 function/officer.  You will ensure under any circumstances the provision of a “proper officer” for the borough to fulfil the formal and statutory responsibilities relating to stewardship and accountability for local taxpayers. You will make sound and efficient arrangements for raising, collecting and spending money.    </a:t>
            </a:r>
          </a:p>
          <a:p>
            <a:pPr algn="l">
              <a:spcBef>
                <a:spcPts val="600"/>
              </a:spcBef>
              <a:spcAft>
                <a:spcPts val="600"/>
              </a:spcAft>
              <a:buClr>
                <a:srgbClr val="7B2379"/>
              </a:buClr>
            </a:pPr>
            <a:endParaRPr lang="en-US" sz="2000" dirty="0">
              <a:solidFill>
                <a:schemeClr val="tx1"/>
              </a:solidFill>
              <a:latin typeface="Arial"/>
              <a:cs typeface="Arial"/>
            </a:endParaRPr>
          </a:p>
          <a:p>
            <a:pPr algn="l">
              <a:spcBef>
                <a:spcPts val="600"/>
              </a:spcBef>
              <a:spcAft>
                <a:spcPts val="600"/>
              </a:spcAft>
              <a:buClr>
                <a:srgbClr val="7B2379"/>
              </a:buClr>
            </a:pPr>
            <a:r>
              <a:rPr lang="en-GB" sz="2000" dirty="0">
                <a:solidFill>
                  <a:schemeClr val="tx1"/>
                </a:solidFill>
                <a:latin typeface="Arial"/>
                <a:cs typeface="Arial"/>
              </a:rPr>
              <a:t>You'll deliver elections responsibilities as the Deputy Returning Officer. You will undertake the role of Senior Information Responsible Officer (SIRO) for the Council, ensuring that an effective, compliant and well-understood information governance framework is in place. </a:t>
            </a:r>
            <a:endParaRPr lang="en-US" sz="2000" dirty="0">
              <a:solidFill>
                <a:schemeClr val="tx1"/>
              </a:solidFill>
              <a:latin typeface="Arial"/>
              <a:cs typeface="Arial"/>
            </a:endParaRPr>
          </a:p>
          <a:p>
            <a:pPr algn="l">
              <a:spcBef>
                <a:spcPts val="600"/>
              </a:spcBef>
              <a:spcAft>
                <a:spcPts val="600"/>
              </a:spcAft>
              <a:buClr>
                <a:srgbClr val="7B2379"/>
              </a:buClr>
            </a:pPr>
            <a:r>
              <a:rPr lang="en-GB" sz="2000" dirty="0">
                <a:solidFill>
                  <a:schemeClr val="tx1"/>
                </a:solidFill>
                <a:latin typeface="Arial"/>
                <a:cs typeface="Arial"/>
              </a:rPr>
              <a:t>You'll ensure a high-quality statutory Monitoring Officer role is provided to the council.</a:t>
            </a:r>
            <a:endParaRPr lang="en-US" sz="2000" dirty="0">
              <a:solidFill>
                <a:schemeClr val="tx1"/>
              </a:solidFill>
              <a:latin typeface="Arial"/>
              <a:cs typeface="Arial"/>
            </a:endParaRPr>
          </a:p>
        </p:txBody>
      </p:sp>
    </p:spTree>
    <p:extLst>
      <p:ext uri="{BB962C8B-B14F-4D97-AF65-F5344CB8AC3E}">
        <p14:creationId xmlns:p14="http://schemas.microsoft.com/office/powerpoint/2010/main" val="136818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dirty="0">
                <a:latin typeface="Arial" panose="020B0604020202020204" pitchFamily="34" charset="0"/>
                <a:cs typeface="Arial" panose="020B0604020202020204" pitchFamily="34" charset="0"/>
              </a:rPr>
              <a:t>EMPLOYEE BENEFITS</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1557708" y="1492516"/>
            <a:ext cx="8665284" cy="4579099"/>
          </a:xfrm>
        </p:spPr>
        <p:txBody>
          <a:bodyPr lIns="0" rIns="0"/>
          <a:lstStyle/>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Annual leave</a:t>
            </a:r>
            <a:r>
              <a:rPr lang="en-GB" sz="1400" dirty="0">
                <a:solidFill>
                  <a:srgbClr val="642E6B"/>
                </a:solidFill>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642E6B"/>
                </a:solidFill>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Generous annual leave entitlements starting from 28 days and rising to 33 days.</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A range of family friendly leave options </a:t>
            </a:r>
            <a:r>
              <a:rPr lang="en-GB" sz="14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Maternity, Paternity, Parental and Shared Parental Leave</a:t>
            </a: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Premature baby leave and pay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We are proud to have The Smallest Things Chartermark.</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Christmas closure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Up to 3 days, between Christmas and New Year, if your office is closed. </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Flexible working arrangements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our focus is on the outcomes you deliver and we are flexible about where and how this is best achieved.</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Local Government Pension Scheme</a:t>
            </a:r>
            <a:r>
              <a:rPr lang="en-GB" sz="1400" dirty="0">
                <a:solidFill>
                  <a:srgbClr val="642E6B"/>
                </a:solidFill>
                <a:latin typeface="Arial" panose="020B0604020202020204" pitchFamily="34" charset="0"/>
                <a:ea typeface="Times New Roman" panose="02020603050405020304" pitchFamily="18" charset="0"/>
                <a:cs typeface="Arial" panose="020B0604020202020204" pitchFamily="34" charset="0"/>
              </a:rPr>
              <a:t>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Open to all employees, this is a tax approved, occupational pension scheme. Your contributions are based on a sliding scale according to your salary band.</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Learning and development</a:t>
            </a:r>
            <a:r>
              <a:rPr lang="en-GB" sz="1400" dirty="0">
                <a:solidFill>
                  <a:srgbClr val="642E6B"/>
                </a:solidFill>
                <a:latin typeface="Arial" panose="020B0604020202020204" pitchFamily="34" charset="0"/>
                <a:ea typeface="Times New Roman" panose="02020603050405020304" pitchFamily="18" charset="0"/>
                <a:cs typeface="Arial" panose="020B0604020202020204" pitchFamily="34" charset="0"/>
              </a:rPr>
              <a:t>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we want you to learn everyday.  We have a fantastic range of resources and opportunities and are committed to your development throughout your career with us</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Travel options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Pool cars, Pool Bikes, Season Ticket Loans. </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dirty="0">
                <a:solidFill>
                  <a:srgbClr val="642E6B"/>
                </a:solidFill>
                <a:latin typeface="Arial" panose="020B0604020202020204" pitchFamily="34" charset="0"/>
                <a:ea typeface="Times New Roman" panose="02020603050405020304" pitchFamily="18" charset="0"/>
                <a:cs typeface="Arial" panose="020B0604020202020204" pitchFamily="34" charset="0"/>
              </a:rPr>
              <a:t>Staff wellbeing services – </a:t>
            </a:r>
            <a:r>
              <a:rPr lang="en-GB"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Including access to Occupational Health, an Osteopath/Chiropractor and Employee Assistance Programme.</a:t>
            </a:r>
            <a:endParaRPr lang="en-GB" sz="14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568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dirty="0">
                <a:latin typeface="Arial" panose="020B0604020202020204" pitchFamily="34" charset="0"/>
                <a:cs typeface="Arial" panose="020B0604020202020204" pitchFamily="34" charset="0"/>
              </a:rPr>
              <a:t>HOW TO APPLY</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1557708" y="1492516"/>
            <a:ext cx="9425602" cy="4579099"/>
          </a:xfrm>
        </p:spPr>
        <p:txBody>
          <a:bodyPr lIns="0" rIns="0"/>
          <a:lstStyle/>
          <a:p>
            <a:pPr marL="285750" indent="-285750" algn="l">
              <a:lnSpc>
                <a:spcPct val="100000"/>
              </a:lnSpc>
              <a:spcBef>
                <a:spcPts val="600"/>
              </a:spcBef>
              <a:spcAft>
                <a:spcPts val="600"/>
              </a:spcAft>
              <a:buClr>
                <a:srgbClr val="7B2379"/>
              </a:buClr>
              <a:buFont typeface="Wingdings" panose="05000000000000000000" pitchFamily="2" charset="2"/>
              <a:buChar char="§"/>
            </a:pPr>
            <a:r>
              <a:rPr lang="en-GB" sz="1600" dirty="0">
                <a:solidFill>
                  <a:schemeClr val="tx1">
                    <a:lumMod val="85000"/>
                    <a:lumOff val="15000"/>
                  </a:schemeClr>
                </a:solidFill>
                <a:latin typeface="Arial" panose="020B0604020202020204" pitchFamily="34" charset="0"/>
                <a:cs typeface="Arial" panose="020B0604020202020204" pitchFamily="34" charset="0"/>
              </a:rPr>
              <a:t>Closing date: Friday </a:t>
            </a:r>
            <a:r>
              <a:rPr lang="en-GB" sz="1600">
                <a:solidFill>
                  <a:schemeClr val="tx1">
                    <a:lumMod val="85000"/>
                    <a:lumOff val="15000"/>
                  </a:schemeClr>
                </a:solidFill>
                <a:latin typeface="Arial" panose="020B0604020202020204" pitchFamily="34" charset="0"/>
                <a:cs typeface="Arial" panose="020B0604020202020204" pitchFamily="34" charset="0"/>
              </a:rPr>
              <a:t>1</a:t>
            </a:r>
            <a:r>
              <a:rPr lang="en-GB" sz="1600" baseline="30000">
                <a:solidFill>
                  <a:schemeClr val="tx1">
                    <a:lumMod val="85000"/>
                    <a:lumOff val="15000"/>
                  </a:schemeClr>
                </a:solidFill>
                <a:latin typeface="Arial" panose="020B0604020202020204" pitchFamily="34" charset="0"/>
                <a:cs typeface="Arial" panose="020B0604020202020204" pitchFamily="34" charset="0"/>
              </a:rPr>
              <a:t>st</a:t>
            </a:r>
            <a:r>
              <a:rPr lang="en-GB" sz="1600">
                <a:solidFill>
                  <a:schemeClr val="tx1">
                    <a:lumMod val="85000"/>
                    <a:lumOff val="15000"/>
                  </a:schemeClr>
                </a:solidFill>
                <a:latin typeface="Arial" panose="020B0604020202020204" pitchFamily="34" charset="0"/>
                <a:cs typeface="Arial" panose="020B0604020202020204" pitchFamily="34" charset="0"/>
              </a:rPr>
              <a:t> September 2023</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lgn="l">
              <a:lnSpc>
                <a:spcPct val="100000"/>
              </a:lnSpc>
              <a:spcBef>
                <a:spcPts val="600"/>
              </a:spcBef>
              <a:spcAft>
                <a:spcPts val="600"/>
              </a:spcAft>
              <a:buClr>
                <a:srgbClr val="7B2379"/>
              </a:buClr>
              <a:buFont typeface="Wingdings" panose="05000000000000000000" pitchFamily="2" charset="2"/>
              <a:buChar char="§"/>
            </a:pPr>
            <a:r>
              <a:rPr lang="en-GB" sz="1600" dirty="0">
                <a:solidFill>
                  <a:schemeClr val="tx1">
                    <a:lumMod val="85000"/>
                    <a:lumOff val="15000"/>
                  </a:schemeClr>
                </a:solidFill>
                <a:latin typeface="Arial" panose="020B0604020202020204" pitchFamily="34" charset="0"/>
                <a:cs typeface="Arial" panose="020B0604020202020204" pitchFamily="34" charset="0"/>
              </a:rPr>
              <a:t>For a confidential discussion about this exciting role, please contact Penny Ransley (07549 233685) or Jo Boardman (07834030501) or visit </a:t>
            </a:r>
            <a:r>
              <a:rPr lang="en-GB" sz="1600" dirty="0">
                <a:solidFill>
                  <a:schemeClr val="tx1">
                    <a:lumMod val="85000"/>
                    <a:lumOff val="15000"/>
                  </a:schemeClr>
                </a:solidFill>
                <a:latin typeface="Arial" panose="020B0604020202020204" pitchFamily="34" charset="0"/>
                <a:cs typeface="Arial" panose="020B0604020202020204" pitchFamily="34" charset="0"/>
                <a:hlinkClick r:id="rId3"/>
              </a:rPr>
              <a:t>https://starfishsearch.com/job-search/</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l">
              <a:lnSpc>
                <a:spcPct val="100000"/>
              </a:lnSpc>
              <a:spcBef>
                <a:spcPts val="600"/>
              </a:spcBef>
              <a:spcAft>
                <a:spcPts val="600"/>
              </a:spcAft>
              <a:buClr>
                <a:srgbClr val="7B2379"/>
              </a:buClr>
            </a:pPr>
            <a:r>
              <a:rPr lang="en-GB" sz="1600" dirty="0">
                <a:solidFill>
                  <a:schemeClr val="tx1">
                    <a:lumMod val="85000"/>
                    <a:lumOff val="15000"/>
                  </a:schemeClr>
                </a:solidFill>
                <a:latin typeface="Arial" panose="020B0604020202020204" pitchFamily="34" charset="0"/>
                <a:cs typeface="Arial" panose="020B0604020202020204" pitchFamily="34" charset="0"/>
              </a:rPr>
              <a:t>Thank you for your interest.</a:t>
            </a:r>
          </a:p>
          <a:p>
            <a:pPr algn="l">
              <a:lnSpc>
                <a:spcPct val="100000"/>
              </a:lnSpc>
              <a:spcBef>
                <a:spcPts val="600"/>
              </a:spcBef>
              <a:spcAft>
                <a:spcPts val="600"/>
              </a:spcAft>
            </a:pPr>
            <a:endParaRPr lang="en-GB" sz="1600" dirty="0">
              <a:solidFill>
                <a:schemeClr val="tx1">
                  <a:lumMod val="85000"/>
                  <a:lumOff val="15000"/>
                </a:schemeClr>
              </a:solidFill>
            </a:endParaRPr>
          </a:p>
        </p:txBody>
      </p:sp>
    </p:spTree>
    <p:extLst>
      <p:ext uri="{BB962C8B-B14F-4D97-AF65-F5344CB8AC3E}">
        <p14:creationId xmlns:p14="http://schemas.microsoft.com/office/powerpoint/2010/main" val="361046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46928" y="1"/>
            <a:ext cx="10887276" cy="1223962"/>
          </a:xfrm>
        </p:spPr>
        <p:txBody>
          <a:bodyPr lIns="36000" rIns="36000" anchor="ctr"/>
          <a:lstStyle/>
          <a:p>
            <a:pPr algn="l"/>
            <a:r>
              <a:rPr lang="en-GB" sz="3200" dirty="0"/>
              <a:t>KEY ACCOUNTABILITIES</a:t>
            </a:r>
            <a:endParaRPr lang="en-GB" sz="3200" dirty="0">
              <a:solidFill>
                <a:srgbClr val="642E6B"/>
              </a:solidFill>
            </a:endParaRPr>
          </a:p>
        </p:txBody>
      </p:sp>
      <p:sp>
        <p:nvSpPr>
          <p:cNvPr id="3" name="Subtitle 2">
            <a:extLst>
              <a:ext uri="{FF2B5EF4-FFF2-40B4-BE49-F238E27FC236}">
                <a16:creationId xmlns:a16="http://schemas.microsoft.com/office/drawing/2014/main" id="{C810C2EC-1B73-E542-8DD5-EB1D39A38B63}"/>
              </a:ext>
            </a:extLst>
          </p:cNvPr>
          <p:cNvSpPr>
            <a:spLocks noGrp="1"/>
          </p:cNvSpPr>
          <p:nvPr>
            <p:ph type="subTitle" idx="1"/>
          </p:nvPr>
        </p:nvSpPr>
        <p:spPr>
          <a:xfrm>
            <a:off x="786384" y="702575"/>
            <a:ext cx="10561320" cy="5380281"/>
          </a:xfrm>
        </p:spPr>
        <p:txBody>
          <a:bodyPr lIns="0" rIns="0"/>
          <a:lstStyle/>
          <a:p>
            <a:pPr marL="285750" indent="-285750" algn="l">
              <a:lnSpc>
                <a:spcPct val="100000"/>
              </a:lnSpc>
              <a:buFont typeface="Arial" panose="020B0604020202020204" pitchFamily="34" charset="0"/>
              <a:buChar char="•"/>
            </a:pPr>
            <a:endParaRPr lang="en-GB" sz="1800" dirty="0">
              <a:solidFill>
                <a:schemeClr val="tx1">
                  <a:lumMod val="85000"/>
                  <a:lumOff val="15000"/>
                </a:schemeClr>
              </a:solidFill>
              <a:ea typeface="Times New Roman" panose="02020603050405020304" pitchFamily="18" charset="0"/>
            </a:endParaRP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Deliver the Council’s corporate ambitions – with a relentless focus on residents - through an outstanding contribution to the corporate </a:t>
            </a:r>
            <a:r>
              <a:rPr lang="en-GB" sz="1800" dirty="0">
                <a:solidFill>
                  <a:schemeClr val="tx1">
                    <a:lumMod val="85000"/>
                    <a:lumOff val="15000"/>
                  </a:schemeClr>
                </a:solidFill>
                <a:ea typeface="Times New Roman" panose="02020603050405020304" pitchFamily="18" charset="0"/>
              </a:rPr>
              <a:t>l</a:t>
            </a:r>
            <a:r>
              <a:rPr lang="en-GB" sz="1800" dirty="0">
                <a:solidFill>
                  <a:schemeClr val="tx1">
                    <a:lumMod val="85000"/>
                    <a:lumOff val="15000"/>
                  </a:schemeClr>
                </a:solidFill>
                <a:effectLst/>
                <a:ea typeface="Times New Roman" panose="02020603050405020304" pitchFamily="18" charset="0"/>
              </a:rPr>
              <a:t>eadership team and through the further development of a </a:t>
            </a:r>
            <a:r>
              <a:rPr lang="en-GB" sz="1800" dirty="0">
                <a:solidFill>
                  <a:schemeClr val="tx1"/>
                </a:solidFill>
                <a:effectLst/>
                <a:ea typeface="Times New Roman" panose="02020603050405020304" pitchFamily="18" charset="0"/>
              </a:rPr>
              <a:t>cutting edge and modern Finance and Resources directorate, capable of delivering the </a:t>
            </a:r>
            <a:r>
              <a:rPr lang="en-GB" sz="1800" dirty="0">
                <a:solidFill>
                  <a:schemeClr val="tx1"/>
                </a:solidFill>
                <a:ea typeface="Times New Roman" panose="02020603050405020304" pitchFamily="18" charset="0"/>
              </a:rPr>
              <a:t>C</a:t>
            </a:r>
            <a:r>
              <a:rPr lang="en-GB" sz="1800" dirty="0">
                <a:solidFill>
                  <a:schemeClr val="tx1"/>
                </a:solidFill>
                <a:effectLst/>
                <a:ea typeface="Times New Roman" panose="02020603050405020304" pitchFamily="18" charset="0"/>
              </a:rPr>
              <a:t>ouncil’s </a:t>
            </a:r>
            <a:r>
              <a:rPr lang="en-GB" sz="1800" dirty="0">
                <a:solidFill>
                  <a:schemeClr val="tx1"/>
                </a:solidFill>
                <a:latin typeface="Arial"/>
                <a:cs typeface="Arial"/>
              </a:rPr>
              <a:t>finance, procurement, legal, governance, commercial property and digital service </a:t>
            </a:r>
            <a:r>
              <a:rPr lang="en-GB" sz="1800" dirty="0">
                <a:solidFill>
                  <a:schemeClr val="tx1"/>
                </a:solidFill>
                <a:effectLst/>
                <a:ea typeface="Times New Roman" panose="02020603050405020304" pitchFamily="18" charset="0"/>
              </a:rPr>
              <a:t>ambitions.</a:t>
            </a:r>
          </a:p>
          <a:p>
            <a:pPr marL="285750" indent="-285750" algn="l">
              <a:lnSpc>
                <a:spcPct val="100000"/>
              </a:lnSpc>
              <a:buFont typeface="Arial" panose="020B0604020202020204" pitchFamily="34" charset="0"/>
              <a:buChar char="•"/>
            </a:pPr>
            <a:r>
              <a:rPr lang="en-GB" sz="1800" dirty="0">
                <a:solidFill>
                  <a:schemeClr val="tx1"/>
                </a:solidFill>
                <a:effectLst/>
                <a:ea typeface="Times New Roman" panose="02020603050405020304" pitchFamily="18" charset="0"/>
              </a:rPr>
              <a:t>Work effectively as one of </a:t>
            </a:r>
            <a:r>
              <a:rPr lang="en-GB" sz="1800" dirty="0">
                <a:solidFill>
                  <a:schemeClr val="tx1">
                    <a:lumMod val="85000"/>
                    <a:lumOff val="15000"/>
                  </a:schemeClr>
                </a:solidFill>
                <a:effectLst/>
                <a:ea typeface="Times New Roman" panose="02020603050405020304" pitchFamily="18" charset="0"/>
              </a:rPr>
              <a:t>the Council’s most senior officers, delivering corporate objectives through the work of service divisions and departments, and contribute to the development of the future shape of the organisation.</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Provide expert professional, strategic and operational advice to the Council on all areas relating to finance and resources, ensuring that services within and beyond the Council are integrated as a whole system, and that our One Hounslow Financial Strategy is modelled to deliver a preventive and outcomes-based approach.</a:t>
            </a:r>
            <a:endParaRPr lang="en-GB" sz="1800" strike="sngStrike" dirty="0">
              <a:solidFill>
                <a:schemeClr val="tx1">
                  <a:lumMod val="85000"/>
                  <a:lumOff val="15000"/>
                </a:schemeClr>
              </a:solidFill>
              <a:effectLst/>
              <a:ea typeface="Times New Roman" panose="02020603050405020304" pitchFamily="18" charset="0"/>
            </a:endParaRP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Maintain and develop the effectiveness of all Council services by ensuring cohesive plans are produced which specify outcomes, resources allocated for their achievement, performance measures and standards to be achieved.</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Lead, motivate and support service teams and individuals, enabling them to learn, every day, and to effectively deliver corporate, directorate and personal objectives so that they are able to be the very best that they can be.</a:t>
            </a:r>
          </a:p>
        </p:txBody>
      </p:sp>
    </p:spTree>
    <p:extLst>
      <p:ext uri="{BB962C8B-B14F-4D97-AF65-F5344CB8AC3E}">
        <p14:creationId xmlns:p14="http://schemas.microsoft.com/office/powerpoint/2010/main" val="342724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10887276" cy="794195"/>
          </a:xfrm>
        </p:spPr>
        <p:txBody>
          <a:bodyPr lIns="36000" rIns="36000" anchor="ctr"/>
          <a:lstStyle/>
          <a:p>
            <a:pPr algn="l"/>
            <a:r>
              <a:rPr lang="en-GB" sz="3200" dirty="0"/>
              <a:t>KEY ACCOUNTABILITIES</a:t>
            </a:r>
            <a:endParaRPr lang="en-GB" sz="3200" dirty="0">
              <a:solidFill>
                <a:srgbClr val="642E6B"/>
              </a:solidFill>
            </a:endParaRPr>
          </a:p>
        </p:txBody>
      </p:sp>
      <p:sp>
        <p:nvSpPr>
          <p:cNvPr id="3" name="Subtitle 2">
            <a:extLst>
              <a:ext uri="{FF2B5EF4-FFF2-40B4-BE49-F238E27FC236}">
                <a16:creationId xmlns:a16="http://schemas.microsoft.com/office/drawing/2014/main" id="{C810C2EC-1B73-E542-8DD5-EB1D39A38B63}"/>
              </a:ext>
            </a:extLst>
          </p:cNvPr>
          <p:cNvSpPr>
            <a:spLocks noGrp="1"/>
          </p:cNvSpPr>
          <p:nvPr>
            <p:ph type="subTitle" idx="1"/>
          </p:nvPr>
        </p:nvSpPr>
        <p:spPr>
          <a:xfrm>
            <a:off x="786384" y="1604211"/>
            <a:ext cx="10561320" cy="4311957"/>
          </a:xfrm>
        </p:spPr>
        <p:txBody>
          <a:bodyPr lIns="0" rIns="0"/>
          <a:lstStyle/>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Take strategic oversight for the financial </a:t>
            </a:r>
            <a:r>
              <a:rPr lang="en-GB" sz="1800" dirty="0">
                <a:solidFill>
                  <a:schemeClr val="tx1">
                    <a:lumMod val="85000"/>
                    <a:lumOff val="15000"/>
                  </a:schemeClr>
                </a:solidFill>
                <a:ea typeface="Times New Roman" panose="02020603050405020304" pitchFamily="18" charset="0"/>
              </a:rPr>
              <a:t>health of the council, ensuring departmental budgets are managed, </a:t>
            </a:r>
            <a:r>
              <a:rPr lang="en-GB" sz="1800" dirty="0">
                <a:solidFill>
                  <a:schemeClr val="tx1">
                    <a:lumMod val="85000"/>
                    <a:lumOff val="15000"/>
                  </a:schemeClr>
                </a:solidFill>
                <a:effectLst/>
                <a:ea typeface="Times New Roman" panose="02020603050405020304" pitchFamily="18" charset="0"/>
              </a:rPr>
              <a:t>in accordance with the Council’s standing orders and regulations, delivering financial efficiency and value for money, and the maximisation of income where applicable.</a:t>
            </a:r>
            <a:endParaRPr lang="en-GB" sz="1800" strike="sngStrike" dirty="0">
              <a:solidFill>
                <a:schemeClr val="tx1">
                  <a:lumMod val="85000"/>
                  <a:lumOff val="15000"/>
                </a:schemeClr>
              </a:solidFill>
              <a:effectLst/>
              <a:ea typeface="Times New Roman" panose="02020603050405020304" pitchFamily="18" charset="0"/>
            </a:endParaRP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Contribute to the Council’s strategic and business planning approaches, and One Hounslow transformation programme, and ensure the delivery of these.</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Promote equality of opportunity and the recognition of diversity in the delivery of services and in our employment practices, and support Hounslow to become an even more inclusive employer, by putting equality front and centre of everything we do.</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Undertake such responsibilities as may be allocated to the post from time to time by the Chief Executive and deputise for the Chief Executive when required. </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Participate in the Council’s emergency planning and responses to emergency situations when required to do so.</a:t>
            </a:r>
          </a:p>
          <a:p>
            <a:pPr marL="285750" indent="-285750" algn="l">
              <a:lnSpc>
                <a:spcPct val="100000"/>
              </a:lnSpc>
              <a:buFont typeface="Arial" panose="020B0604020202020204" pitchFamily="34" charset="0"/>
              <a:buChar char="•"/>
            </a:pPr>
            <a:r>
              <a:rPr lang="en-GB" sz="1800" dirty="0">
                <a:solidFill>
                  <a:schemeClr val="tx1">
                    <a:lumMod val="85000"/>
                    <a:lumOff val="15000"/>
                  </a:schemeClr>
                </a:solidFill>
                <a:effectLst/>
                <a:ea typeface="Times New Roman" panose="02020603050405020304" pitchFamily="18" charset="0"/>
              </a:rPr>
              <a:t>As Deputy Returning Officer, support the conduct and delivery of elections as required.  </a:t>
            </a:r>
          </a:p>
        </p:txBody>
      </p:sp>
    </p:spTree>
    <p:extLst>
      <p:ext uri="{BB962C8B-B14F-4D97-AF65-F5344CB8AC3E}">
        <p14:creationId xmlns:p14="http://schemas.microsoft.com/office/powerpoint/2010/main" val="304488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9144000" cy="794195"/>
          </a:xfrm>
        </p:spPr>
        <p:txBody>
          <a:bodyPr lIns="0" rIns="0" anchor="ctr"/>
          <a:lstStyle/>
          <a:p>
            <a:pPr algn="l"/>
            <a:r>
              <a:rPr lang="en-GB" sz="3200" dirty="0"/>
              <a:t>THE MOST IMPORTANT THINGS ABOUT YOU</a:t>
            </a:r>
          </a:p>
        </p:txBody>
      </p:sp>
      <p:sp>
        <p:nvSpPr>
          <p:cNvPr id="19" name="Subtitle 2">
            <a:extLst>
              <a:ext uri="{FF2B5EF4-FFF2-40B4-BE49-F238E27FC236}">
                <a16:creationId xmlns:a16="http://schemas.microsoft.com/office/drawing/2014/main" id="{02A2CA6B-DF98-8625-3A76-78209D8F3003}"/>
              </a:ext>
            </a:extLst>
          </p:cNvPr>
          <p:cNvSpPr>
            <a:spLocks noGrp="1"/>
          </p:cNvSpPr>
          <p:nvPr>
            <p:ph type="subTitle" idx="1"/>
          </p:nvPr>
        </p:nvSpPr>
        <p:spPr>
          <a:xfrm>
            <a:off x="786383" y="1513491"/>
            <a:ext cx="5309617" cy="4210654"/>
          </a:xfrm>
        </p:spPr>
        <p:txBody>
          <a:bodyPr/>
          <a:lstStyle/>
          <a:p>
            <a:pPr marL="342900" indent="-342900" algn="l">
              <a:spcBef>
                <a:spcPts val="600"/>
              </a:spcBef>
              <a:spcAft>
                <a:spcPts val="600"/>
              </a:spcAft>
              <a:buClr>
                <a:srgbClr val="7B2379"/>
              </a:buClr>
              <a:buFont typeface="Wingdings" panose="05000000000000000000" pitchFamily="2" charset="2"/>
              <a:buChar char="§"/>
              <a:tabLst>
                <a:tab pos="274320" algn="l"/>
              </a:tabLst>
            </a:pPr>
            <a:r>
              <a:rPr lang="en-US" sz="1600" dirty="0">
                <a:solidFill>
                  <a:schemeClr val="tx1"/>
                </a:solidFill>
              </a:rPr>
              <a:t>You have experience and evidence of outstanding achievement at a corporate leadership level across a relevant range of services in an organisation of comparable scope and complexity.</a:t>
            </a:r>
          </a:p>
          <a:p>
            <a:pPr marL="342900" indent="-342900" algn="l">
              <a:spcBef>
                <a:spcPts val="600"/>
              </a:spcBef>
              <a:spcAft>
                <a:spcPts val="600"/>
              </a:spcAft>
              <a:buClr>
                <a:srgbClr val="7B2379"/>
              </a:buClr>
              <a:buFont typeface="Wingdings" panose="05000000000000000000" pitchFamily="2" charset="2"/>
              <a:buChar char="§"/>
            </a:pPr>
            <a:r>
              <a:rPr lang="en-US" sz="1600" dirty="0">
                <a:solidFill>
                  <a:schemeClr val="tx1"/>
                </a:solidFill>
                <a:ea typeface="Times New Roman" panose="02020603050405020304" pitchFamily="18" charset="0"/>
              </a:rPr>
              <a:t>You have significant experience and demonstrable success in leading major </a:t>
            </a:r>
            <a:r>
              <a:rPr lang="en-US" sz="1600" dirty="0" err="1">
                <a:solidFill>
                  <a:schemeClr val="tx1"/>
                </a:solidFill>
                <a:ea typeface="Times New Roman" panose="02020603050405020304" pitchFamily="18" charset="0"/>
              </a:rPr>
              <a:t>organisational</a:t>
            </a:r>
            <a:r>
              <a:rPr lang="en-US" sz="1600" dirty="0">
                <a:solidFill>
                  <a:schemeClr val="tx1"/>
                </a:solidFill>
                <a:ea typeface="Times New Roman" panose="02020603050405020304" pitchFamily="18" charset="0"/>
              </a:rPr>
              <a:t> and cultural change. </a:t>
            </a:r>
            <a:endParaRPr lang="en-US" sz="1600" dirty="0">
              <a:solidFill>
                <a:schemeClr val="tx1"/>
              </a:solidFill>
              <a:ea typeface="Calibri" panose="020F0502020204030204"/>
            </a:endParaRPr>
          </a:p>
          <a:p>
            <a:pPr marL="342900" indent="-342900" algn="l">
              <a:spcBef>
                <a:spcPts val="600"/>
              </a:spcBef>
              <a:spcAft>
                <a:spcPts val="600"/>
              </a:spcAft>
              <a:buClr>
                <a:srgbClr val="7B2379"/>
              </a:buClr>
              <a:buFont typeface="Wingdings,Sans-Serif" panose="05000000000000000000" pitchFamily="2" charset="2"/>
              <a:buChar char="§"/>
            </a:pPr>
            <a:r>
              <a:rPr lang="en-US" sz="1600" dirty="0">
                <a:solidFill>
                  <a:schemeClr val="tx1"/>
                </a:solidFill>
              </a:rPr>
              <a:t>You can demonstrate strategic and innovative thinking that enables the organisation to deliver its commitments.</a:t>
            </a:r>
          </a:p>
          <a:p>
            <a:pPr marL="342900" indent="-342900" algn="l">
              <a:spcBef>
                <a:spcPts val="600"/>
              </a:spcBef>
              <a:spcAft>
                <a:spcPts val="600"/>
              </a:spcAft>
              <a:buClr>
                <a:srgbClr val="7B2379"/>
              </a:buClr>
              <a:buFont typeface="Wingdings,Sans-Serif" panose="05000000000000000000" pitchFamily="2" charset="2"/>
              <a:buChar char="§"/>
            </a:pPr>
            <a:r>
              <a:rPr lang="en-GB" sz="1600" dirty="0">
                <a:solidFill>
                  <a:schemeClr val="tx1"/>
                </a:solidFill>
                <a:latin typeface="Arial"/>
                <a:cs typeface="Arial"/>
              </a:rPr>
              <a:t>You inspire a customer-focused approach that is based on partnership, integrity and shared purpose.</a:t>
            </a:r>
            <a:endParaRPr lang="en-US" sz="1600" dirty="0">
              <a:solidFill>
                <a:schemeClr val="tx1"/>
              </a:solidFill>
              <a:ea typeface="+mn-lt"/>
            </a:endParaRPr>
          </a:p>
          <a:p>
            <a:pPr marL="342900" indent="-342900" algn="l">
              <a:spcBef>
                <a:spcPts val="600"/>
              </a:spcBef>
              <a:spcAft>
                <a:spcPts val="600"/>
              </a:spcAft>
              <a:buClr>
                <a:srgbClr val="7B2379"/>
              </a:buClr>
              <a:buFont typeface="Wingdings" panose="05000000000000000000" pitchFamily="2" charset="2"/>
              <a:buChar char="§"/>
            </a:pPr>
            <a:r>
              <a:rPr lang="en-GB" sz="1600" dirty="0">
                <a:solidFill>
                  <a:schemeClr val="tx1"/>
                </a:solidFill>
              </a:rPr>
              <a:t>You</a:t>
            </a:r>
            <a:r>
              <a:rPr lang="en-GB" sz="1600" b="0" i="0" dirty="0">
                <a:solidFill>
                  <a:schemeClr val="tx1"/>
                </a:solidFill>
                <a:effectLst/>
              </a:rPr>
              <a:t> </a:t>
            </a:r>
            <a:r>
              <a:rPr lang="en-GB" sz="1600" dirty="0">
                <a:solidFill>
                  <a:schemeClr val="tx1"/>
                </a:solidFill>
              </a:rPr>
              <a:t>can balance exploring</a:t>
            </a:r>
            <a:r>
              <a:rPr lang="en-GB" sz="1600" b="0" i="0" dirty="0">
                <a:solidFill>
                  <a:schemeClr val="tx1"/>
                </a:solidFill>
                <a:effectLst/>
              </a:rPr>
              <a:t> innovative and creative means of delivering improved service outcomes, whilst minimising risk and maintaining a focus on delivering business as usual.</a:t>
            </a:r>
          </a:p>
        </p:txBody>
      </p:sp>
      <p:sp>
        <p:nvSpPr>
          <p:cNvPr id="20" name="Subtitle 2">
            <a:extLst>
              <a:ext uri="{FF2B5EF4-FFF2-40B4-BE49-F238E27FC236}">
                <a16:creationId xmlns:a16="http://schemas.microsoft.com/office/drawing/2014/main" id="{D762C7EB-AFB7-DA5C-8DBD-E03FD52B9EF0}"/>
              </a:ext>
            </a:extLst>
          </p:cNvPr>
          <p:cNvSpPr txBox="1">
            <a:spLocks/>
          </p:cNvSpPr>
          <p:nvPr/>
        </p:nvSpPr>
        <p:spPr>
          <a:xfrm>
            <a:off x="6419088" y="1513491"/>
            <a:ext cx="5056632" cy="459470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600"/>
              </a:spcBef>
              <a:spcAft>
                <a:spcPts val="600"/>
              </a:spcAft>
              <a:buClr>
                <a:srgbClr val="7B2379"/>
              </a:buClr>
              <a:buFont typeface="Wingdings" panose="05000000000000000000" pitchFamily="2" charset="2"/>
              <a:buChar char="§"/>
            </a:pPr>
            <a:r>
              <a:rPr lang="en-GB" sz="1600" dirty="0">
                <a:solidFill>
                  <a:srgbClr val="000000"/>
                </a:solidFill>
                <a:latin typeface="Arial"/>
                <a:cs typeface="Arial"/>
              </a:rPr>
              <a:t>You have the ability</a:t>
            </a:r>
            <a:r>
              <a:rPr lang="en-GB" sz="1600" b="0" i="0" dirty="0">
                <a:solidFill>
                  <a:srgbClr val="000000"/>
                </a:solidFill>
                <a:effectLst/>
                <a:latin typeface="Arial"/>
                <a:cs typeface="Arial"/>
              </a:rPr>
              <a:t> to operate effectively within the democratic processes, with the political acumen and the skills to develop productive working relationships with council members that command respect, trust and confidence.</a:t>
            </a:r>
            <a:r>
              <a:rPr lang="en-GB" sz="1600" dirty="0">
                <a:solidFill>
                  <a:srgbClr val="000000"/>
                </a:solidFill>
                <a:latin typeface="Arial"/>
                <a:cs typeface="Arial"/>
              </a:rPr>
              <a:t> </a:t>
            </a:r>
          </a:p>
          <a:p>
            <a:pPr marL="342900" indent="-342900" algn="l">
              <a:spcBef>
                <a:spcPts val="600"/>
              </a:spcBef>
              <a:spcAft>
                <a:spcPts val="600"/>
              </a:spcAft>
              <a:buClr>
                <a:srgbClr val="7B2379"/>
              </a:buClr>
              <a:buFont typeface="Wingdings" panose="05000000000000000000" pitchFamily="2" charset="2"/>
              <a:buChar char="§"/>
            </a:pPr>
            <a:r>
              <a:rPr lang="en-GB" sz="1600" dirty="0">
                <a:solidFill>
                  <a:srgbClr val="000000"/>
                </a:solidFill>
                <a:latin typeface="Arial"/>
                <a:cs typeface="Arial"/>
              </a:rPr>
              <a:t>You possess an</a:t>
            </a:r>
            <a:r>
              <a:rPr lang="en-GB" sz="1600" b="0" i="0" dirty="0">
                <a:solidFill>
                  <a:srgbClr val="000000"/>
                </a:solidFill>
                <a:effectLst/>
                <a:latin typeface="Arial"/>
                <a:cs typeface="Arial"/>
              </a:rPr>
              <a:t> excellent understanding of local democracy and the processes, practices and culture required </a:t>
            </a:r>
            <a:r>
              <a:rPr lang="en-GB" sz="1600" dirty="0">
                <a:solidFill>
                  <a:srgbClr val="000000"/>
                </a:solidFill>
                <a:latin typeface="Arial"/>
                <a:cs typeface="Arial"/>
              </a:rPr>
              <a:t>in delivering</a:t>
            </a:r>
            <a:r>
              <a:rPr lang="en-GB" sz="1600" b="0" i="0" dirty="0">
                <a:solidFill>
                  <a:srgbClr val="000000"/>
                </a:solidFill>
                <a:effectLst/>
                <a:latin typeface="Arial"/>
                <a:cs typeface="Arial"/>
              </a:rPr>
              <a:t> strong, healthy local </a:t>
            </a:r>
            <a:r>
              <a:rPr lang="en-GB" sz="1600" b="0" i="0" dirty="0">
                <a:solidFill>
                  <a:schemeClr val="tx1"/>
                </a:solidFill>
                <a:effectLst/>
                <a:latin typeface="Arial"/>
                <a:cs typeface="Arial"/>
              </a:rPr>
              <a:t>governance.</a:t>
            </a:r>
          </a:p>
          <a:p>
            <a:pPr marL="342900" indent="-342900" algn="l">
              <a:spcBef>
                <a:spcPts val="600"/>
              </a:spcBef>
              <a:spcAft>
                <a:spcPts val="600"/>
              </a:spcAft>
              <a:buClr>
                <a:srgbClr val="7B2379"/>
              </a:buClr>
              <a:buFont typeface="Wingdings,Sans-Serif" panose="05000000000000000000" pitchFamily="2" charset="2"/>
              <a:buChar char="§"/>
              <a:tabLst>
                <a:tab pos="274320" algn="l"/>
              </a:tabLst>
            </a:pPr>
            <a:r>
              <a:rPr lang="en-US" sz="1600" dirty="0">
                <a:solidFill>
                  <a:schemeClr val="tx1"/>
                </a:solidFill>
                <a:latin typeface="Arial"/>
                <a:ea typeface="Calibri"/>
                <a:cs typeface="Arial"/>
              </a:rPr>
              <a:t>You have experience of leading the delivery of strategic objectives and policies through effective service planning.</a:t>
            </a:r>
            <a:endParaRPr lang="en-GB" sz="1600" dirty="0">
              <a:solidFill>
                <a:schemeClr val="tx1"/>
              </a:solidFill>
              <a:latin typeface="Arial"/>
              <a:ea typeface="Calibri"/>
              <a:cs typeface="Calibri"/>
            </a:endParaRPr>
          </a:p>
          <a:p>
            <a:pPr marL="342900" indent="-342900" algn="l">
              <a:spcBef>
                <a:spcPts val="600"/>
              </a:spcBef>
              <a:spcAft>
                <a:spcPts val="600"/>
              </a:spcAft>
              <a:buClr>
                <a:srgbClr val="7B2379"/>
              </a:buClr>
              <a:buFont typeface="Wingdings,Sans-Serif" panose="05000000000000000000" pitchFamily="2" charset="2"/>
              <a:buChar char="§"/>
              <a:tabLst>
                <a:tab pos="274320" algn="l"/>
              </a:tabLst>
            </a:pPr>
            <a:r>
              <a:rPr lang="en-GB" sz="1600" dirty="0">
                <a:solidFill>
                  <a:schemeClr val="tx1"/>
                </a:solidFill>
                <a:latin typeface="Arial"/>
                <a:ea typeface="Calibri"/>
                <a:cs typeface="Arial"/>
              </a:rPr>
              <a:t>You have proven ability to motivate large teams, focused on delivering change and improvement across partnerships and organisational boundaries. </a:t>
            </a:r>
            <a:endParaRPr lang="en-US" sz="1600" dirty="0">
              <a:solidFill>
                <a:schemeClr val="tx1"/>
              </a:solidFill>
              <a:ea typeface="+mn-lt"/>
              <a:cs typeface="+mn-lt"/>
            </a:endParaRPr>
          </a:p>
          <a:p>
            <a:pPr marL="342900" indent="-342900" algn="l">
              <a:spcBef>
                <a:spcPts val="600"/>
              </a:spcBef>
              <a:spcAft>
                <a:spcPts val="600"/>
              </a:spcAft>
              <a:buClr>
                <a:srgbClr val="7B2379"/>
              </a:buClr>
              <a:buFont typeface="Wingdings" panose="05000000000000000000" pitchFamily="2" charset="2"/>
              <a:buChar char="§"/>
            </a:pPr>
            <a:endParaRPr lang="en-GB" sz="1600" b="0" i="0" dirty="0">
              <a:solidFill>
                <a:schemeClr val="tx1"/>
              </a:solidFill>
              <a:effectLst/>
              <a:latin typeface="Arial"/>
              <a:cs typeface="Arial"/>
            </a:endParaRPr>
          </a:p>
          <a:p>
            <a:pPr marL="285750" indent="-285750" algn="l">
              <a:lnSpc>
                <a:spcPct val="100000"/>
              </a:lnSpc>
              <a:buClr>
                <a:schemeClr val="accent3"/>
              </a:buClr>
              <a:buFont typeface="Wingdings" pitchFamily="2" charset="2"/>
              <a:buChar char="§"/>
            </a:pPr>
            <a:endParaRPr lang="en-GB" sz="1600" dirty="0">
              <a:solidFill>
                <a:schemeClr val="tx1">
                  <a:lumMod val="85000"/>
                  <a:lumOff val="15000"/>
                </a:schemeClr>
              </a:solidFill>
              <a:ea typeface="Times New Roman" panose="02020603050405020304" pitchFamily="18" charset="0"/>
            </a:endParaRPr>
          </a:p>
        </p:txBody>
      </p:sp>
    </p:spTree>
    <p:extLst>
      <p:ext uri="{BB962C8B-B14F-4D97-AF65-F5344CB8AC3E}">
        <p14:creationId xmlns:p14="http://schemas.microsoft.com/office/powerpoint/2010/main" val="370380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0804980" cy="794195"/>
          </a:xfrm>
        </p:spPr>
        <p:txBody>
          <a:bodyPr lIns="0" rIns="0" anchor="ctr"/>
          <a:lstStyle/>
          <a:p>
            <a:pPr algn="l"/>
            <a:r>
              <a:rPr lang="en-GB" sz="3200" dirty="0"/>
              <a:t>THE ONE HOUNSLOW VALUES THAT DRIVE US </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235E898-CC3B-E478-5F2E-A10EC8489770}"/>
              </a:ext>
            </a:extLst>
          </p:cNvPr>
          <p:cNvSpPr/>
          <p:nvPr/>
        </p:nvSpPr>
        <p:spPr>
          <a:xfrm>
            <a:off x="670740" y="1403121"/>
            <a:ext cx="3343476" cy="2496313"/>
          </a:xfrm>
          <a:prstGeom prst="rect">
            <a:avLst/>
          </a:prstGeom>
          <a:solidFill>
            <a:schemeClr val="bg1"/>
          </a:solidFill>
          <a:ln>
            <a:solidFill>
              <a:srgbClr val="642E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1500" b="1" dirty="0">
                <a:solidFill>
                  <a:srgbClr val="642E6B"/>
                </a:solidFill>
                <a:latin typeface="Arial" panose="020B0604020202020204" pitchFamily="34" charset="0"/>
                <a:cs typeface="Arial" panose="020B0604020202020204" pitchFamily="34" charset="0"/>
              </a:rPr>
              <a:t>LEAD WITH HEART</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We’re here for the people of Hounslow.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work together with them and for them with care and compassion, with patience and in partnership.</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put ourselves in other’s shoes, remembering that every person is different, and every interaction is a real moment in their lives.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always feel first.</a:t>
            </a: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10847E91-370E-E4EB-CA6F-3FB5815B3665}"/>
              </a:ext>
            </a:extLst>
          </p:cNvPr>
          <p:cNvCxnSpPr>
            <a:cxnSpLocks/>
          </p:cNvCxnSpPr>
          <p:nvPr/>
        </p:nvCxnSpPr>
        <p:spPr>
          <a:xfrm>
            <a:off x="762949" y="1809398"/>
            <a:ext cx="1856444" cy="0"/>
          </a:xfrm>
          <a:prstGeom prst="line">
            <a:avLst/>
          </a:prstGeom>
          <a:ln w="12700">
            <a:solidFill>
              <a:srgbClr val="642E6B"/>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A410CAB-8086-4808-F8EA-36CE8C8A3AE5}"/>
              </a:ext>
            </a:extLst>
          </p:cNvPr>
          <p:cNvSpPr/>
          <p:nvPr/>
        </p:nvSpPr>
        <p:spPr>
          <a:xfrm>
            <a:off x="670740" y="4078593"/>
            <a:ext cx="3952170" cy="234964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1500" b="1" dirty="0">
                <a:solidFill>
                  <a:srgbClr val="00A8DA"/>
                </a:solidFill>
                <a:latin typeface="Arial" panose="020B0604020202020204" pitchFamily="34" charset="0"/>
                <a:cs typeface="Arial" panose="020B0604020202020204" pitchFamily="34" charset="0"/>
              </a:rPr>
              <a:t>HARNESS THE MIX</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work together, across disciplines and roles.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talk lots, share our insights, our skills and experience.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We’re not interested in siloes or defensiveness. We’re always open to different approaches, we’re flexible and ready to adapt.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break down barriers to unlock the problem-solving power of our amazing mix of minds.</a:t>
            </a:r>
          </a:p>
        </p:txBody>
      </p:sp>
      <p:sp>
        <p:nvSpPr>
          <p:cNvPr id="21" name="Rectangle 20">
            <a:extLst>
              <a:ext uri="{FF2B5EF4-FFF2-40B4-BE49-F238E27FC236}">
                <a16:creationId xmlns:a16="http://schemas.microsoft.com/office/drawing/2014/main" id="{5DB40A83-86B2-0CC3-74EB-D81C173C0356}"/>
              </a:ext>
            </a:extLst>
          </p:cNvPr>
          <p:cNvSpPr/>
          <p:nvPr/>
        </p:nvSpPr>
        <p:spPr>
          <a:xfrm>
            <a:off x="4202148" y="1403121"/>
            <a:ext cx="4301793" cy="2236192"/>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1500" b="1" dirty="0">
                <a:solidFill>
                  <a:schemeClr val="accent3"/>
                </a:solidFill>
                <a:latin typeface="Arial" panose="020B0604020202020204" pitchFamily="34" charset="0"/>
                <a:cs typeface="Arial" panose="020B0604020202020204" pitchFamily="34" charset="0"/>
              </a:rPr>
              <a:t>DO NEW</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need to do things differently if we’re going to help Hounslow people thrive in the future.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Hard work is important but it’s not enough on its own. We need to challenge ourselves to break new ground, invent new approaches, try new ideas, keep moving forward and keep improving. That means being ready to stop doing things we’ve done before. It means taking on risk and backing each other when we take a leap.</a:t>
            </a:r>
          </a:p>
        </p:txBody>
      </p:sp>
      <p:sp>
        <p:nvSpPr>
          <p:cNvPr id="22" name="Rectangle 21">
            <a:extLst>
              <a:ext uri="{FF2B5EF4-FFF2-40B4-BE49-F238E27FC236}">
                <a16:creationId xmlns:a16="http://schemas.microsoft.com/office/drawing/2014/main" id="{03F9263B-E52C-6A7B-ED9F-24D693325D3D}"/>
              </a:ext>
            </a:extLst>
          </p:cNvPr>
          <p:cNvSpPr/>
          <p:nvPr/>
        </p:nvSpPr>
        <p:spPr>
          <a:xfrm>
            <a:off x="4842228" y="3915678"/>
            <a:ext cx="3661714" cy="2528800"/>
          </a:xfrm>
          <a:prstGeom prst="rect">
            <a:avLst/>
          </a:prstGeom>
          <a:solidFill>
            <a:schemeClr val="bg1"/>
          </a:solidFill>
          <a:ln>
            <a:solidFill>
              <a:srgbClr val="642E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1500" b="1" dirty="0">
                <a:solidFill>
                  <a:srgbClr val="642E6B"/>
                </a:solidFill>
                <a:latin typeface="Arial" panose="020B0604020202020204" pitchFamily="34" charset="0"/>
                <a:cs typeface="Arial" panose="020B0604020202020204" pitchFamily="34" charset="0"/>
              </a:rPr>
              <a:t>PASS ON THE POWER</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The world keeps on changing and we need to change with it. We won’t be able to adapt fast enough if we stick to old fashioned command and control.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We need to hand over responsibility and give people more power to make decisions and take action themselves. It’s about being transparent and straightforward. It’s about providing tools and support. But, most of all, it’s about being ready to trust each other to do the right thing.</a:t>
            </a:r>
          </a:p>
        </p:txBody>
      </p:sp>
      <p:sp>
        <p:nvSpPr>
          <p:cNvPr id="23" name="Rectangle 22">
            <a:extLst>
              <a:ext uri="{FF2B5EF4-FFF2-40B4-BE49-F238E27FC236}">
                <a16:creationId xmlns:a16="http://schemas.microsoft.com/office/drawing/2014/main" id="{94044D6C-F38E-86D4-4A17-EDE680180569}"/>
              </a:ext>
            </a:extLst>
          </p:cNvPr>
          <p:cNvSpPr/>
          <p:nvPr/>
        </p:nvSpPr>
        <p:spPr>
          <a:xfrm>
            <a:off x="8691873" y="1403122"/>
            <a:ext cx="2783847" cy="3434054"/>
          </a:xfrm>
          <a:prstGeom prst="rect">
            <a:avLst/>
          </a:prstGeom>
          <a:solidFill>
            <a:schemeClr val="bg1"/>
          </a:solidFill>
          <a:ln>
            <a:solidFill>
              <a:srgbClr val="642E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1500" b="1" dirty="0">
                <a:solidFill>
                  <a:srgbClr val="642E6B"/>
                </a:solidFill>
                <a:latin typeface="Arial" panose="020B0604020202020204" pitchFamily="34" charset="0"/>
                <a:cs typeface="Arial" panose="020B0604020202020204" pitchFamily="34" charset="0"/>
              </a:rPr>
              <a:t>BE A ROCK</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There’s lots to do and people need us.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It’s up to us to take the initiative.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To take responsibility.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To stand up and be counted. Everyday.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It’s about being super focused, effective and efficient.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It’s about allocating our resources smartly and with good rationale – using data to help guide our decisions. </a:t>
            </a:r>
          </a:p>
          <a:p>
            <a:pPr>
              <a:spcAft>
                <a:spcPts val="600"/>
              </a:spcAft>
            </a:pPr>
            <a:r>
              <a:rPr lang="en-GB" sz="1200" dirty="0">
                <a:solidFill>
                  <a:schemeClr val="tx1">
                    <a:lumMod val="85000"/>
                    <a:lumOff val="15000"/>
                  </a:schemeClr>
                </a:solidFill>
                <a:latin typeface="Arial" panose="020B0604020202020204" pitchFamily="34" charset="0"/>
                <a:cs typeface="Arial" panose="020B0604020202020204" pitchFamily="34" charset="0"/>
              </a:rPr>
              <a:t>But most of all, it’s about having the strength and determination to keep on going through thick and thin.</a:t>
            </a:r>
          </a:p>
        </p:txBody>
      </p:sp>
      <p:cxnSp>
        <p:nvCxnSpPr>
          <p:cNvPr id="24" name="Straight Connector 23">
            <a:extLst>
              <a:ext uri="{FF2B5EF4-FFF2-40B4-BE49-F238E27FC236}">
                <a16:creationId xmlns:a16="http://schemas.microsoft.com/office/drawing/2014/main" id="{FF0783E4-EEE2-FCFF-BCB9-212991630E19}"/>
              </a:ext>
            </a:extLst>
          </p:cNvPr>
          <p:cNvCxnSpPr>
            <a:cxnSpLocks/>
          </p:cNvCxnSpPr>
          <p:nvPr/>
        </p:nvCxnSpPr>
        <p:spPr>
          <a:xfrm>
            <a:off x="4300628" y="1809398"/>
            <a:ext cx="18564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C735C6-46D4-6FEF-3FE1-83F4E4D92260}"/>
              </a:ext>
            </a:extLst>
          </p:cNvPr>
          <p:cNvCxnSpPr>
            <a:cxnSpLocks/>
          </p:cNvCxnSpPr>
          <p:nvPr/>
        </p:nvCxnSpPr>
        <p:spPr>
          <a:xfrm>
            <a:off x="8775192" y="1809398"/>
            <a:ext cx="1856444" cy="0"/>
          </a:xfrm>
          <a:prstGeom prst="line">
            <a:avLst/>
          </a:prstGeom>
          <a:ln w="12700">
            <a:solidFill>
              <a:srgbClr val="642E6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1AA062-B117-9B50-1061-C83E49339DD7}"/>
              </a:ext>
            </a:extLst>
          </p:cNvPr>
          <p:cNvCxnSpPr>
            <a:cxnSpLocks/>
          </p:cNvCxnSpPr>
          <p:nvPr/>
        </p:nvCxnSpPr>
        <p:spPr>
          <a:xfrm>
            <a:off x="762949" y="4485142"/>
            <a:ext cx="18564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73C093-0735-1C83-35CD-AD115E862B76}"/>
              </a:ext>
            </a:extLst>
          </p:cNvPr>
          <p:cNvCxnSpPr>
            <a:cxnSpLocks/>
          </p:cNvCxnSpPr>
          <p:nvPr/>
        </p:nvCxnSpPr>
        <p:spPr>
          <a:xfrm>
            <a:off x="4945205" y="4312755"/>
            <a:ext cx="2362500" cy="0"/>
          </a:xfrm>
          <a:prstGeom prst="line">
            <a:avLst/>
          </a:prstGeom>
          <a:ln w="12700">
            <a:solidFill>
              <a:srgbClr val="642E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9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1236986"/>
            <a:ext cx="10804980" cy="794195"/>
          </a:xfrm>
        </p:spPr>
        <p:txBody>
          <a:bodyPr lIns="0" rIns="0" anchor="ctr"/>
          <a:lstStyle/>
          <a:p>
            <a:pPr algn="l"/>
            <a:r>
              <a:rPr lang="en-GB" sz="3200" dirty="0">
                <a:solidFill>
                  <a:schemeClr val="bg1"/>
                </a:solidFill>
              </a:rPr>
              <a:t>EQUALITY IN ALL WE DO</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9E6114-3922-D496-F3A2-6993C848BEA7}"/>
              </a:ext>
            </a:extLst>
          </p:cNvPr>
          <p:cNvSpPr txBox="1"/>
          <p:nvPr/>
        </p:nvSpPr>
        <p:spPr>
          <a:xfrm>
            <a:off x="1676580" y="2182318"/>
            <a:ext cx="8866452" cy="3477875"/>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We value diversity in its broadest sense. We're committed to creating an inclusive culture where everyone is able to be themselves, give of their best, and reach their full potential. We believe that a diverse workforce helps us to better understand our communities and deliver the best services for our residents. We want to receive applications from all regardless of age, gender identity, disability, marriage or civil partnership, pregnancy or maternity, religion or belief, race or ethnic origin, sex, sexual orientation, transgender status or social economic background. We want to harness the mix and ensure that everybody can apply and be part of our recruitment processes. We will therefore make reasonable adjustments to accommodate our candidates. </a:t>
            </a:r>
          </a:p>
        </p:txBody>
      </p:sp>
    </p:spTree>
    <p:extLst>
      <p:ext uri="{BB962C8B-B14F-4D97-AF65-F5344CB8AC3E}">
        <p14:creationId xmlns:p14="http://schemas.microsoft.com/office/powerpoint/2010/main" val="252248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0804980" cy="794195"/>
          </a:xfrm>
        </p:spPr>
        <p:txBody>
          <a:bodyPr lIns="0" rIns="0" anchor="ctr"/>
          <a:lstStyle/>
          <a:p>
            <a:pPr algn="l"/>
            <a:r>
              <a:rPr lang="en-GB" sz="3200" dirty="0"/>
              <a:t>CLARITY OF VISION AND HOW TO GET THERE</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786384" y="1492517"/>
            <a:ext cx="10707624" cy="958076"/>
          </a:xfrm>
        </p:spPr>
        <p:txBody>
          <a:bodyPr lIns="0" rIns="0"/>
          <a:lstStyle/>
          <a:p>
            <a:pPr algn="l"/>
            <a:r>
              <a:rPr lang="en-GB" sz="1600" dirty="0">
                <a:solidFill>
                  <a:schemeClr val="tx1">
                    <a:lumMod val="85000"/>
                    <a:lumOff val="15000"/>
                  </a:schemeClr>
                </a:solidFill>
                <a:latin typeface="Arial" panose="020B0604020202020204" pitchFamily="34" charset="0"/>
                <a:cs typeface="Arial" panose="020B0604020202020204" pitchFamily="34" charset="0"/>
              </a:rPr>
              <a:t>We have a clear vision for the Council, the borough and our communities, articulated in our new </a:t>
            </a:r>
            <a:r>
              <a:rPr lang="en-GB" sz="1600" dirty="0">
                <a:solidFill>
                  <a:schemeClr val="tx1">
                    <a:lumMod val="85000"/>
                    <a:lumOff val="1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Corporate Plan</a:t>
            </a:r>
            <a:r>
              <a:rPr lang="en-GB" sz="1600" dirty="0">
                <a:solidFill>
                  <a:schemeClr val="tx1">
                    <a:lumMod val="85000"/>
                    <a:lumOff val="15000"/>
                  </a:schemeClr>
                </a:solidFill>
                <a:latin typeface="Arial" panose="020B0604020202020204" pitchFamily="34" charset="0"/>
                <a:cs typeface="Arial" panose="020B0604020202020204" pitchFamily="34" charset="0"/>
              </a:rPr>
              <a:t>. </a:t>
            </a:r>
            <a:br>
              <a:rPr lang="en-GB" sz="1600" dirty="0">
                <a:solidFill>
                  <a:schemeClr val="tx1">
                    <a:lumMod val="85000"/>
                    <a:lumOff val="15000"/>
                  </a:schemeClr>
                </a:solidFill>
                <a:latin typeface="Arial" panose="020B0604020202020204" pitchFamily="34" charset="0"/>
                <a:cs typeface="Arial" panose="020B0604020202020204" pitchFamily="34" charset="0"/>
              </a:rPr>
            </a:br>
            <a:r>
              <a:rPr lang="en-GB" sz="1600" dirty="0">
                <a:solidFill>
                  <a:schemeClr val="tx1">
                    <a:lumMod val="85000"/>
                    <a:lumOff val="15000"/>
                  </a:schemeClr>
                </a:solidFill>
                <a:latin typeface="Arial" panose="020B0604020202020204" pitchFamily="34" charset="0"/>
                <a:cs typeface="Arial" panose="020B0604020202020204" pitchFamily="34" charset="0"/>
              </a:rPr>
              <a:t>This is underpinned by a detailed Delivery Plan and Finance Strategy. </a:t>
            </a:r>
          </a:p>
          <a:p>
            <a:pPr algn="l"/>
            <a:r>
              <a:rPr lang="en-GB" sz="1600" dirty="0">
                <a:solidFill>
                  <a:schemeClr val="tx1">
                    <a:lumMod val="85000"/>
                    <a:lumOff val="15000"/>
                  </a:schemeClr>
                </a:solidFill>
                <a:latin typeface="Arial" panose="020B0604020202020204" pitchFamily="34" charset="0"/>
                <a:cs typeface="Arial" panose="020B0604020202020204" pitchFamily="34" charset="0"/>
              </a:rPr>
              <a:t>We’re on our journey to create:</a:t>
            </a:r>
          </a:p>
        </p:txBody>
      </p:sp>
      <p:sp>
        <p:nvSpPr>
          <p:cNvPr id="4" name="Rectangle 3">
            <a:extLst>
              <a:ext uri="{FF2B5EF4-FFF2-40B4-BE49-F238E27FC236}">
                <a16:creationId xmlns:a16="http://schemas.microsoft.com/office/drawing/2014/main" id="{A8A9ABCC-EFD4-D4D6-8B07-11493FB6B425}"/>
              </a:ext>
            </a:extLst>
          </p:cNvPr>
          <p:cNvSpPr/>
          <p:nvPr/>
        </p:nvSpPr>
        <p:spPr>
          <a:xfrm>
            <a:off x="786384" y="2552081"/>
            <a:ext cx="3392424" cy="4177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spcAft>
                <a:spcPts val="600"/>
              </a:spcAft>
            </a:pPr>
            <a:r>
              <a:rPr lang="en-GB" sz="1600" b="1" dirty="0">
                <a:solidFill>
                  <a:schemeClr val="accent3"/>
                </a:solidFill>
                <a:latin typeface="Arial" panose="020B0604020202020204" pitchFamily="34" charset="0"/>
                <a:cs typeface="Arial" panose="020B0604020202020204" pitchFamily="34" charset="0"/>
              </a:rPr>
              <a:t>A GREENER HOUNSLOW</a:t>
            </a:r>
          </a:p>
          <a:p>
            <a:r>
              <a:rPr lang="en-GB" sz="1400" dirty="0">
                <a:solidFill>
                  <a:schemeClr val="tx1">
                    <a:lumMod val="85000"/>
                    <a:lumOff val="15000"/>
                  </a:schemeClr>
                </a:solidFill>
                <a:latin typeface="Arial" panose="020B0604020202020204" pitchFamily="34" charset="0"/>
                <a:cs typeface="Arial" panose="020B0604020202020204" pitchFamily="34" charset="0"/>
              </a:rPr>
              <a:t>Where people live in a sustainable borough, where clean air, environmentally conscious transport options, employment in green jobs, and access to green spaces improves wellbeing.</a:t>
            </a:r>
          </a:p>
          <a:p>
            <a:pPr>
              <a:lnSpc>
                <a:spcPct val="110000"/>
              </a:lnSpc>
              <a:spcBef>
                <a:spcPts val="1200"/>
              </a:spcBef>
              <a:spcAft>
                <a:spcPts val="600"/>
              </a:spcAft>
              <a:buClr>
                <a:srgbClr val="642E6B"/>
              </a:buClr>
              <a:buSzPct val="80000"/>
              <a:defRPr/>
            </a:pPr>
            <a:r>
              <a:rPr lang="en-GB" sz="1600" b="1" dirty="0">
                <a:solidFill>
                  <a:schemeClr val="accent3"/>
                </a:solidFill>
                <a:latin typeface="Arial" panose="020B0604020202020204" pitchFamily="34" charset="0"/>
                <a:cs typeface="Arial" panose="020B0604020202020204" pitchFamily="34" charset="0"/>
              </a:rPr>
              <a:t>A HEALTHIER HOUNSLOW</a:t>
            </a:r>
          </a:p>
          <a:p>
            <a:pPr>
              <a:lnSpc>
                <a:spcPct val="110000"/>
              </a:lnSpc>
              <a:spcAft>
                <a:spcPts val="600"/>
              </a:spcAft>
              <a:buClr>
                <a:srgbClr val="642E6B"/>
              </a:buClr>
              <a:buSzPct val="80000"/>
              <a:defRPr/>
            </a:pPr>
            <a:r>
              <a:rPr lang="en-GB" sz="1400" dirty="0">
                <a:solidFill>
                  <a:schemeClr val="tx1">
                    <a:lumMod val="85000"/>
                    <a:lumOff val="15000"/>
                  </a:schemeClr>
                </a:solidFill>
                <a:latin typeface="Arial" panose="020B0604020202020204" pitchFamily="34" charset="0"/>
                <a:cs typeface="Arial" panose="020B0604020202020204" pitchFamily="34" charset="0"/>
              </a:rPr>
              <a:t>Where people enjoy good health, live well and independently, and keep active throughout their lives.</a:t>
            </a:r>
            <a:endParaRPr lang="en-GB" sz="1400" b="1"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spcBef>
                <a:spcPts val="1200"/>
              </a:spcBef>
              <a:spcAft>
                <a:spcPts val="600"/>
              </a:spcAft>
              <a:buClr>
                <a:srgbClr val="642E6B"/>
              </a:buClr>
              <a:buSzPct val="80000"/>
              <a:defRPr/>
            </a:pPr>
            <a:r>
              <a:rPr lang="en-GB" sz="1600" b="1" dirty="0">
                <a:solidFill>
                  <a:schemeClr val="accent3"/>
                </a:solidFill>
                <a:latin typeface="Arial" panose="020B0604020202020204" pitchFamily="34" charset="0"/>
                <a:cs typeface="Arial" panose="020B0604020202020204" pitchFamily="34" charset="0"/>
              </a:rPr>
              <a:t>A CLEANER HOUNSLOW</a:t>
            </a:r>
          </a:p>
          <a:p>
            <a:pPr>
              <a:lnSpc>
                <a:spcPct val="110000"/>
              </a:lnSpc>
              <a:spcAft>
                <a:spcPts val="600"/>
              </a:spcAft>
              <a:buClr>
                <a:srgbClr val="642E6B"/>
              </a:buClr>
              <a:buSzPct val="80000"/>
              <a:defRPr/>
            </a:pPr>
            <a:r>
              <a:rPr lang="en-GB" sz="1400" dirty="0">
                <a:solidFill>
                  <a:schemeClr val="tx1">
                    <a:lumMod val="85000"/>
                    <a:lumOff val="15000"/>
                  </a:schemeClr>
                </a:solidFill>
                <a:latin typeface="Arial" panose="020B0604020202020204" pitchFamily="34" charset="0"/>
                <a:cs typeface="Arial" panose="020B0604020202020204" pitchFamily="34" charset="0"/>
              </a:rPr>
              <a:t>Where our borough is clean and litter free, reflective of the pride people have in their communities.</a:t>
            </a:r>
            <a:endParaRPr lang="en-GB" sz="1400" dirty="0">
              <a:solidFill>
                <a:schemeClr val="tx1">
                  <a:lumMod val="85000"/>
                  <a:lumOff val="15000"/>
                </a:schemeClr>
              </a:solidFill>
            </a:endParaRPr>
          </a:p>
          <a:p>
            <a:pPr marR="0" lvl="0" defTabSz="914400" rtl="0" eaLnBrk="1" fontAlgn="auto" latinLnBrk="0" hangingPunct="1">
              <a:lnSpc>
                <a:spcPct val="110000"/>
              </a:lnSpc>
              <a:spcAft>
                <a:spcPts val="600"/>
              </a:spcAft>
              <a:buClr>
                <a:srgbClr val="642E6B"/>
              </a:buClr>
              <a:buSzPct val="80000"/>
              <a:tabLst/>
              <a:defRPr/>
            </a:pPr>
            <a:endParaRPr kumimoji="0" lang="en-GB" sz="140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79F0E3-76FA-F9E1-3EB9-3099C98C633C}"/>
              </a:ext>
            </a:extLst>
          </p:cNvPr>
          <p:cNvSpPr/>
          <p:nvPr/>
        </p:nvSpPr>
        <p:spPr>
          <a:xfrm>
            <a:off x="4622910" y="2552081"/>
            <a:ext cx="4438794" cy="4177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nSpc>
                <a:spcPct val="110000"/>
              </a:lnSpc>
              <a:spcAft>
                <a:spcPts val="600"/>
              </a:spcAft>
              <a:buClr>
                <a:srgbClr val="642E6B"/>
              </a:buClr>
              <a:buSzPct val="80000"/>
              <a:defRPr/>
            </a:pPr>
            <a:r>
              <a:rPr lang="en-GB" sz="1600" b="1" dirty="0">
                <a:solidFill>
                  <a:schemeClr val="accent3"/>
                </a:solidFill>
                <a:latin typeface="Arial" panose="020B0604020202020204" pitchFamily="34" charset="0"/>
                <a:cs typeface="Arial" panose="020B0604020202020204" pitchFamily="34" charset="0"/>
              </a:rPr>
              <a:t>A THRIVING HOUNSLOW</a:t>
            </a:r>
          </a:p>
          <a:p>
            <a:pPr>
              <a:lnSpc>
                <a:spcPct val="110000"/>
              </a:lnSpc>
              <a:spcAft>
                <a:spcPts val="600"/>
              </a:spcAft>
              <a:buClr>
                <a:srgbClr val="642E6B"/>
              </a:buClr>
              <a:buSzPct val="80000"/>
              <a:defRPr/>
            </a:pPr>
            <a:r>
              <a:rPr lang="en-GB" sz="1400" dirty="0">
                <a:solidFill>
                  <a:schemeClr val="tx1">
                    <a:lumMod val="85000"/>
                    <a:lumOff val="15000"/>
                  </a:schemeClr>
                </a:solidFill>
                <a:latin typeface="Arial" panose="020B0604020202020204" pitchFamily="34" charset="0"/>
                <a:cs typeface="Arial" panose="020B0604020202020204" pitchFamily="34" charset="0"/>
              </a:rPr>
              <a:t>Where local people flourish in a borough which is home to good-quality education, training, jobs and successful businesses, and where they live in strong, prosperous communities.</a:t>
            </a:r>
          </a:p>
          <a:p>
            <a:pPr>
              <a:lnSpc>
                <a:spcPct val="110000"/>
              </a:lnSpc>
              <a:spcBef>
                <a:spcPts val="1200"/>
              </a:spcBef>
              <a:spcAft>
                <a:spcPts val="600"/>
              </a:spcAft>
              <a:buClr>
                <a:srgbClr val="642E6B"/>
              </a:buClr>
              <a:buSzPct val="80000"/>
              <a:defRPr/>
            </a:pPr>
            <a:r>
              <a:rPr lang="en-GB" sz="1600" b="1" dirty="0">
                <a:solidFill>
                  <a:schemeClr val="accent3"/>
                </a:solidFill>
                <a:latin typeface="Arial" panose="020B0604020202020204" pitchFamily="34" charset="0"/>
                <a:cs typeface="Arial" panose="020B0604020202020204" pitchFamily="34" charset="0"/>
              </a:rPr>
              <a:t>A SAFER HOUNSLOW</a:t>
            </a:r>
          </a:p>
          <a:p>
            <a:pPr>
              <a:lnSpc>
                <a:spcPct val="110000"/>
              </a:lnSpc>
              <a:spcAft>
                <a:spcPts val="600"/>
              </a:spcAft>
              <a:buClr>
                <a:srgbClr val="642E6B"/>
              </a:buClr>
              <a:buSzPct val="80000"/>
              <a:defRPr/>
            </a:pPr>
            <a:r>
              <a:rPr lang="en-GB" sz="1400" dirty="0">
                <a:solidFill>
                  <a:schemeClr val="tx1">
                    <a:lumMod val="85000"/>
                    <a:lumOff val="15000"/>
                  </a:schemeClr>
                </a:solidFill>
                <a:latin typeface="Arial" panose="020B0604020202020204" pitchFamily="34" charset="0"/>
                <a:cs typeface="Arial" panose="020B0604020202020204" pitchFamily="34" charset="0"/>
              </a:rPr>
              <a:t>Where the borough is a safe place with low crime levels and a place in which people feel safe and secure as well.</a:t>
            </a:r>
          </a:p>
          <a:p>
            <a:pPr>
              <a:lnSpc>
                <a:spcPct val="110000"/>
              </a:lnSpc>
              <a:spcBef>
                <a:spcPts val="1200"/>
              </a:spcBef>
              <a:spcAft>
                <a:spcPts val="600"/>
              </a:spcAft>
              <a:buClr>
                <a:srgbClr val="642E6B"/>
              </a:buClr>
              <a:buSzPct val="80000"/>
              <a:defRPr/>
            </a:pPr>
            <a:r>
              <a:rPr lang="en-GB" sz="1600" b="1" dirty="0">
                <a:solidFill>
                  <a:schemeClr val="accent3"/>
                </a:solidFill>
                <a:latin typeface="Arial" panose="020B0604020202020204" pitchFamily="34" charset="0"/>
                <a:cs typeface="Arial" panose="020B0604020202020204" pitchFamily="34" charset="0"/>
              </a:rPr>
              <a:t>A LIVEABLE HOUNSLOW</a:t>
            </a:r>
          </a:p>
          <a:p>
            <a:pPr>
              <a:lnSpc>
                <a:spcPct val="110000"/>
              </a:lnSpc>
              <a:spcAft>
                <a:spcPts val="600"/>
              </a:spcAft>
              <a:buClr>
                <a:srgbClr val="642E6B"/>
              </a:buClr>
              <a:buSzPct val="80000"/>
              <a:defRPr/>
            </a:pPr>
            <a:r>
              <a:rPr lang="en-GB" sz="1400" dirty="0">
                <a:solidFill>
                  <a:schemeClr val="tx1">
                    <a:lumMod val="85000"/>
                    <a:lumOff val="15000"/>
                  </a:schemeClr>
                </a:solidFill>
                <a:latin typeface="Arial" panose="020B0604020202020204" pitchFamily="34" charset="0"/>
                <a:cs typeface="Arial" panose="020B0604020202020204" pitchFamily="34" charset="0"/>
              </a:rPr>
              <a:t>Where people can live in homes that work for them and in neighbourhoods where they can belong, look out for each other, and play a role In their local community.</a:t>
            </a:r>
          </a:p>
        </p:txBody>
      </p:sp>
      <p:pic>
        <p:nvPicPr>
          <p:cNvPr id="10" name="Picture 9">
            <a:extLst>
              <a:ext uri="{FF2B5EF4-FFF2-40B4-BE49-F238E27FC236}">
                <a16:creationId xmlns:a16="http://schemas.microsoft.com/office/drawing/2014/main" id="{B9421B07-36A1-10C4-41CC-B2AB9A291CC9}"/>
              </a:ext>
            </a:extLst>
          </p:cNvPr>
          <p:cNvPicPr>
            <a:picLocks noChangeAspect="1"/>
          </p:cNvPicPr>
          <p:nvPr/>
        </p:nvPicPr>
        <p:blipFill>
          <a:blip r:embed="rId4"/>
          <a:stretch>
            <a:fillRect/>
          </a:stretch>
        </p:blipFill>
        <p:spPr>
          <a:xfrm>
            <a:off x="9481421" y="2552081"/>
            <a:ext cx="2167128" cy="2167128"/>
          </a:xfrm>
          <a:prstGeom prst="rect">
            <a:avLst/>
          </a:prstGeom>
        </p:spPr>
      </p:pic>
      <p:pic>
        <p:nvPicPr>
          <p:cNvPr id="12" name="Picture 11">
            <a:extLst>
              <a:ext uri="{FF2B5EF4-FFF2-40B4-BE49-F238E27FC236}">
                <a16:creationId xmlns:a16="http://schemas.microsoft.com/office/drawing/2014/main" id="{94E47FC7-238A-C6DB-C61B-2EF1A86E6AA8}"/>
              </a:ext>
            </a:extLst>
          </p:cNvPr>
          <p:cNvPicPr>
            <a:picLocks noChangeAspect="1"/>
          </p:cNvPicPr>
          <p:nvPr/>
        </p:nvPicPr>
        <p:blipFill>
          <a:blip r:embed="rId5"/>
          <a:stretch>
            <a:fillRect/>
          </a:stretch>
        </p:blipFill>
        <p:spPr>
          <a:xfrm>
            <a:off x="9304245" y="4455134"/>
            <a:ext cx="1274713" cy="1274713"/>
          </a:xfrm>
          <a:prstGeom prst="rect">
            <a:avLst/>
          </a:prstGeom>
          <a:blipFill>
            <a:blip r:embed="rId6"/>
            <a:tile tx="0" ty="0" sx="100000" sy="100000" flip="none" algn="tl"/>
          </a:blipFill>
        </p:spPr>
      </p:pic>
      <p:pic>
        <p:nvPicPr>
          <p:cNvPr id="8" name="Picture 7">
            <a:extLst>
              <a:ext uri="{FF2B5EF4-FFF2-40B4-BE49-F238E27FC236}">
                <a16:creationId xmlns:a16="http://schemas.microsoft.com/office/drawing/2014/main" id="{C71F4734-6494-6C06-AF75-D1260E743859}"/>
              </a:ext>
            </a:extLst>
          </p:cNvPr>
          <p:cNvPicPr>
            <a:picLocks noChangeAspect="1"/>
          </p:cNvPicPr>
          <p:nvPr/>
        </p:nvPicPr>
        <p:blipFill>
          <a:blip r:embed="rId7"/>
          <a:stretch>
            <a:fillRect/>
          </a:stretch>
        </p:blipFill>
        <p:spPr>
          <a:xfrm>
            <a:off x="10756134" y="4183341"/>
            <a:ext cx="1274712" cy="1274712"/>
          </a:xfrm>
          <a:prstGeom prst="rect">
            <a:avLst/>
          </a:prstGeom>
        </p:spPr>
      </p:pic>
    </p:spTree>
    <p:extLst>
      <p:ext uri="{BB962C8B-B14F-4D97-AF65-F5344CB8AC3E}">
        <p14:creationId xmlns:p14="http://schemas.microsoft.com/office/powerpoint/2010/main" val="363133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US" sz="3100" dirty="0"/>
              <a:t>LONDON IN ONE BOROUGH, THE WORLD IN ONE PLACE</a:t>
            </a:r>
            <a:endParaRPr lang="en-GB" sz="3100" dirty="0"/>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689028" y="1492516"/>
            <a:ext cx="4760796" cy="4579099"/>
          </a:xfrm>
        </p:spPr>
        <p:txBody>
          <a:bodyPr lIns="0" rIns="0"/>
          <a:lstStyle/>
          <a:p>
            <a:pPr algn="l" fontAlgn="base">
              <a:lnSpc>
                <a:spcPct val="100000"/>
              </a:lnSpc>
              <a:spcBef>
                <a:spcPts val="1000"/>
              </a:spcBef>
            </a:pPr>
            <a:r>
              <a:rPr lang="en-US" sz="1600" kern="1200" dirty="0">
                <a:solidFill>
                  <a:schemeClr val="tx1">
                    <a:lumMod val="85000"/>
                    <a:lumOff val="15000"/>
                  </a:schemeClr>
                </a:solidFill>
                <a:effectLst/>
                <a:latin typeface="Arial" panose="020B0604020202020204" pitchFamily="34" charset="0"/>
                <a:cs typeface="Arial" panose="020B0604020202020204" pitchFamily="34" charset="0"/>
              </a:rPr>
              <a:t>Hounslow is one of the most diverse boroughs in the country - home to 285,000 people speaking 188 different languages. We’re a gateway to London and the world, well connected and stretching from the </a:t>
            </a:r>
            <a:r>
              <a:rPr lang="en-US" sz="1600" kern="1200" dirty="0" err="1">
                <a:solidFill>
                  <a:schemeClr val="tx1">
                    <a:lumMod val="85000"/>
                    <a:lumOff val="15000"/>
                  </a:schemeClr>
                </a:solidFill>
                <a:effectLst/>
                <a:latin typeface="Arial" panose="020B0604020202020204" pitchFamily="34" charset="0"/>
                <a:cs typeface="Arial" panose="020B0604020202020204" pitchFamily="34" charset="0"/>
              </a:rPr>
              <a:t>centre</a:t>
            </a:r>
            <a:r>
              <a:rPr lang="en-US" sz="1600" kern="1200" dirty="0">
                <a:solidFill>
                  <a:schemeClr val="tx1">
                    <a:lumMod val="85000"/>
                    <a:lumOff val="15000"/>
                  </a:schemeClr>
                </a:solidFill>
                <a:effectLst/>
                <a:latin typeface="Arial" panose="020B0604020202020204" pitchFamily="34" charset="0"/>
                <a:cs typeface="Arial" panose="020B0604020202020204" pitchFamily="34" charset="0"/>
              </a:rPr>
              <a:t> of town in the East to the counties in the West. We are an axis for global competitiveness as a city and as a nation. </a:t>
            </a:r>
          </a:p>
          <a:p>
            <a:pPr algn="l" fontAlgn="base">
              <a:lnSpc>
                <a:spcPct val="100000"/>
              </a:lnSpc>
              <a:spcBef>
                <a:spcPts val="1000"/>
              </a:spcBef>
            </a:pPr>
            <a:r>
              <a:rPr lang="en-US" sz="1600" kern="1200" dirty="0">
                <a:solidFill>
                  <a:schemeClr val="tx1">
                    <a:lumMod val="85000"/>
                    <a:lumOff val="15000"/>
                  </a:schemeClr>
                </a:solidFill>
                <a:effectLst/>
                <a:latin typeface="Arial" panose="020B0604020202020204" pitchFamily="34" charset="0"/>
                <a:cs typeface="Arial" panose="020B0604020202020204" pitchFamily="34" charset="0"/>
              </a:rPr>
              <a:t>Our economy is one of the largest of any local authority area in the UK. We have a dynamic, industrious and entrepreneurial business community – from the HQs of global brands to cutting edge start-ups – and are leading the way in media, gaming and tech, with a fast-growing creative sector.  </a:t>
            </a:r>
          </a:p>
          <a:p>
            <a:pPr algn="l" fontAlgn="base">
              <a:lnSpc>
                <a:spcPct val="100000"/>
              </a:lnSpc>
              <a:spcBef>
                <a:spcPts val="1000"/>
              </a:spcBef>
            </a:pPr>
            <a:r>
              <a:rPr lang="en-US" sz="1600" kern="1200" dirty="0">
                <a:solidFill>
                  <a:schemeClr val="tx1">
                    <a:lumMod val="85000"/>
                    <a:lumOff val="15000"/>
                  </a:schemeClr>
                </a:solidFill>
                <a:effectLst/>
                <a:latin typeface="Arial" panose="020B0604020202020204" pitchFamily="34" charset="0"/>
                <a:cs typeface="Arial" panose="020B0604020202020204" pitchFamily="34" charset="0"/>
              </a:rPr>
              <a:t>Bustling town centres, quality schools, wonderful parks and waterways, and world-class historic and cultural attractions make for a great place to live, work and visit.  </a:t>
            </a:r>
          </a:p>
          <a:p>
            <a:pPr algn="l">
              <a:lnSpc>
                <a:spcPct val="100000"/>
              </a:lnSpc>
              <a:spcBef>
                <a:spcPts val="1000"/>
              </a:spcBef>
            </a:pPr>
            <a:endParaRPr lang="en-US" sz="1600" kern="1200" dirty="0">
              <a:solidFill>
                <a:schemeClr val="tx1">
                  <a:lumMod val="85000"/>
                  <a:lumOff val="15000"/>
                </a:schemeClr>
              </a:solidFill>
              <a:effectLst/>
              <a:ea typeface="+mn-ea"/>
              <a:cs typeface="Arial" panose="020B0604020202020204" pitchFamily="34" charset="0"/>
            </a:endParaRPr>
          </a:p>
        </p:txBody>
      </p:sp>
      <p:pic>
        <p:nvPicPr>
          <p:cNvPr id="5" name="Picture 4">
            <a:extLst>
              <a:ext uri="{FF2B5EF4-FFF2-40B4-BE49-F238E27FC236}">
                <a16:creationId xmlns:a16="http://schemas.microsoft.com/office/drawing/2014/main" id="{FE75FA42-6E37-09FC-E772-17368F0833C7}"/>
              </a:ext>
            </a:extLst>
          </p:cNvPr>
          <p:cNvPicPr>
            <a:picLocks noChangeAspect="1"/>
          </p:cNvPicPr>
          <p:nvPr/>
        </p:nvPicPr>
        <p:blipFill>
          <a:blip r:embed="rId3"/>
          <a:stretch>
            <a:fillRect/>
          </a:stretch>
        </p:blipFill>
        <p:spPr>
          <a:xfrm>
            <a:off x="5741893" y="1556523"/>
            <a:ext cx="5938783" cy="4264701"/>
          </a:xfrm>
          <a:prstGeom prst="rect">
            <a:avLst/>
          </a:prstGeom>
        </p:spPr>
      </p:pic>
    </p:spTree>
    <p:extLst>
      <p:ext uri="{BB962C8B-B14F-4D97-AF65-F5344CB8AC3E}">
        <p14:creationId xmlns:p14="http://schemas.microsoft.com/office/powerpoint/2010/main" val="91196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dirty="0">
                <a:solidFill>
                  <a:srgbClr val="642E6B"/>
                </a:solidFill>
              </a:rPr>
              <a:t>WHAT YOU’LL BE DOING</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dirty="0">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904127" y="1407560"/>
            <a:ext cx="9698803" cy="5284983"/>
          </a:xfrm>
        </p:spPr>
        <p:txBody>
          <a:bodyPr lIns="0" rIns="0"/>
          <a:lstStyle/>
          <a:p>
            <a:pPr algn="l">
              <a:lnSpc>
                <a:spcPct val="100000"/>
              </a:lnSpc>
              <a:buClr>
                <a:schemeClr val="accent3"/>
              </a:buClr>
            </a:pPr>
            <a:r>
              <a:rPr lang="en-GB" sz="1600" dirty="0">
                <a:solidFill>
                  <a:schemeClr val="tx1">
                    <a:lumMod val="85000"/>
                    <a:lumOff val="15000"/>
                  </a:schemeClr>
                </a:solidFill>
              </a:rPr>
              <a:t>You are a Hounslow leader, with a responsibility to embrace and lead change; be outcome-focussed; </a:t>
            </a:r>
            <a:r>
              <a:rPr lang="en-GB" sz="1600" dirty="0">
                <a:solidFill>
                  <a:schemeClr val="tx1"/>
                </a:solidFill>
              </a:rPr>
              <a:t>and put Hounslow residents and businesses at the very heart of everything you do and every decision we take. </a:t>
            </a:r>
          </a:p>
          <a:p>
            <a:pPr algn="l">
              <a:lnSpc>
                <a:spcPct val="100000"/>
              </a:lnSpc>
              <a:buClr>
                <a:schemeClr val="accent3"/>
              </a:buClr>
            </a:pPr>
            <a:r>
              <a:rPr lang="en-GB" sz="1600" dirty="0">
                <a:solidFill>
                  <a:schemeClr val="tx1"/>
                </a:solidFill>
              </a:rPr>
              <a:t>You will form a key part of the council's corporate leadership team, creating an inclusive environment that delivers impactful services that are highly visible to our staff, members and communities.</a:t>
            </a:r>
          </a:p>
          <a:p>
            <a:pPr algn="l">
              <a:lnSpc>
                <a:spcPct val="100000"/>
              </a:lnSpc>
              <a:buClr>
                <a:schemeClr val="accent3"/>
              </a:buClr>
            </a:pPr>
            <a:r>
              <a:rPr lang="en-GB" sz="1600" dirty="0">
                <a:solidFill>
                  <a:schemeClr val="tx1"/>
                </a:solidFill>
              </a:rPr>
              <a:t>You will lead on and advise the Chief Executive, Leader of the Council, relevant Lead Members, the Corporate Leadership Team and the Council on: </a:t>
            </a:r>
            <a:endParaRPr lang="en-US" sz="1600" dirty="0">
              <a:solidFill>
                <a:schemeClr val="tx1"/>
              </a:solidFill>
            </a:endParaRPr>
          </a:p>
          <a:p>
            <a:pPr marL="285750" indent="-285750" algn="l">
              <a:lnSpc>
                <a:spcPct val="100000"/>
              </a:lnSpc>
              <a:buClr>
                <a:schemeClr val="accent3"/>
              </a:buClr>
              <a:buFont typeface="Arial" panose="020B0604020202020204" pitchFamily="34" charset="0"/>
              <a:buChar char="•"/>
            </a:pPr>
            <a:r>
              <a:rPr lang="en-GB" sz="1600" dirty="0">
                <a:solidFill>
                  <a:schemeClr val="tx1"/>
                </a:solidFill>
              </a:rPr>
              <a:t>financial functions ensuring they are fit for purpose, including the Financial Strategy and budget setting, treasury management, pensions, procurement, supply chain governance and social value</a:t>
            </a:r>
          </a:p>
          <a:p>
            <a:pPr marL="285750" indent="-285750" algn="l">
              <a:lnSpc>
                <a:spcPct val="100000"/>
              </a:lnSpc>
              <a:buClr>
                <a:schemeClr val="accent3"/>
              </a:buClr>
              <a:buFont typeface="Arial" panose="020B0604020202020204" pitchFamily="34" charset="0"/>
              <a:buChar char="•"/>
            </a:pPr>
            <a:r>
              <a:rPr lang="en-GB" sz="1600" dirty="0">
                <a:solidFill>
                  <a:schemeClr val="tx1"/>
                </a:solidFill>
              </a:rPr>
              <a:t>the Digital Strategy and Digital Inclusion Commitment, the delivery of IT and digital transformation projects, services and solutions, and information governance, data and cyber security</a:t>
            </a:r>
            <a:endParaRPr lang="en-US" sz="1600" dirty="0">
              <a:solidFill>
                <a:schemeClr val="tx1"/>
              </a:solidFill>
            </a:endParaRPr>
          </a:p>
          <a:p>
            <a:pPr marL="285750" indent="-285750" algn="l">
              <a:lnSpc>
                <a:spcPct val="100000"/>
              </a:lnSpc>
              <a:buClr>
                <a:schemeClr val="accent3"/>
              </a:buClr>
              <a:buFont typeface="Arial" panose="020B0604020202020204" pitchFamily="34" charset="0"/>
              <a:buChar char="•"/>
            </a:pPr>
            <a:r>
              <a:rPr lang="en-GB" sz="1600" dirty="0">
                <a:solidFill>
                  <a:schemeClr val="tx1"/>
                </a:solidFill>
              </a:rPr>
              <a:t>the services in our Corporate Service Centre, Governance and Executive Support, including Legal and Elections, Executive Support Office, Member Services and Democratic Services</a:t>
            </a:r>
            <a:endParaRPr lang="en-US" sz="1600" dirty="0">
              <a:solidFill>
                <a:schemeClr val="tx1"/>
              </a:solidFill>
            </a:endParaRPr>
          </a:p>
          <a:p>
            <a:pPr marL="285750" indent="-285750" algn="l">
              <a:lnSpc>
                <a:spcPct val="100000"/>
              </a:lnSpc>
              <a:buClr>
                <a:schemeClr val="accent3"/>
              </a:buClr>
              <a:buFont typeface="Arial" panose="020B0604020202020204" pitchFamily="34" charset="0"/>
              <a:buChar char="•"/>
            </a:pPr>
            <a:r>
              <a:rPr lang="en-GB" sz="1600" dirty="0">
                <a:solidFill>
                  <a:schemeClr val="tx1"/>
                </a:solidFill>
              </a:rPr>
              <a:t>commercial and company interests, including commercial property, traded services and Council’s shareholder obligations in relation to its wholly owned companies.</a:t>
            </a:r>
            <a:endParaRPr lang="en-US" sz="1600" dirty="0">
              <a:solidFill>
                <a:schemeClr val="tx1"/>
              </a:solidFill>
            </a:endParaRPr>
          </a:p>
          <a:p>
            <a:pPr marL="285750" indent="-285750" algn="l">
              <a:lnSpc>
                <a:spcPct val="100000"/>
              </a:lnSpc>
              <a:buClr>
                <a:schemeClr val="accent3"/>
              </a:buClr>
              <a:buFont typeface="Arial" panose="020B0604020202020204" pitchFamily="34" charset="0"/>
              <a:buChar char="•"/>
            </a:pPr>
            <a:r>
              <a:rPr lang="en-GB" sz="1600" dirty="0">
                <a:solidFill>
                  <a:schemeClr val="tx1"/>
                </a:solidFill>
              </a:rPr>
              <a:t>You will be at the heart of celebrating what Hounslow has to offer and developing a strong ‘One Hounslow’ brand and identity – a </a:t>
            </a:r>
            <a:r>
              <a:rPr lang="en-US" sz="1600" dirty="0">
                <a:solidFill>
                  <a:schemeClr val="tx1"/>
                </a:solidFill>
              </a:rPr>
              <a:t>whole council, whole borough approach - </a:t>
            </a:r>
            <a:r>
              <a:rPr lang="en-GB" sz="1600" dirty="0">
                <a:solidFill>
                  <a:schemeClr val="tx1"/>
                </a:solidFill>
              </a:rPr>
              <a:t>which galvanises communities, attracts people to the borough and makes us an influential voice for our residents.</a:t>
            </a:r>
            <a:endParaRPr lang="en-GB" sz="16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935915065"/>
      </p:ext>
    </p:extLst>
  </p:cSld>
  <p:clrMapOvr>
    <a:masterClrMapping/>
  </p:clrMapOvr>
</p:sld>
</file>

<file path=ppt/theme/theme1.xml><?xml version="1.0" encoding="utf-8"?>
<a:theme xmlns:a="http://schemas.openxmlformats.org/drawingml/2006/main" name="Office Theme">
  <a:themeElements>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6AC41353D68F4E9AD343A181700BAE" ma:contentTypeVersion="22" ma:contentTypeDescription="Create a new document." ma:contentTypeScope="" ma:versionID="840a5fddb3601dd2cbf2cdb1d59a76e6">
  <xsd:schema xmlns:xsd="http://www.w3.org/2001/XMLSchema" xmlns:xs="http://www.w3.org/2001/XMLSchema" xmlns:p="http://schemas.microsoft.com/office/2006/metadata/properties" xmlns:ns2="133f32fb-178e-4c4f-9132-03ceda392260" xmlns:ns3="b5b66374-1668-473b-849f-96791e24114b" targetNamespace="http://schemas.microsoft.com/office/2006/metadata/properties" ma:root="true" ma:fieldsID="5fa18877eadea08d2013a30c2357074d" ns2:_="" ns3:_="">
    <xsd:import namespace="133f32fb-178e-4c4f-9132-03ceda392260"/>
    <xsd:import namespace="b5b66374-1668-473b-849f-96791e241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Number"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f32fb-178e-4c4f-9132-03ceda392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6254092-d88a-4bcb-8efc-ceac39504d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66374-1668-473b-849f-96791e2411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d0a8715-4854-41b2-9cb6-41f26fb7fc64}" ma:internalName="TaxCatchAll" ma:showField="CatchAllData" ma:web="b5b66374-1668-473b-849f-96791e241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DA318-EA5F-40B0-AB69-4BFE59455C43}">
  <ds:schemaRefs>
    <ds:schemaRef ds:uri="http://schemas.microsoft.com/sharepoint/v3/contenttype/forms"/>
  </ds:schemaRefs>
</ds:datastoreItem>
</file>

<file path=customXml/itemProps2.xml><?xml version="1.0" encoding="utf-8"?>
<ds:datastoreItem xmlns:ds="http://schemas.openxmlformats.org/officeDocument/2006/customXml" ds:itemID="{D6AC5E16-60BE-4E6F-B5C0-8DF51EB29E23}"/>
</file>

<file path=docProps/app.xml><?xml version="1.0" encoding="utf-8"?>
<Properties xmlns="http://schemas.openxmlformats.org/officeDocument/2006/extended-properties" xmlns:vt="http://schemas.openxmlformats.org/officeDocument/2006/docPropsVTypes">
  <Template/>
  <TotalTime>17259</TotalTime>
  <Words>2183</Words>
  <Application>Microsoft Office PowerPoint</Application>
  <PresentationFormat>Widescreen</PresentationFormat>
  <Paragraphs>104</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Wingdings</vt:lpstr>
      <vt:lpstr>Wingdings,Sans-Serif</vt:lpstr>
      <vt:lpstr>Office Theme</vt:lpstr>
      <vt:lpstr>Custom Design</vt:lpstr>
      <vt:lpstr>Director of Finance and Resources </vt:lpstr>
      <vt:lpstr>KEY ACCOUNTABILITIES</vt:lpstr>
      <vt:lpstr>KEY ACCOUNTABILITIES</vt:lpstr>
      <vt:lpstr>THE MOST IMPORTANT THINGS ABOUT YOU</vt:lpstr>
      <vt:lpstr>THE ONE HOUNSLOW VALUES THAT DRIVE US </vt:lpstr>
      <vt:lpstr>EQUALITY IN ALL WE DO</vt:lpstr>
      <vt:lpstr>CLARITY OF VISION AND HOW TO GET THERE</vt:lpstr>
      <vt:lpstr>LONDON IN ONE BOROUGH, THE WORLD IN ONE PLACE</vt:lpstr>
      <vt:lpstr>WHAT YOU’LL BE DOING</vt:lpstr>
      <vt:lpstr>WHAT YOU’LL BE DOING - Statutory roles </vt:lpstr>
      <vt:lpstr>EMPLOYEE BENEFITS</vt:lpstr>
      <vt:lpstr>HOW TO APPLY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Toshkova</dc:creator>
  <cp:lastModifiedBy>Steven Walker-Whitehead</cp:lastModifiedBy>
  <cp:revision>56</cp:revision>
  <dcterms:created xsi:type="dcterms:W3CDTF">2021-03-24T15:41:49Z</dcterms:created>
  <dcterms:modified xsi:type="dcterms:W3CDTF">2023-07-24T14:09:15Z</dcterms:modified>
</cp:coreProperties>
</file>