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3"/>
  </p:notesMasterIdLst>
  <p:sldIdLst>
    <p:sldId id="282" r:id="rId6"/>
    <p:sldId id="294" r:id="rId7"/>
    <p:sldId id="328" r:id="rId8"/>
    <p:sldId id="4158" r:id="rId9"/>
    <p:sldId id="330" r:id="rId10"/>
    <p:sldId id="332" r:id="rId11"/>
    <p:sldId id="334" r:id="rId12"/>
    <p:sldId id="4100" r:id="rId13"/>
    <p:sldId id="4104" r:id="rId14"/>
    <p:sldId id="343" r:id="rId15"/>
    <p:sldId id="4101" r:id="rId16"/>
    <p:sldId id="341" r:id="rId17"/>
    <p:sldId id="344" r:id="rId18"/>
    <p:sldId id="337" r:id="rId19"/>
    <p:sldId id="4107" r:id="rId20"/>
    <p:sldId id="4157" r:id="rId21"/>
    <p:sldId id="4110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YLOCK, Sarah" initials="BS" lastIdx="2" clrIdx="0"/>
  <p:cmAuthor id="2" name="BRACKENBURY, Helen" initials="BH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CC3300"/>
    <a:srgbClr val="990099"/>
    <a:srgbClr val="00CC99"/>
    <a:srgbClr val="FF66CC"/>
    <a:srgbClr val="0000FF"/>
    <a:srgbClr val="660066"/>
    <a:srgbClr val="FF9933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BD861-7117-494E-B035-C305D0EFB041}" v="5" dt="2023-04-25T15:04:04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2" autoAdjust="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Growth (£000)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936-4487-9E4F-053C74052B0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36-4487-9E4F-053C74052B0A}"/>
              </c:ext>
            </c:extLst>
          </c:dPt>
          <c:dPt>
            <c:idx val="2"/>
            <c:bubble3D val="0"/>
            <c:spPr>
              <a:solidFill>
                <a:srgbClr val="00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936-4487-9E4F-053C74052B0A}"/>
              </c:ext>
            </c:extLst>
          </c:dPt>
          <c:dPt>
            <c:idx val="3"/>
            <c:bubble3D val="0"/>
            <c:spPr>
              <a:solidFill>
                <a:srgbClr val="9900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36-4487-9E4F-053C74052B0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86-41CF-B1E8-D18BD49C0D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Learning Disabilities</c:v>
                </c:pt>
                <c:pt idx="1">
                  <c:v>Care Contract Inflation</c:v>
                </c:pt>
                <c:pt idx="2">
                  <c:v>Mental Health</c:v>
                </c:pt>
                <c:pt idx="3">
                  <c:v>Older People</c:v>
                </c:pt>
                <c:pt idx="4">
                  <c:v>Capacity and Transformation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4</c:v>
                </c:pt>
                <c:pt idx="1">
                  <c:v>11</c:v>
                </c:pt>
                <c:pt idx="2" formatCode="0.0">
                  <c:v>1.5</c:v>
                </c:pt>
                <c:pt idx="3" formatCode="0.0">
                  <c:v>7.6</c:v>
                </c:pt>
                <c:pt idx="4" formatCode="0.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6-4487-9E4F-053C74052B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F41AED-B2BC-4214-BD68-B03C233E8847}" type="doc">
      <dgm:prSet loTypeId="urn:microsoft.com/office/officeart/2005/8/layout/arrow2" loCatId="process" qsTypeId="urn:microsoft.com/office/officeart/2005/8/quickstyle/3d3" qsCatId="3D" csTypeId="urn:microsoft.com/office/officeart/2005/8/colors/accent6_1" csCatId="accent6" phldr="1"/>
      <dgm:spPr/>
    </dgm:pt>
    <dgm:pt modelId="{71568C72-B761-4E49-951C-ED3ABD42E443}">
      <dgm:prSet phldrT="[Text]"/>
      <dgm:spPr/>
      <dgm:t>
        <a:bodyPr/>
        <a:lstStyle/>
        <a:p>
          <a:r>
            <a:rPr lang="en-GB" dirty="0"/>
            <a:t>Our governance will be impactful</a:t>
          </a:r>
        </a:p>
      </dgm:t>
    </dgm:pt>
    <dgm:pt modelId="{CFA0355E-469F-41B5-AFA0-DA21C42E1C00}" type="parTrans" cxnId="{92E5FC6C-E131-4996-8824-C52ACF77BDCB}">
      <dgm:prSet/>
      <dgm:spPr/>
      <dgm:t>
        <a:bodyPr/>
        <a:lstStyle/>
        <a:p>
          <a:endParaRPr lang="en-GB"/>
        </a:p>
      </dgm:t>
    </dgm:pt>
    <dgm:pt modelId="{07A25B7B-0F96-4A58-AAAC-00E9B74BB599}" type="sibTrans" cxnId="{92E5FC6C-E131-4996-8824-C52ACF77BDCB}">
      <dgm:prSet/>
      <dgm:spPr/>
      <dgm:t>
        <a:bodyPr/>
        <a:lstStyle/>
        <a:p>
          <a:endParaRPr lang="en-GB"/>
        </a:p>
      </dgm:t>
    </dgm:pt>
    <dgm:pt modelId="{E0548886-037A-4CE6-A695-D2624CEFD6ED}">
      <dgm:prSet phldrT="[Text]"/>
      <dgm:spPr/>
      <dgm:t>
        <a:bodyPr/>
        <a:lstStyle/>
        <a:p>
          <a:r>
            <a:rPr lang="en-GB" dirty="0"/>
            <a:t>We will invest in Place Leadership and advocacy of primacy of Place</a:t>
          </a:r>
        </a:p>
      </dgm:t>
    </dgm:pt>
    <dgm:pt modelId="{AE759C85-B05A-41B8-B347-EF9795232066}" type="parTrans" cxnId="{6AB98267-10E6-46E1-8417-0C5542B91EF3}">
      <dgm:prSet/>
      <dgm:spPr/>
      <dgm:t>
        <a:bodyPr/>
        <a:lstStyle/>
        <a:p>
          <a:endParaRPr lang="en-GB"/>
        </a:p>
      </dgm:t>
    </dgm:pt>
    <dgm:pt modelId="{A3BCC0A9-2506-4502-B34A-9EB458323BC9}" type="sibTrans" cxnId="{6AB98267-10E6-46E1-8417-0C5542B91EF3}">
      <dgm:prSet/>
      <dgm:spPr/>
      <dgm:t>
        <a:bodyPr/>
        <a:lstStyle/>
        <a:p>
          <a:endParaRPr lang="en-GB"/>
        </a:p>
      </dgm:t>
    </dgm:pt>
    <dgm:pt modelId="{4734367B-D557-4562-811A-DB077584094F}">
      <dgm:prSet phldrT="[Text]"/>
      <dgm:spPr/>
      <dgm:t>
        <a:bodyPr/>
        <a:lstStyle/>
        <a:p>
          <a:r>
            <a:rPr lang="en-GB" dirty="0"/>
            <a:t>We will thrive in the delivery of our Place Plan Pledges</a:t>
          </a:r>
        </a:p>
      </dgm:t>
    </dgm:pt>
    <dgm:pt modelId="{06712592-C3DD-4C3C-AA42-4EBA6626ED06}" type="parTrans" cxnId="{ABC72BB0-A4BE-46EC-A51B-94E5365468CD}">
      <dgm:prSet/>
      <dgm:spPr/>
      <dgm:t>
        <a:bodyPr/>
        <a:lstStyle/>
        <a:p>
          <a:endParaRPr lang="en-GB"/>
        </a:p>
      </dgm:t>
    </dgm:pt>
    <dgm:pt modelId="{AB6A93D8-38A1-4DD6-93F9-FF34D9A9D4B6}" type="sibTrans" cxnId="{ABC72BB0-A4BE-46EC-A51B-94E5365468CD}">
      <dgm:prSet/>
      <dgm:spPr/>
      <dgm:t>
        <a:bodyPr/>
        <a:lstStyle/>
        <a:p>
          <a:endParaRPr lang="en-GB"/>
        </a:p>
      </dgm:t>
    </dgm:pt>
    <dgm:pt modelId="{F7A1728B-8844-43B9-AA6E-943F5815F9FD}">
      <dgm:prSet phldrT="[Text]"/>
      <dgm:spPr/>
      <dgm:t>
        <a:bodyPr/>
        <a:lstStyle/>
        <a:p>
          <a:r>
            <a:rPr lang="en-GB" dirty="0"/>
            <a:t>We will optimise integration of our services to improve outcomes </a:t>
          </a:r>
        </a:p>
      </dgm:t>
    </dgm:pt>
    <dgm:pt modelId="{16EBC399-BC4C-42A8-A8D6-408815BCDCFB}" type="parTrans" cxnId="{78C48BFF-2A6B-46D6-BEF8-B3FE40FF0DEE}">
      <dgm:prSet/>
      <dgm:spPr/>
      <dgm:t>
        <a:bodyPr/>
        <a:lstStyle/>
        <a:p>
          <a:endParaRPr lang="en-GB"/>
        </a:p>
      </dgm:t>
    </dgm:pt>
    <dgm:pt modelId="{08F83A96-AD70-4715-B85D-867620BC66F2}" type="sibTrans" cxnId="{78C48BFF-2A6B-46D6-BEF8-B3FE40FF0DEE}">
      <dgm:prSet/>
      <dgm:spPr/>
      <dgm:t>
        <a:bodyPr/>
        <a:lstStyle/>
        <a:p>
          <a:endParaRPr lang="en-GB"/>
        </a:p>
      </dgm:t>
    </dgm:pt>
    <dgm:pt modelId="{CF549FAE-AA2D-42F2-B0F1-0AB2321C5BD7}">
      <dgm:prSet phldrT="[Text]"/>
      <dgm:spPr/>
      <dgm:t>
        <a:bodyPr/>
        <a:lstStyle/>
        <a:p>
          <a:r>
            <a:rPr lang="en-GB" dirty="0"/>
            <a:t>We will support our communities to flourish</a:t>
          </a:r>
        </a:p>
      </dgm:t>
    </dgm:pt>
    <dgm:pt modelId="{3E82E496-CD74-466D-8044-6244A62648AC}" type="parTrans" cxnId="{582A4F17-8B97-4289-B8C7-841BC67B06B2}">
      <dgm:prSet/>
      <dgm:spPr/>
      <dgm:t>
        <a:bodyPr/>
        <a:lstStyle/>
        <a:p>
          <a:endParaRPr lang="en-GB"/>
        </a:p>
      </dgm:t>
    </dgm:pt>
    <dgm:pt modelId="{D1394CC6-DA60-422D-B3B3-523E9FBAA276}" type="sibTrans" cxnId="{582A4F17-8B97-4289-B8C7-841BC67B06B2}">
      <dgm:prSet/>
      <dgm:spPr/>
      <dgm:t>
        <a:bodyPr/>
        <a:lstStyle/>
        <a:p>
          <a:endParaRPr lang="en-GB"/>
        </a:p>
      </dgm:t>
    </dgm:pt>
    <dgm:pt modelId="{7C4527C1-0F1C-4C45-8F95-6A7CA139FF66}" type="pres">
      <dgm:prSet presAssocID="{DDF41AED-B2BC-4214-BD68-B03C233E8847}" presName="arrowDiagram" presStyleCnt="0">
        <dgm:presLayoutVars>
          <dgm:chMax val="5"/>
          <dgm:dir/>
          <dgm:resizeHandles val="exact"/>
        </dgm:presLayoutVars>
      </dgm:prSet>
      <dgm:spPr/>
    </dgm:pt>
    <dgm:pt modelId="{5D86BF86-88F0-4A8A-999C-5AA94348E9E9}" type="pres">
      <dgm:prSet presAssocID="{DDF41AED-B2BC-4214-BD68-B03C233E8847}" presName="arrow" presStyleLbl="bgShp" presStyleIdx="0" presStyleCnt="1" custAng="0"/>
      <dgm:spPr>
        <a:solidFill>
          <a:srgbClr val="45848B">
            <a:alpha val="63000"/>
          </a:srgbClr>
        </a:solidFill>
      </dgm:spPr>
    </dgm:pt>
    <dgm:pt modelId="{F7712F18-4BDF-4432-AA0E-DF0266E8416C}" type="pres">
      <dgm:prSet presAssocID="{DDF41AED-B2BC-4214-BD68-B03C233E8847}" presName="arrowDiagram5" presStyleCnt="0"/>
      <dgm:spPr/>
    </dgm:pt>
    <dgm:pt modelId="{BAE68F44-67BE-4AB6-B909-8329180C3F0B}" type="pres">
      <dgm:prSet presAssocID="{71568C72-B761-4E49-951C-ED3ABD42E443}" presName="bullet5a" presStyleLbl="node1" presStyleIdx="0" presStyleCnt="5"/>
      <dgm:spPr>
        <a:solidFill>
          <a:srgbClr val="424A40"/>
        </a:solidFill>
      </dgm:spPr>
    </dgm:pt>
    <dgm:pt modelId="{9DC23239-6D3D-4AE1-8EEC-C963207B9801}" type="pres">
      <dgm:prSet presAssocID="{71568C72-B761-4E49-951C-ED3ABD42E443}" presName="textBox5a" presStyleLbl="revTx" presStyleIdx="0" presStyleCnt="5">
        <dgm:presLayoutVars>
          <dgm:bulletEnabled val="1"/>
        </dgm:presLayoutVars>
      </dgm:prSet>
      <dgm:spPr/>
    </dgm:pt>
    <dgm:pt modelId="{3F54C874-FBD6-471C-82CE-3529DDAA7AE7}" type="pres">
      <dgm:prSet presAssocID="{E0548886-037A-4CE6-A695-D2624CEFD6ED}" presName="bullet5b" presStyleLbl="node1" presStyleIdx="1" presStyleCnt="5"/>
      <dgm:spPr>
        <a:solidFill>
          <a:srgbClr val="424A40"/>
        </a:solidFill>
      </dgm:spPr>
    </dgm:pt>
    <dgm:pt modelId="{41C4143C-3555-49C0-B15B-91357EF5189D}" type="pres">
      <dgm:prSet presAssocID="{E0548886-037A-4CE6-A695-D2624CEFD6ED}" presName="textBox5b" presStyleLbl="revTx" presStyleIdx="1" presStyleCnt="5">
        <dgm:presLayoutVars>
          <dgm:bulletEnabled val="1"/>
        </dgm:presLayoutVars>
      </dgm:prSet>
      <dgm:spPr/>
    </dgm:pt>
    <dgm:pt modelId="{16DF7CE4-2BD0-4A47-8BB9-34A74966D54A}" type="pres">
      <dgm:prSet presAssocID="{4734367B-D557-4562-811A-DB077584094F}" presName="bullet5c" presStyleLbl="node1" presStyleIdx="2" presStyleCnt="5"/>
      <dgm:spPr>
        <a:solidFill>
          <a:srgbClr val="424A40"/>
        </a:solidFill>
      </dgm:spPr>
    </dgm:pt>
    <dgm:pt modelId="{586BE266-4104-40FE-BF0D-2A22B802FA55}" type="pres">
      <dgm:prSet presAssocID="{4734367B-D557-4562-811A-DB077584094F}" presName="textBox5c" presStyleLbl="revTx" presStyleIdx="2" presStyleCnt="5">
        <dgm:presLayoutVars>
          <dgm:bulletEnabled val="1"/>
        </dgm:presLayoutVars>
      </dgm:prSet>
      <dgm:spPr/>
    </dgm:pt>
    <dgm:pt modelId="{45F5F5E8-D70A-4110-9239-398C61651C2B}" type="pres">
      <dgm:prSet presAssocID="{F7A1728B-8844-43B9-AA6E-943F5815F9FD}" presName="bullet5d" presStyleLbl="node1" presStyleIdx="3" presStyleCnt="5"/>
      <dgm:spPr>
        <a:solidFill>
          <a:srgbClr val="424A40"/>
        </a:solidFill>
      </dgm:spPr>
    </dgm:pt>
    <dgm:pt modelId="{5AD7FC99-E97E-4AFE-B041-C06EC8272C50}" type="pres">
      <dgm:prSet presAssocID="{F7A1728B-8844-43B9-AA6E-943F5815F9FD}" presName="textBox5d" presStyleLbl="revTx" presStyleIdx="3" presStyleCnt="5">
        <dgm:presLayoutVars>
          <dgm:bulletEnabled val="1"/>
        </dgm:presLayoutVars>
      </dgm:prSet>
      <dgm:spPr/>
    </dgm:pt>
    <dgm:pt modelId="{30FF6B40-922C-4F0B-956C-E2EE9F32F058}" type="pres">
      <dgm:prSet presAssocID="{CF549FAE-AA2D-42F2-B0F1-0AB2321C5BD7}" presName="bullet5e" presStyleLbl="node1" presStyleIdx="4" presStyleCnt="5"/>
      <dgm:spPr>
        <a:solidFill>
          <a:srgbClr val="424A40"/>
        </a:solidFill>
      </dgm:spPr>
    </dgm:pt>
    <dgm:pt modelId="{6954ABEE-C62B-4010-98B4-04FC148747A0}" type="pres">
      <dgm:prSet presAssocID="{CF549FAE-AA2D-42F2-B0F1-0AB2321C5BD7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582A4F17-8B97-4289-B8C7-841BC67B06B2}" srcId="{DDF41AED-B2BC-4214-BD68-B03C233E8847}" destId="{CF549FAE-AA2D-42F2-B0F1-0AB2321C5BD7}" srcOrd="4" destOrd="0" parTransId="{3E82E496-CD74-466D-8044-6244A62648AC}" sibTransId="{D1394CC6-DA60-422D-B3B3-523E9FBAA276}"/>
    <dgm:cxn modelId="{0B2FE840-A23C-43EB-9ACD-E14B766356C5}" type="presOf" srcId="{E0548886-037A-4CE6-A695-D2624CEFD6ED}" destId="{41C4143C-3555-49C0-B15B-91357EF5189D}" srcOrd="0" destOrd="0" presId="urn:microsoft.com/office/officeart/2005/8/layout/arrow2"/>
    <dgm:cxn modelId="{9745F863-DEE5-40D4-9740-C1A399019F8C}" type="presOf" srcId="{F7A1728B-8844-43B9-AA6E-943F5815F9FD}" destId="{5AD7FC99-E97E-4AFE-B041-C06EC8272C50}" srcOrd="0" destOrd="0" presId="urn:microsoft.com/office/officeart/2005/8/layout/arrow2"/>
    <dgm:cxn modelId="{6AB98267-10E6-46E1-8417-0C5542B91EF3}" srcId="{DDF41AED-B2BC-4214-BD68-B03C233E8847}" destId="{E0548886-037A-4CE6-A695-D2624CEFD6ED}" srcOrd="1" destOrd="0" parTransId="{AE759C85-B05A-41B8-B347-EF9795232066}" sibTransId="{A3BCC0A9-2506-4502-B34A-9EB458323BC9}"/>
    <dgm:cxn modelId="{92E5FC6C-E131-4996-8824-C52ACF77BDCB}" srcId="{DDF41AED-B2BC-4214-BD68-B03C233E8847}" destId="{71568C72-B761-4E49-951C-ED3ABD42E443}" srcOrd="0" destOrd="0" parTransId="{CFA0355E-469F-41B5-AFA0-DA21C42E1C00}" sibTransId="{07A25B7B-0F96-4A58-AAAC-00E9B74BB599}"/>
    <dgm:cxn modelId="{1400847A-0FF9-45D0-AF95-EC31BCAA12B6}" type="presOf" srcId="{71568C72-B761-4E49-951C-ED3ABD42E443}" destId="{9DC23239-6D3D-4AE1-8EEC-C963207B9801}" srcOrd="0" destOrd="0" presId="urn:microsoft.com/office/officeart/2005/8/layout/arrow2"/>
    <dgm:cxn modelId="{CB92D48A-15E9-457B-BB2A-5425478A665C}" type="presOf" srcId="{DDF41AED-B2BC-4214-BD68-B03C233E8847}" destId="{7C4527C1-0F1C-4C45-8F95-6A7CA139FF66}" srcOrd="0" destOrd="0" presId="urn:microsoft.com/office/officeart/2005/8/layout/arrow2"/>
    <dgm:cxn modelId="{4978F691-A4E2-4CE9-9B2C-26D5800F74EE}" type="presOf" srcId="{CF549FAE-AA2D-42F2-B0F1-0AB2321C5BD7}" destId="{6954ABEE-C62B-4010-98B4-04FC148747A0}" srcOrd="0" destOrd="0" presId="urn:microsoft.com/office/officeart/2005/8/layout/arrow2"/>
    <dgm:cxn modelId="{ABC72BB0-A4BE-46EC-A51B-94E5365468CD}" srcId="{DDF41AED-B2BC-4214-BD68-B03C233E8847}" destId="{4734367B-D557-4562-811A-DB077584094F}" srcOrd="2" destOrd="0" parTransId="{06712592-C3DD-4C3C-AA42-4EBA6626ED06}" sibTransId="{AB6A93D8-38A1-4DD6-93F9-FF34D9A9D4B6}"/>
    <dgm:cxn modelId="{F2DAE0C6-B4BD-47A9-B14B-02C4590899E9}" type="presOf" srcId="{4734367B-D557-4562-811A-DB077584094F}" destId="{586BE266-4104-40FE-BF0D-2A22B802FA55}" srcOrd="0" destOrd="0" presId="urn:microsoft.com/office/officeart/2005/8/layout/arrow2"/>
    <dgm:cxn modelId="{78C48BFF-2A6B-46D6-BEF8-B3FE40FF0DEE}" srcId="{DDF41AED-B2BC-4214-BD68-B03C233E8847}" destId="{F7A1728B-8844-43B9-AA6E-943F5815F9FD}" srcOrd="3" destOrd="0" parTransId="{16EBC399-BC4C-42A8-A8D6-408815BCDCFB}" sibTransId="{08F83A96-AD70-4715-B85D-867620BC66F2}"/>
    <dgm:cxn modelId="{1A9F04BF-0F76-4836-B986-1A473FBB56EB}" type="presParOf" srcId="{7C4527C1-0F1C-4C45-8F95-6A7CA139FF66}" destId="{5D86BF86-88F0-4A8A-999C-5AA94348E9E9}" srcOrd="0" destOrd="0" presId="urn:microsoft.com/office/officeart/2005/8/layout/arrow2"/>
    <dgm:cxn modelId="{60F41CA7-37FE-4516-B700-ED4B64B3D71A}" type="presParOf" srcId="{7C4527C1-0F1C-4C45-8F95-6A7CA139FF66}" destId="{F7712F18-4BDF-4432-AA0E-DF0266E8416C}" srcOrd="1" destOrd="0" presId="urn:microsoft.com/office/officeart/2005/8/layout/arrow2"/>
    <dgm:cxn modelId="{37749653-DAAF-4634-81EE-9D629DDB7F9C}" type="presParOf" srcId="{F7712F18-4BDF-4432-AA0E-DF0266E8416C}" destId="{BAE68F44-67BE-4AB6-B909-8329180C3F0B}" srcOrd="0" destOrd="0" presId="urn:microsoft.com/office/officeart/2005/8/layout/arrow2"/>
    <dgm:cxn modelId="{9A2D3362-63EC-4935-8773-E6C889762EF0}" type="presParOf" srcId="{F7712F18-4BDF-4432-AA0E-DF0266E8416C}" destId="{9DC23239-6D3D-4AE1-8EEC-C963207B9801}" srcOrd="1" destOrd="0" presId="urn:microsoft.com/office/officeart/2005/8/layout/arrow2"/>
    <dgm:cxn modelId="{881D9006-1035-4B02-962F-8C9C17CB9704}" type="presParOf" srcId="{F7712F18-4BDF-4432-AA0E-DF0266E8416C}" destId="{3F54C874-FBD6-471C-82CE-3529DDAA7AE7}" srcOrd="2" destOrd="0" presId="urn:microsoft.com/office/officeart/2005/8/layout/arrow2"/>
    <dgm:cxn modelId="{4A2BAA00-73C5-43F3-B00E-411B9B919582}" type="presParOf" srcId="{F7712F18-4BDF-4432-AA0E-DF0266E8416C}" destId="{41C4143C-3555-49C0-B15B-91357EF5189D}" srcOrd="3" destOrd="0" presId="urn:microsoft.com/office/officeart/2005/8/layout/arrow2"/>
    <dgm:cxn modelId="{4ED908F9-FAE7-4C22-82AF-212EBB176D76}" type="presParOf" srcId="{F7712F18-4BDF-4432-AA0E-DF0266E8416C}" destId="{16DF7CE4-2BD0-4A47-8BB9-34A74966D54A}" srcOrd="4" destOrd="0" presId="urn:microsoft.com/office/officeart/2005/8/layout/arrow2"/>
    <dgm:cxn modelId="{42395532-079C-4D64-8241-19E7199EF0C0}" type="presParOf" srcId="{F7712F18-4BDF-4432-AA0E-DF0266E8416C}" destId="{586BE266-4104-40FE-BF0D-2A22B802FA55}" srcOrd="5" destOrd="0" presId="urn:microsoft.com/office/officeart/2005/8/layout/arrow2"/>
    <dgm:cxn modelId="{FD83AB0A-3E8B-44C7-9514-DE6114AC639F}" type="presParOf" srcId="{F7712F18-4BDF-4432-AA0E-DF0266E8416C}" destId="{45F5F5E8-D70A-4110-9239-398C61651C2B}" srcOrd="6" destOrd="0" presId="urn:microsoft.com/office/officeart/2005/8/layout/arrow2"/>
    <dgm:cxn modelId="{650E4E8C-7ADC-4DBA-8F9B-F02318F742E4}" type="presParOf" srcId="{F7712F18-4BDF-4432-AA0E-DF0266E8416C}" destId="{5AD7FC99-E97E-4AFE-B041-C06EC8272C50}" srcOrd="7" destOrd="0" presId="urn:microsoft.com/office/officeart/2005/8/layout/arrow2"/>
    <dgm:cxn modelId="{20328AFF-6336-4320-A6FD-5CBDF42F3C36}" type="presParOf" srcId="{F7712F18-4BDF-4432-AA0E-DF0266E8416C}" destId="{30FF6B40-922C-4F0B-956C-E2EE9F32F058}" srcOrd="8" destOrd="0" presId="urn:microsoft.com/office/officeart/2005/8/layout/arrow2"/>
    <dgm:cxn modelId="{B004BAE5-8EEC-4D9D-9FDA-A708BFF64B0C}" type="presParOf" srcId="{F7712F18-4BDF-4432-AA0E-DF0266E8416C}" destId="{6954ABEE-C62B-4010-98B4-04FC148747A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03F291-871C-428D-9431-7DC35F1A2030}" type="doc">
      <dgm:prSet loTypeId="urn:microsoft.com/office/officeart/2005/8/layout/pyramid3" loCatId="pyramid" qsTypeId="urn:microsoft.com/office/officeart/2005/8/quickstyle/simple1" qsCatId="simple" csTypeId="urn:microsoft.com/office/officeart/2005/8/colors/accent5_4" csCatId="accent5" phldr="1"/>
      <dgm:spPr/>
    </dgm:pt>
    <dgm:pt modelId="{F6004214-4210-4495-A5AD-B276CE490B6A}">
      <dgm:prSet phldrT="[Text]" custT="1"/>
      <dgm:spPr>
        <a:solidFill>
          <a:srgbClr val="475D61"/>
        </a:solidFill>
      </dgm:spPr>
      <dgm:t>
        <a:bodyPr/>
        <a:lstStyle/>
        <a:p>
          <a:r>
            <a:rPr lang="en-GB" sz="1800" dirty="0">
              <a:solidFill>
                <a:schemeClr val="bg1"/>
              </a:solidFill>
            </a:rPr>
            <a:t>Self Care and Peer Support </a:t>
          </a:r>
          <a:r>
            <a:rPr lang="en-GB" sz="1400" dirty="0">
              <a:solidFill>
                <a:schemeClr val="bg1"/>
              </a:solidFill>
            </a:rPr>
            <a:t>– </a:t>
          </a:r>
          <a:r>
            <a:rPr lang="en-GB" sz="1400" i="1" dirty="0">
              <a:solidFill>
                <a:schemeClr val="bg1"/>
              </a:solidFill>
            </a:rPr>
            <a:t>Supporting Communities to Flourish</a:t>
          </a:r>
          <a:endParaRPr lang="en-GB" sz="1400" dirty="0">
            <a:solidFill>
              <a:schemeClr val="bg1"/>
            </a:solidFill>
          </a:endParaRPr>
        </a:p>
      </dgm:t>
    </dgm:pt>
    <dgm:pt modelId="{2ADA4BCB-08C6-416A-B52F-469F61D4FB85}" type="parTrans" cxnId="{2F1C8DD2-C2C5-4F8F-A77A-8158565967E0}">
      <dgm:prSet/>
      <dgm:spPr/>
      <dgm:t>
        <a:bodyPr/>
        <a:lstStyle/>
        <a:p>
          <a:endParaRPr lang="en-GB"/>
        </a:p>
      </dgm:t>
    </dgm:pt>
    <dgm:pt modelId="{8512C1A4-BE5D-43B0-B73D-A2A0F87A8548}" type="sibTrans" cxnId="{2F1C8DD2-C2C5-4F8F-A77A-8158565967E0}">
      <dgm:prSet/>
      <dgm:spPr/>
      <dgm:t>
        <a:bodyPr/>
        <a:lstStyle/>
        <a:p>
          <a:endParaRPr lang="en-GB"/>
        </a:p>
      </dgm:t>
    </dgm:pt>
    <dgm:pt modelId="{27F24F2D-8849-45F5-A4D7-0943B063A46B}">
      <dgm:prSet phldrT="[Text]" custT="1"/>
      <dgm:spPr>
        <a:solidFill>
          <a:srgbClr val="45848B"/>
        </a:solidFill>
      </dgm:spPr>
      <dgm:t>
        <a:bodyPr/>
        <a:lstStyle/>
        <a:p>
          <a:r>
            <a:rPr lang="en-GB" sz="1800" dirty="0">
              <a:solidFill>
                <a:schemeClr val="bg1"/>
              </a:solidFill>
            </a:rPr>
            <a:t>Community Care </a:t>
          </a:r>
          <a:r>
            <a:rPr lang="en-GB" sz="1400" dirty="0">
              <a:solidFill>
                <a:schemeClr val="bg1"/>
              </a:solidFill>
            </a:rPr>
            <a:t>– </a:t>
          </a:r>
          <a:r>
            <a:rPr lang="en-GB" sz="1400" i="1" dirty="0">
              <a:solidFill>
                <a:schemeClr val="bg1"/>
              </a:solidFill>
            </a:rPr>
            <a:t>Development of Integrated multi-disciplinary teams</a:t>
          </a:r>
        </a:p>
        <a:p>
          <a:endParaRPr lang="en-GB" sz="1400" dirty="0"/>
        </a:p>
      </dgm:t>
    </dgm:pt>
    <dgm:pt modelId="{1055123F-8283-44E4-8B51-D21CF8227A7F}" type="parTrans" cxnId="{F1E028DE-B546-41C4-A686-4EC27BDF7096}">
      <dgm:prSet/>
      <dgm:spPr/>
      <dgm:t>
        <a:bodyPr/>
        <a:lstStyle/>
        <a:p>
          <a:endParaRPr lang="en-GB"/>
        </a:p>
      </dgm:t>
    </dgm:pt>
    <dgm:pt modelId="{940D7104-9CE1-4DC9-8669-DA682D52BFDC}" type="sibTrans" cxnId="{F1E028DE-B546-41C4-A686-4EC27BDF7096}">
      <dgm:prSet/>
      <dgm:spPr/>
      <dgm:t>
        <a:bodyPr/>
        <a:lstStyle/>
        <a:p>
          <a:endParaRPr lang="en-GB"/>
        </a:p>
      </dgm:t>
    </dgm:pt>
    <dgm:pt modelId="{B8200CBE-3B9E-47C8-99E2-3F0EA17C796B}">
      <dgm:prSet phldrT="[Text]" custT="1"/>
      <dgm:spPr>
        <a:solidFill>
          <a:srgbClr val="60A8B0"/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Acute –   </a:t>
          </a:r>
          <a:r>
            <a:rPr lang="en-GB" sz="1600" i="1" dirty="0">
              <a:solidFill>
                <a:schemeClr val="bg1"/>
              </a:solidFill>
            </a:rPr>
            <a:t>Improving                               flow                                                            </a:t>
          </a:r>
          <a:endParaRPr lang="en-GB" sz="2000" i="1" dirty="0">
            <a:solidFill>
              <a:schemeClr val="bg1"/>
            </a:solidFill>
          </a:endParaRPr>
        </a:p>
      </dgm:t>
    </dgm:pt>
    <dgm:pt modelId="{E6CF8B6B-6AE9-4566-9EA8-601C7DB9A67F}" type="parTrans" cxnId="{EBCEE3A9-BDFE-42D5-AF1C-B3735697C006}">
      <dgm:prSet/>
      <dgm:spPr/>
      <dgm:t>
        <a:bodyPr/>
        <a:lstStyle/>
        <a:p>
          <a:endParaRPr lang="en-GB"/>
        </a:p>
      </dgm:t>
    </dgm:pt>
    <dgm:pt modelId="{A62257C3-FAD0-473B-B7B4-1C409B27AD15}" type="sibTrans" cxnId="{EBCEE3A9-BDFE-42D5-AF1C-B3735697C006}">
      <dgm:prSet/>
      <dgm:spPr/>
      <dgm:t>
        <a:bodyPr/>
        <a:lstStyle/>
        <a:p>
          <a:endParaRPr lang="en-GB"/>
        </a:p>
      </dgm:t>
    </dgm:pt>
    <dgm:pt modelId="{44E1A6D1-C7C1-4849-93B5-5B0C289D97FD}" type="pres">
      <dgm:prSet presAssocID="{C303F291-871C-428D-9431-7DC35F1A2030}" presName="Name0" presStyleCnt="0">
        <dgm:presLayoutVars>
          <dgm:dir/>
          <dgm:animLvl val="lvl"/>
          <dgm:resizeHandles val="exact"/>
        </dgm:presLayoutVars>
      </dgm:prSet>
      <dgm:spPr/>
    </dgm:pt>
    <dgm:pt modelId="{9289BCB7-0B78-45FC-8906-64DDE3429343}" type="pres">
      <dgm:prSet presAssocID="{F6004214-4210-4495-A5AD-B276CE490B6A}" presName="Name8" presStyleCnt="0"/>
      <dgm:spPr/>
    </dgm:pt>
    <dgm:pt modelId="{5EB0F574-858C-4C7D-9A55-BF4B6C5CAEB3}" type="pres">
      <dgm:prSet presAssocID="{F6004214-4210-4495-A5AD-B276CE490B6A}" presName="level" presStyleLbl="node1" presStyleIdx="0" presStyleCnt="3" custLinFactNeighborX="-1514" custLinFactNeighborY="434">
        <dgm:presLayoutVars>
          <dgm:chMax val="1"/>
          <dgm:bulletEnabled val="1"/>
        </dgm:presLayoutVars>
      </dgm:prSet>
      <dgm:spPr/>
    </dgm:pt>
    <dgm:pt modelId="{4C3CB4D5-FB32-4F61-A826-10272496A458}" type="pres">
      <dgm:prSet presAssocID="{F6004214-4210-4495-A5AD-B276CE490B6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8A66445-E3C0-4418-B25C-8F8524DE056C}" type="pres">
      <dgm:prSet presAssocID="{27F24F2D-8849-45F5-A4D7-0943B063A46B}" presName="Name8" presStyleCnt="0"/>
      <dgm:spPr/>
    </dgm:pt>
    <dgm:pt modelId="{EBFA1767-DE90-4D16-A591-59D69E696D69}" type="pres">
      <dgm:prSet presAssocID="{27F24F2D-8849-45F5-A4D7-0943B063A46B}" presName="level" presStyleLbl="node1" presStyleIdx="1" presStyleCnt="3" custScaleY="130455">
        <dgm:presLayoutVars>
          <dgm:chMax val="1"/>
          <dgm:bulletEnabled val="1"/>
        </dgm:presLayoutVars>
      </dgm:prSet>
      <dgm:spPr/>
    </dgm:pt>
    <dgm:pt modelId="{FFC89A2A-F452-4FDD-B085-67BDDBA4608A}" type="pres">
      <dgm:prSet presAssocID="{27F24F2D-8849-45F5-A4D7-0943B063A46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D167056-49B8-42DB-8028-44B675DF5EFF}" type="pres">
      <dgm:prSet presAssocID="{B8200CBE-3B9E-47C8-99E2-3F0EA17C796B}" presName="Name8" presStyleCnt="0"/>
      <dgm:spPr/>
    </dgm:pt>
    <dgm:pt modelId="{E0FBED67-17AC-42B6-9D98-0E8804E2429E}" type="pres">
      <dgm:prSet presAssocID="{B8200CBE-3B9E-47C8-99E2-3F0EA17C796B}" presName="level" presStyleLbl="node1" presStyleIdx="2" presStyleCnt="3" custScaleY="159429">
        <dgm:presLayoutVars>
          <dgm:chMax val="1"/>
          <dgm:bulletEnabled val="1"/>
        </dgm:presLayoutVars>
      </dgm:prSet>
      <dgm:spPr/>
    </dgm:pt>
    <dgm:pt modelId="{C8060DB3-2D78-411F-8E92-38890272F227}" type="pres">
      <dgm:prSet presAssocID="{B8200CBE-3B9E-47C8-99E2-3F0EA17C796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E312D08-131F-4FBB-8B37-53CBEB795B23}" type="presOf" srcId="{27F24F2D-8849-45F5-A4D7-0943B063A46B}" destId="{FFC89A2A-F452-4FDD-B085-67BDDBA4608A}" srcOrd="1" destOrd="0" presId="urn:microsoft.com/office/officeart/2005/8/layout/pyramid3"/>
    <dgm:cxn modelId="{EE748331-5B2C-419D-8F58-016D2D8C89E9}" type="presOf" srcId="{B8200CBE-3B9E-47C8-99E2-3F0EA17C796B}" destId="{E0FBED67-17AC-42B6-9D98-0E8804E2429E}" srcOrd="0" destOrd="0" presId="urn:microsoft.com/office/officeart/2005/8/layout/pyramid3"/>
    <dgm:cxn modelId="{A6638D41-C999-4B37-8DEE-11F7B1F80579}" type="presOf" srcId="{F6004214-4210-4495-A5AD-B276CE490B6A}" destId="{5EB0F574-858C-4C7D-9A55-BF4B6C5CAEB3}" srcOrd="0" destOrd="0" presId="urn:microsoft.com/office/officeart/2005/8/layout/pyramid3"/>
    <dgm:cxn modelId="{EC2FA976-AE26-4B84-999E-A7AB18D283CE}" type="presOf" srcId="{27F24F2D-8849-45F5-A4D7-0943B063A46B}" destId="{EBFA1767-DE90-4D16-A591-59D69E696D69}" srcOrd="0" destOrd="0" presId="urn:microsoft.com/office/officeart/2005/8/layout/pyramid3"/>
    <dgm:cxn modelId="{A83F4477-D28F-441F-A696-EBE6A3050058}" type="presOf" srcId="{B8200CBE-3B9E-47C8-99E2-3F0EA17C796B}" destId="{C8060DB3-2D78-411F-8E92-38890272F227}" srcOrd="1" destOrd="0" presId="urn:microsoft.com/office/officeart/2005/8/layout/pyramid3"/>
    <dgm:cxn modelId="{90DE1896-B8C9-49A8-A70A-2D35D0922452}" type="presOf" srcId="{F6004214-4210-4495-A5AD-B276CE490B6A}" destId="{4C3CB4D5-FB32-4F61-A826-10272496A458}" srcOrd="1" destOrd="0" presId="urn:microsoft.com/office/officeart/2005/8/layout/pyramid3"/>
    <dgm:cxn modelId="{EBCEE3A9-BDFE-42D5-AF1C-B3735697C006}" srcId="{C303F291-871C-428D-9431-7DC35F1A2030}" destId="{B8200CBE-3B9E-47C8-99E2-3F0EA17C796B}" srcOrd="2" destOrd="0" parTransId="{E6CF8B6B-6AE9-4566-9EA8-601C7DB9A67F}" sibTransId="{A62257C3-FAD0-473B-B7B4-1C409B27AD15}"/>
    <dgm:cxn modelId="{2F1C8DD2-C2C5-4F8F-A77A-8158565967E0}" srcId="{C303F291-871C-428D-9431-7DC35F1A2030}" destId="{F6004214-4210-4495-A5AD-B276CE490B6A}" srcOrd="0" destOrd="0" parTransId="{2ADA4BCB-08C6-416A-B52F-469F61D4FB85}" sibTransId="{8512C1A4-BE5D-43B0-B73D-A2A0F87A8548}"/>
    <dgm:cxn modelId="{F1E028DE-B546-41C4-A686-4EC27BDF7096}" srcId="{C303F291-871C-428D-9431-7DC35F1A2030}" destId="{27F24F2D-8849-45F5-A4D7-0943B063A46B}" srcOrd="1" destOrd="0" parTransId="{1055123F-8283-44E4-8B51-D21CF8227A7F}" sibTransId="{940D7104-9CE1-4DC9-8669-DA682D52BFDC}"/>
    <dgm:cxn modelId="{3DC0F3E3-69C0-494D-ACA7-DD06D1378A14}" type="presOf" srcId="{C303F291-871C-428D-9431-7DC35F1A2030}" destId="{44E1A6D1-C7C1-4849-93B5-5B0C289D97FD}" srcOrd="0" destOrd="0" presId="urn:microsoft.com/office/officeart/2005/8/layout/pyramid3"/>
    <dgm:cxn modelId="{F26ECA0D-C945-4C68-9035-9B3C4A02B194}" type="presParOf" srcId="{44E1A6D1-C7C1-4849-93B5-5B0C289D97FD}" destId="{9289BCB7-0B78-45FC-8906-64DDE3429343}" srcOrd="0" destOrd="0" presId="urn:microsoft.com/office/officeart/2005/8/layout/pyramid3"/>
    <dgm:cxn modelId="{3080103E-CFBC-4F02-BFDF-B27322C4C775}" type="presParOf" srcId="{9289BCB7-0B78-45FC-8906-64DDE3429343}" destId="{5EB0F574-858C-4C7D-9A55-BF4B6C5CAEB3}" srcOrd="0" destOrd="0" presId="urn:microsoft.com/office/officeart/2005/8/layout/pyramid3"/>
    <dgm:cxn modelId="{0B9CD172-6E2E-4F78-8EB1-3799A95A3C4B}" type="presParOf" srcId="{9289BCB7-0B78-45FC-8906-64DDE3429343}" destId="{4C3CB4D5-FB32-4F61-A826-10272496A458}" srcOrd="1" destOrd="0" presId="urn:microsoft.com/office/officeart/2005/8/layout/pyramid3"/>
    <dgm:cxn modelId="{739D68D3-3F1D-4A7A-906B-02687F86C4B5}" type="presParOf" srcId="{44E1A6D1-C7C1-4849-93B5-5B0C289D97FD}" destId="{A8A66445-E3C0-4418-B25C-8F8524DE056C}" srcOrd="1" destOrd="0" presId="urn:microsoft.com/office/officeart/2005/8/layout/pyramid3"/>
    <dgm:cxn modelId="{68BFA48A-E943-49B5-B20A-2AC726804BE2}" type="presParOf" srcId="{A8A66445-E3C0-4418-B25C-8F8524DE056C}" destId="{EBFA1767-DE90-4D16-A591-59D69E696D69}" srcOrd="0" destOrd="0" presId="urn:microsoft.com/office/officeart/2005/8/layout/pyramid3"/>
    <dgm:cxn modelId="{BA74DD7B-3B50-4EF5-84C0-952747476A32}" type="presParOf" srcId="{A8A66445-E3C0-4418-B25C-8F8524DE056C}" destId="{FFC89A2A-F452-4FDD-B085-67BDDBA4608A}" srcOrd="1" destOrd="0" presId="urn:microsoft.com/office/officeart/2005/8/layout/pyramid3"/>
    <dgm:cxn modelId="{82D042A2-61E2-4E9C-A1DE-FA354D7AB2D2}" type="presParOf" srcId="{44E1A6D1-C7C1-4849-93B5-5B0C289D97FD}" destId="{BD167056-49B8-42DB-8028-44B675DF5EFF}" srcOrd="2" destOrd="0" presId="urn:microsoft.com/office/officeart/2005/8/layout/pyramid3"/>
    <dgm:cxn modelId="{7C1BF2D9-4046-41D0-862C-E3886F0FD979}" type="presParOf" srcId="{BD167056-49B8-42DB-8028-44B675DF5EFF}" destId="{E0FBED67-17AC-42B6-9D98-0E8804E2429E}" srcOrd="0" destOrd="0" presId="urn:microsoft.com/office/officeart/2005/8/layout/pyramid3"/>
    <dgm:cxn modelId="{11CB994E-9B5C-46AD-B714-7467A4811E86}" type="presParOf" srcId="{BD167056-49B8-42DB-8028-44B675DF5EFF}" destId="{C8060DB3-2D78-411F-8E92-38890272F227}" srcOrd="1" destOrd="0" presId="urn:microsoft.com/office/officeart/2005/8/layout/pyramid3"/>
  </dgm:cxnLst>
  <dgm:bg/>
  <dgm:whole>
    <a:ln w="5715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6BF86-88F0-4A8A-999C-5AA94348E9E9}">
      <dsp:nvSpPr>
        <dsp:cNvPr id="0" name=""/>
        <dsp:cNvSpPr/>
      </dsp:nvSpPr>
      <dsp:spPr>
        <a:xfrm>
          <a:off x="0" y="27359"/>
          <a:ext cx="6082341" cy="3801463"/>
        </a:xfrm>
        <a:prstGeom prst="swooshArrow">
          <a:avLst>
            <a:gd name="adj1" fmla="val 25000"/>
            <a:gd name="adj2" fmla="val 25000"/>
          </a:avLst>
        </a:prstGeom>
        <a:solidFill>
          <a:srgbClr val="45848B">
            <a:alpha val="63000"/>
          </a:srgb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68F44-67BE-4AB6-B909-8329180C3F0B}">
      <dsp:nvSpPr>
        <dsp:cNvPr id="0" name=""/>
        <dsp:cNvSpPr/>
      </dsp:nvSpPr>
      <dsp:spPr>
        <a:xfrm>
          <a:off x="599110" y="2854127"/>
          <a:ext cx="139893" cy="139893"/>
        </a:xfrm>
        <a:prstGeom prst="ellipse">
          <a:avLst/>
        </a:prstGeom>
        <a:solidFill>
          <a:srgbClr val="424A4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C23239-6D3D-4AE1-8EEC-C963207B9801}">
      <dsp:nvSpPr>
        <dsp:cNvPr id="0" name=""/>
        <dsp:cNvSpPr/>
      </dsp:nvSpPr>
      <dsp:spPr>
        <a:xfrm>
          <a:off x="669057" y="2924074"/>
          <a:ext cx="796786" cy="90474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27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Our governance will be impactful</a:t>
          </a:r>
        </a:p>
      </dsp:txBody>
      <dsp:txXfrm>
        <a:off x="669057" y="2924074"/>
        <a:ext cx="796786" cy="904748"/>
      </dsp:txXfrm>
    </dsp:sp>
    <dsp:sp modelId="{3F54C874-FBD6-471C-82CE-3529DDAA7AE7}">
      <dsp:nvSpPr>
        <dsp:cNvPr id="0" name=""/>
        <dsp:cNvSpPr/>
      </dsp:nvSpPr>
      <dsp:spPr>
        <a:xfrm>
          <a:off x="1356362" y="2126527"/>
          <a:ext cx="218964" cy="218964"/>
        </a:xfrm>
        <a:prstGeom prst="ellipse">
          <a:avLst/>
        </a:prstGeom>
        <a:solidFill>
          <a:srgbClr val="424A4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C4143C-3555-49C0-B15B-91357EF5189D}">
      <dsp:nvSpPr>
        <dsp:cNvPr id="0" name=""/>
        <dsp:cNvSpPr/>
      </dsp:nvSpPr>
      <dsp:spPr>
        <a:xfrm>
          <a:off x="1465844" y="2236010"/>
          <a:ext cx="1009668" cy="159281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25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We will invest in Place Leadership and advocacy of primacy of Place</a:t>
          </a:r>
        </a:p>
      </dsp:txBody>
      <dsp:txXfrm>
        <a:off x="1465844" y="2236010"/>
        <a:ext cx="1009668" cy="1592813"/>
      </dsp:txXfrm>
    </dsp:sp>
    <dsp:sp modelId="{16DF7CE4-2BD0-4A47-8BB9-34A74966D54A}">
      <dsp:nvSpPr>
        <dsp:cNvPr id="0" name=""/>
        <dsp:cNvSpPr/>
      </dsp:nvSpPr>
      <dsp:spPr>
        <a:xfrm>
          <a:off x="2329536" y="1546424"/>
          <a:ext cx="291952" cy="291952"/>
        </a:xfrm>
        <a:prstGeom prst="ellipse">
          <a:avLst/>
        </a:prstGeom>
        <a:solidFill>
          <a:srgbClr val="424A4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6BE266-4104-40FE-BF0D-2A22B802FA55}">
      <dsp:nvSpPr>
        <dsp:cNvPr id="0" name=""/>
        <dsp:cNvSpPr/>
      </dsp:nvSpPr>
      <dsp:spPr>
        <a:xfrm>
          <a:off x="2475512" y="1692400"/>
          <a:ext cx="1173891" cy="213642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0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We will thrive in the delivery of our Place Plan Pledges</a:t>
          </a:r>
        </a:p>
      </dsp:txBody>
      <dsp:txXfrm>
        <a:off x="2475512" y="1692400"/>
        <a:ext cx="1173891" cy="2136422"/>
      </dsp:txXfrm>
    </dsp:sp>
    <dsp:sp modelId="{45F5F5E8-D70A-4110-9239-398C61651C2B}">
      <dsp:nvSpPr>
        <dsp:cNvPr id="0" name=""/>
        <dsp:cNvSpPr/>
      </dsp:nvSpPr>
      <dsp:spPr>
        <a:xfrm>
          <a:off x="3460852" y="1093290"/>
          <a:ext cx="377105" cy="377105"/>
        </a:xfrm>
        <a:prstGeom prst="ellipse">
          <a:avLst/>
        </a:prstGeom>
        <a:solidFill>
          <a:srgbClr val="424A4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D7FC99-E97E-4AFE-B041-C06EC8272C50}">
      <dsp:nvSpPr>
        <dsp:cNvPr id="0" name=""/>
        <dsp:cNvSpPr/>
      </dsp:nvSpPr>
      <dsp:spPr>
        <a:xfrm>
          <a:off x="3649404" y="1281842"/>
          <a:ext cx="1216468" cy="25469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82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We will optimise integration of our services to improve outcomes </a:t>
          </a:r>
        </a:p>
      </dsp:txBody>
      <dsp:txXfrm>
        <a:off x="3649404" y="1281842"/>
        <a:ext cx="1216468" cy="2546980"/>
      </dsp:txXfrm>
    </dsp:sp>
    <dsp:sp modelId="{30FF6B40-922C-4F0B-956C-E2EE9F32F058}">
      <dsp:nvSpPr>
        <dsp:cNvPr id="0" name=""/>
        <dsp:cNvSpPr/>
      </dsp:nvSpPr>
      <dsp:spPr>
        <a:xfrm>
          <a:off x="4625620" y="790693"/>
          <a:ext cx="480504" cy="480504"/>
        </a:xfrm>
        <a:prstGeom prst="ellipse">
          <a:avLst/>
        </a:prstGeom>
        <a:solidFill>
          <a:srgbClr val="424A4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54ABEE-C62B-4010-98B4-04FC148747A0}">
      <dsp:nvSpPr>
        <dsp:cNvPr id="0" name=""/>
        <dsp:cNvSpPr/>
      </dsp:nvSpPr>
      <dsp:spPr>
        <a:xfrm>
          <a:off x="4865872" y="1030946"/>
          <a:ext cx="1216468" cy="27978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61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We will support our communities to flourish</a:t>
          </a:r>
        </a:p>
      </dsp:txBody>
      <dsp:txXfrm>
        <a:off x="4865872" y="1030946"/>
        <a:ext cx="1216468" cy="2797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0F574-858C-4C7D-9A55-BF4B6C5CAEB3}">
      <dsp:nvSpPr>
        <dsp:cNvPr id="0" name=""/>
        <dsp:cNvSpPr/>
      </dsp:nvSpPr>
      <dsp:spPr>
        <a:xfrm rot="10800000">
          <a:off x="0" y="2811"/>
          <a:ext cx="3166488" cy="647803"/>
        </a:xfrm>
        <a:prstGeom prst="trapezoid">
          <a:avLst>
            <a:gd name="adj" fmla="val 62686"/>
          </a:avLst>
        </a:prstGeom>
        <a:solidFill>
          <a:srgbClr val="475D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</a:rPr>
            <a:t>Self Care and Peer Support </a:t>
          </a:r>
          <a:r>
            <a:rPr lang="en-GB" sz="1400" kern="1200" dirty="0">
              <a:solidFill>
                <a:schemeClr val="bg1"/>
              </a:solidFill>
            </a:rPr>
            <a:t>– </a:t>
          </a:r>
          <a:r>
            <a:rPr lang="en-GB" sz="1400" i="1" kern="1200" dirty="0">
              <a:solidFill>
                <a:schemeClr val="bg1"/>
              </a:solidFill>
            </a:rPr>
            <a:t>Supporting Communities to Flourish</a:t>
          </a:r>
          <a:endParaRPr lang="en-GB" sz="1400" kern="1200" dirty="0">
            <a:solidFill>
              <a:schemeClr val="bg1"/>
            </a:solidFill>
          </a:endParaRPr>
        </a:p>
      </dsp:txBody>
      <dsp:txXfrm rot="-10800000">
        <a:off x="554135" y="2811"/>
        <a:ext cx="2058217" cy="647803"/>
      </dsp:txXfrm>
    </dsp:sp>
    <dsp:sp modelId="{EBFA1767-DE90-4D16-A591-59D69E696D69}">
      <dsp:nvSpPr>
        <dsp:cNvPr id="0" name=""/>
        <dsp:cNvSpPr/>
      </dsp:nvSpPr>
      <dsp:spPr>
        <a:xfrm rot="10800000">
          <a:off x="406080" y="647803"/>
          <a:ext cx="2354327" cy="845091"/>
        </a:xfrm>
        <a:prstGeom prst="trapezoid">
          <a:avLst>
            <a:gd name="adj" fmla="val 62686"/>
          </a:avLst>
        </a:prstGeom>
        <a:solidFill>
          <a:srgbClr val="4584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</a:rPr>
            <a:t>Community Care </a:t>
          </a:r>
          <a:r>
            <a:rPr lang="en-GB" sz="1400" kern="1200" dirty="0">
              <a:solidFill>
                <a:schemeClr val="bg1"/>
              </a:solidFill>
            </a:rPr>
            <a:t>– </a:t>
          </a:r>
          <a:r>
            <a:rPr lang="en-GB" sz="1400" i="1" kern="1200" dirty="0">
              <a:solidFill>
                <a:schemeClr val="bg1"/>
              </a:solidFill>
            </a:rPr>
            <a:t>Development of Integrated multi-disciplinary teams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 rot="-10800000">
        <a:off x="818088" y="647803"/>
        <a:ext cx="1530312" cy="845091"/>
      </dsp:txXfrm>
    </dsp:sp>
    <dsp:sp modelId="{E0FBED67-17AC-42B6-9D98-0E8804E2429E}">
      <dsp:nvSpPr>
        <dsp:cNvPr id="0" name=""/>
        <dsp:cNvSpPr/>
      </dsp:nvSpPr>
      <dsp:spPr>
        <a:xfrm rot="10800000">
          <a:off x="935833" y="1492894"/>
          <a:ext cx="1294821" cy="1032786"/>
        </a:xfrm>
        <a:prstGeom prst="trapezoid">
          <a:avLst>
            <a:gd name="adj" fmla="val 62686"/>
          </a:avLst>
        </a:prstGeom>
        <a:solidFill>
          <a:srgbClr val="60A8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</a:rPr>
            <a:t>Acute –   </a:t>
          </a:r>
          <a:r>
            <a:rPr lang="en-GB" sz="1600" i="1" kern="1200" dirty="0">
              <a:solidFill>
                <a:schemeClr val="bg1"/>
              </a:solidFill>
            </a:rPr>
            <a:t>Improving                               flow                                                            </a:t>
          </a:r>
          <a:endParaRPr lang="en-GB" sz="2000" i="1" kern="1200" dirty="0">
            <a:solidFill>
              <a:schemeClr val="bg1"/>
            </a:solidFill>
          </a:endParaRPr>
        </a:p>
      </dsp:txBody>
      <dsp:txXfrm rot="-10800000">
        <a:off x="935833" y="1492894"/>
        <a:ext cx="1294821" cy="1032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F6ECF-9228-406D-9641-0EFE7032AD73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8A1C6-4A8E-446F-8CC7-21484D5618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43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8A1C6-4A8E-446F-8CC7-21484D56183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40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A1C6-4A8E-446F-8CC7-21484D5618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6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A1C6-4A8E-446F-8CC7-21484D5618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80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A1C6-4A8E-446F-8CC7-21484D5618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A1C6-4A8E-446F-8CC7-21484D5618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9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A1C6-4A8E-446F-8CC7-21484D5618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629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38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63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8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5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5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7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1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3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1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53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38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41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0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0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2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1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5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9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8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9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8F88-421F-7042-9139-2C126D7C38A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BE57-9889-7E45-B827-FAC78EA82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diagramDrawing" Target="../diagrams/drawing1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609" y="1366221"/>
            <a:ext cx="5927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Adult Social Care In Cheshire West &amp; Chester</a:t>
            </a:r>
          </a:p>
        </p:txBody>
      </p:sp>
    </p:spTree>
    <p:extLst>
      <p:ext uri="{BB962C8B-B14F-4D97-AF65-F5344CB8AC3E}">
        <p14:creationId xmlns:p14="http://schemas.microsoft.com/office/powerpoint/2010/main" val="228690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3E893A-6F75-E66C-4116-4B96E9E9E007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9DBDE4-7867-B6A3-9769-3DC5DF537F7B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3D8E4-EC6F-CCBD-D90D-EB4FAFC5EB37}"/>
              </a:ext>
            </a:extLst>
          </p:cNvPr>
          <p:cNvSpPr txBox="1"/>
          <p:nvPr/>
        </p:nvSpPr>
        <p:spPr>
          <a:xfrm>
            <a:off x="6595075" y="71197"/>
            <a:ext cx="299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Community Led 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Support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B46841A-B829-D6F9-941E-63E97097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114959"/>
              </p:ext>
            </p:extLst>
          </p:nvPr>
        </p:nvGraphicFramePr>
        <p:xfrm>
          <a:off x="142154" y="1021287"/>
          <a:ext cx="8859690" cy="3147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938">
                  <a:extLst>
                    <a:ext uri="{9D8B030D-6E8A-4147-A177-3AD203B41FA5}">
                      <a16:colId xmlns:a16="http://schemas.microsoft.com/office/drawing/2014/main" val="1254085316"/>
                    </a:ext>
                  </a:extLst>
                </a:gridCol>
                <a:gridCol w="1771938">
                  <a:extLst>
                    <a:ext uri="{9D8B030D-6E8A-4147-A177-3AD203B41FA5}">
                      <a16:colId xmlns:a16="http://schemas.microsoft.com/office/drawing/2014/main" val="3499852489"/>
                    </a:ext>
                  </a:extLst>
                </a:gridCol>
                <a:gridCol w="1771938">
                  <a:extLst>
                    <a:ext uri="{9D8B030D-6E8A-4147-A177-3AD203B41FA5}">
                      <a16:colId xmlns:a16="http://schemas.microsoft.com/office/drawing/2014/main" val="3972344575"/>
                    </a:ext>
                  </a:extLst>
                </a:gridCol>
                <a:gridCol w="1771938">
                  <a:extLst>
                    <a:ext uri="{9D8B030D-6E8A-4147-A177-3AD203B41FA5}">
                      <a16:colId xmlns:a16="http://schemas.microsoft.com/office/drawing/2014/main" val="3828696158"/>
                    </a:ext>
                  </a:extLst>
                </a:gridCol>
                <a:gridCol w="1771938">
                  <a:extLst>
                    <a:ext uri="{9D8B030D-6E8A-4147-A177-3AD203B41FA5}">
                      <a16:colId xmlns:a16="http://schemas.microsoft.com/office/drawing/2014/main" val="502884186"/>
                    </a:ext>
                  </a:extLst>
                </a:gridCol>
              </a:tblGrid>
              <a:tr h="336803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/>
                        <a:t>Innovation Board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4675"/>
                  </a:ext>
                </a:extLst>
              </a:tr>
              <a:tr h="316581">
                <a:tc>
                  <a:txBody>
                    <a:bodyPr/>
                    <a:lstStyle/>
                    <a:p>
                      <a:r>
                        <a:rPr lang="en-GB" sz="1200" b="1" dirty="0"/>
                        <a:t>Let’s Talk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Default Digital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 Payments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Training &amp; Development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Led Care &amp; Carers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98099"/>
                  </a:ext>
                </a:extLst>
              </a:tr>
              <a:tr h="84200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Public facing, multi agency hubs in the heart of communities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Improving our customer digital journey and enhancing our self assessment offer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cs typeface="Cavolini" panose="03000502040302020204" pitchFamily="66" charset="0"/>
                        </a:rPr>
                        <a:t>Improving our offer around Direct Payments and what they can be used for (e.g., micro enterprises)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cs typeface="Cavolini" panose="03000502040302020204" pitchFamily="66" charset="0"/>
                        </a:rPr>
                        <a:t>Programme of training to develop and embed ways of working</a:t>
                      </a:r>
                    </a:p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volini" panose="03000502040302020204" pitchFamily="66" charset="0"/>
                        </a:rPr>
                        <a:t>Recommissioning our community sector services in a more flexible and agile way to support prevention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34480"/>
                  </a:ext>
                </a:extLst>
              </a:tr>
              <a:tr h="336803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36647"/>
                  </a:ext>
                </a:extLst>
              </a:tr>
              <a:tr h="1010409">
                <a:tc gridSpan="5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Reduction in call volumes</a:t>
                      </a:r>
                    </a:p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Reduction in assessments</a:t>
                      </a:r>
                    </a:p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Reduction in long term care requirements</a:t>
                      </a:r>
                    </a:p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Improved support offer</a:t>
                      </a:r>
                    </a:p>
                    <a:p>
                      <a:pPr algn="ctr"/>
                      <a:r>
                        <a:rPr lang="en-GB" sz="1200" dirty="0">
                          <a:cs typeface="Cavolini" panose="03000502040302020204" pitchFamily="66" charset="0"/>
                        </a:rPr>
                        <a:t>£1m savings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0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23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3E893A-6F75-E66C-4116-4B96E9E9E007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9DBDE4-7867-B6A3-9769-3DC5DF537F7B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3D8E4-EC6F-CCBD-D90D-EB4FAFC5EB37}"/>
              </a:ext>
            </a:extLst>
          </p:cNvPr>
          <p:cNvSpPr txBox="1"/>
          <p:nvPr/>
        </p:nvSpPr>
        <p:spPr>
          <a:xfrm>
            <a:off x="6595075" y="71197"/>
            <a:ext cx="299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Demand 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Management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B46841A-B829-D6F9-941E-63E97097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78693"/>
              </p:ext>
            </p:extLst>
          </p:nvPr>
        </p:nvGraphicFramePr>
        <p:xfrm>
          <a:off x="142154" y="1021288"/>
          <a:ext cx="8859692" cy="2913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923">
                  <a:extLst>
                    <a:ext uri="{9D8B030D-6E8A-4147-A177-3AD203B41FA5}">
                      <a16:colId xmlns:a16="http://schemas.microsoft.com/office/drawing/2014/main" val="1254085316"/>
                    </a:ext>
                  </a:extLst>
                </a:gridCol>
                <a:gridCol w="2214923">
                  <a:extLst>
                    <a:ext uri="{9D8B030D-6E8A-4147-A177-3AD203B41FA5}">
                      <a16:colId xmlns:a16="http://schemas.microsoft.com/office/drawing/2014/main" val="3499852489"/>
                    </a:ext>
                  </a:extLst>
                </a:gridCol>
                <a:gridCol w="2214923">
                  <a:extLst>
                    <a:ext uri="{9D8B030D-6E8A-4147-A177-3AD203B41FA5}">
                      <a16:colId xmlns:a16="http://schemas.microsoft.com/office/drawing/2014/main" val="3972344575"/>
                    </a:ext>
                  </a:extLst>
                </a:gridCol>
                <a:gridCol w="2214923">
                  <a:extLst>
                    <a:ext uri="{9D8B030D-6E8A-4147-A177-3AD203B41FA5}">
                      <a16:colId xmlns:a16="http://schemas.microsoft.com/office/drawing/2014/main" val="3828696158"/>
                    </a:ext>
                  </a:extLst>
                </a:gridCol>
              </a:tblGrid>
              <a:tr h="31648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/>
                        <a:t>Strategic Change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Tactical Change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4675"/>
                  </a:ext>
                </a:extLst>
              </a:tr>
              <a:tr h="297478">
                <a:tc>
                  <a:txBody>
                    <a:bodyPr/>
                    <a:lstStyle/>
                    <a:p>
                      <a:r>
                        <a:rPr lang="en-GB" sz="1200" b="1" dirty="0"/>
                        <a:t>Reablement Workstream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ICT/Rostering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 Workstream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Operational Change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98099"/>
                  </a:ext>
                </a:extLst>
              </a:tr>
              <a:tr h="8592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Improving peoples access to reablement in order to achieve better outcomes and prevent the need for long term support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Procurement of replacement rostering and mobile app systems</a:t>
                      </a:r>
                    </a:p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Developing an OT First offer across our services</a:t>
                      </a:r>
                    </a:p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Implementing agile changes to deliver maximum benefits</a:t>
                      </a:r>
                    </a:p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34480"/>
                  </a:ext>
                </a:extLst>
              </a:tr>
              <a:tr h="31648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36647"/>
                  </a:ext>
                </a:extLst>
              </a:tr>
              <a:tr h="1031069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Improved access</a:t>
                      </a:r>
                    </a:p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facing reablement offer</a:t>
                      </a:r>
                    </a:p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Reduction in demand on long term care</a:t>
                      </a:r>
                    </a:p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£9.5m savings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0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64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3E893A-6F75-E66C-4116-4B96E9E9E007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9DBDE4-7867-B6A3-9769-3DC5DF537F7B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3D8E4-EC6F-CCBD-D90D-EB4FAFC5EB37}"/>
              </a:ext>
            </a:extLst>
          </p:cNvPr>
          <p:cNvSpPr txBox="1"/>
          <p:nvPr/>
        </p:nvSpPr>
        <p:spPr>
          <a:xfrm>
            <a:off x="6595075" y="71197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Learning Disabilities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B46841A-B829-D6F9-941E-63E97097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801566"/>
              </p:ext>
            </p:extLst>
          </p:nvPr>
        </p:nvGraphicFramePr>
        <p:xfrm>
          <a:off x="142154" y="1021288"/>
          <a:ext cx="8859692" cy="334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923">
                  <a:extLst>
                    <a:ext uri="{9D8B030D-6E8A-4147-A177-3AD203B41FA5}">
                      <a16:colId xmlns:a16="http://schemas.microsoft.com/office/drawing/2014/main" val="1254085316"/>
                    </a:ext>
                  </a:extLst>
                </a:gridCol>
                <a:gridCol w="2214923">
                  <a:extLst>
                    <a:ext uri="{9D8B030D-6E8A-4147-A177-3AD203B41FA5}">
                      <a16:colId xmlns:a16="http://schemas.microsoft.com/office/drawing/2014/main" val="3499852489"/>
                    </a:ext>
                  </a:extLst>
                </a:gridCol>
                <a:gridCol w="2214923">
                  <a:extLst>
                    <a:ext uri="{9D8B030D-6E8A-4147-A177-3AD203B41FA5}">
                      <a16:colId xmlns:a16="http://schemas.microsoft.com/office/drawing/2014/main" val="3972344575"/>
                    </a:ext>
                  </a:extLst>
                </a:gridCol>
                <a:gridCol w="2214923">
                  <a:extLst>
                    <a:ext uri="{9D8B030D-6E8A-4147-A177-3AD203B41FA5}">
                      <a16:colId xmlns:a16="http://schemas.microsoft.com/office/drawing/2014/main" val="3828696158"/>
                    </a:ext>
                  </a:extLst>
                </a:gridCol>
              </a:tblGrid>
              <a:tr h="316480">
                <a:tc gridSpan="4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4675"/>
                  </a:ext>
                </a:extLst>
              </a:tr>
              <a:tr h="297478">
                <a:tc>
                  <a:txBody>
                    <a:bodyPr/>
                    <a:lstStyle/>
                    <a:p>
                      <a:r>
                        <a:rPr lang="en-GB" sz="1200" b="1" dirty="0"/>
                        <a:t>Night time support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Complex Care &amp; Review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Day Opportunities Transformation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Vivo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98099"/>
                  </a:ext>
                </a:extLst>
              </a:tr>
              <a:tr h="8592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Delivering a new model of overnight support to maximise use of technology and independence.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programme of reviews and planning to support people back into and to remain in borough and to plan effectively for young people coming through transitions.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Transforming our day opportunities provision through co-production to modernise our offer, improve choice, outcomes and use of resources.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Provider of learning disability services transferred back into the Council.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34480"/>
                  </a:ext>
                </a:extLst>
              </a:tr>
              <a:tr h="31648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36647"/>
                  </a:ext>
                </a:extLst>
              </a:tr>
              <a:tr h="1031069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Improved choice, control and independence</a:t>
                      </a:r>
                    </a:p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Wider choice of support available</a:t>
                      </a:r>
                    </a:p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 use of technology based care solutions</a:t>
                      </a:r>
                    </a:p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£4m savings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0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819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3E893A-6F75-E66C-4116-4B96E9E9E007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9DBDE4-7867-B6A3-9769-3DC5DF537F7B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3D8E4-EC6F-CCBD-D90D-EB4FAFC5EB37}"/>
              </a:ext>
            </a:extLst>
          </p:cNvPr>
          <p:cNvSpPr txBox="1"/>
          <p:nvPr/>
        </p:nvSpPr>
        <p:spPr>
          <a:xfrm>
            <a:off x="6595075" y="71197"/>
            <a:ext cx="299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Commissioning Transformation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B46841A-B829-D6F9-941E-63E97097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63424"/>
              </p:ext>
            </p:extLst>
          </p:nvPr>
        </p:nvGraphicFramePr>
        <p:xfrm>
          <a:off x="205423" y="671392"/>
          <a:ext cx="8859690" cy="4237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615">
                  <a:extLst>
                    <a:ext uri="{9D8B030D-6E8A-4147-A177-3AD203B41FA5}">
                      <a16:colId xmlns:a16="http://schemas.microsoft.com/office/drawing/2014/main" val="1254085316"/>
                    </a:ext>
                  </a:extLst>
                </a:gridCol>
                <a:gridCol w="1476615">
                  <a:extLst>
                    <a:ext uri="{9D8B030D-6E8A-4147-A177-3AD203B41FA5}">
                      <a16:colId xmlns:a16="http://schemas.microsoft.com/office/drawing/2014/main" val="3499852489"/>
                    </a:ext>
                  </a:extLst>
                </a:gridCol>
                <a:gridCol w="1476615">
                  <a:extLst>
                    <a:ext uri="{9D8B030D-6E8A-4147-A177-3AD203B41FA5}">
                      <a16:colId xmlns:a16="http://schemas.microsoft.com/office/drawing/2014/main" val="3972344575"/>
                    </a:ext>
                  </a:extLst>
                </a:gridCol>
                <a:gridCol w="1476615">
                  <a:extLst>
                    <a:ext uri="{9D8B030D-6E8A-4147-A177-3AD203B41FA5}">
                      <a16:colId xmlns:a16="http://schemas.microsoft.com/office/drawing/2014/main" val="3828696158"/>
                    </a:ext>
                  </a:extLst>
                </a:gridCol>
                <a:gridCol w="1476615">
                  <a:extLst>
                    <a:ext uri="{9D8B030D-6E8A-4147-A177-3AD203B41FA5}">
                      <a16:colId xmlns:a16="http://schemas.microsoft.com/office/drawing/2014/main" val="502884186"/>
                    </a:ext>
                  </a:extLst>
                </a:gridCol>
                <a:gridCol w="1476615">
                  <a:extLst>
                    <a:ext uri="{9D8B030D-6E8A-4147-A177-3AD203B41FA5}">
                      <a16:colId xmlns:a16="http://schemas.microsoft.com/office/drawing/2014/main" val="3040630631"/>
                    </a:ext>
                  </a:extLst>
                </a:gridCol>
              </a:tblGrid>
              <a:tr h="335537">
                <a:tc gridSpan="6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Market Shaping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4675"/>
                  </a:ext>
                </a:extLst>
              </a:tr>
              <a:tr h="447383">
                <a:tc>
                  <a:txBody>
                    <a:bodyPr/>
                    <a:lstStyle/>
                    <a:p>
                      <a:r>
                        <a:rPr lang="en-GB" sz="1200" b="1"/>
                        <a:t>Experience and Outcomes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Whole-life focus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Forward thinking &amp; outward looking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Strengths &amp; Assets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Co-production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Outstanding Quality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98099"/>
                  </a:ext>
                </a:extLst>
              </a:tr>
              <a:tr h="2102697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Developing successful services that will provide good experiences and support people to live great lives (e.g., an outcome-based commissioning model for Care at Home).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Joining up our thinking and planning to seek opportunities which support people across their whole life (e.g., day services, respite, specialist housing)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Creating new partnerships, finding new ways and planning further ahead to shape the care and support models and markets of the future (e.g., strategies, market shaping collaborations)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Designing services which enable people to live their lives in the place they call home and to utilise the things in their community (e.g., day service review, direct payment review) 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Involving people who use services and their families and carers in the design and production of new services (e.g., Community Grants, care at home)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Collaborating with providers to improve people’s lives by driving up standards and improving quality (e.g., QA and Improvement Framework, Registered Manager development (care homes))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34480"/>
                  </a:ext>
                </a:extLst>
              </a:tr>
              <a:tr h="335537">
                <a:tc gridSpan="6">
                  <a:txBody>
                    <a:bodyPr/>
                    <a:lstStyle/>
                    <a:p>
                      <a:pPr algn="ctr"/>
                      <a:r>
                        <a:rPr lang="en-GB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36647"/>
                  </a:ext>
                </a:extLst>
              </a:tr>
              <a:tr h="704628">
                <a:tc gridSpan="6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cs typeface="Cavolini"/>
                        </a:rPr>
                        <a:t>Better experiences, outcomes and quality of life for people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200" dirty="0">
                          <a:cs typeface="Cavolini"/>
                        </a:rPr>
                        <a:t>Reduction in demand for long term care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200" dirty="0">
                          <a:cs typeface="Cavolini"/>
                        </a:rPr>
                        <a:t>Reduced cost</a:t>
                      </a:r>
                      <a:endParaRPr lang="en-GB" dirty="0"/>
                    </a:p>
                    <a:p>
                      <a:pPr lvl="0" algn="ctr">
                        <a:buNone/>
                      </a:pPr>
                      <a:r>
                        <a:rPr lang="en-GB" sz="1200" dirty="0">
                          <a:cs typeface="Cavolini"/>
                        </a:rPr>
                        <a:t>Higher quality care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200" dirty="0">
                          <a:cs typeface="Cavolini"/>
                        </a:rPr>
                        <a:t>£2.3m savings</a:t>
                      </a:r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>
                        <a:cs typeface="Cavolini" panose="03000502040302020204" pitchFamily="66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0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388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A547B8-A7D5-F62B-C023-6877870B33AF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26BBB3-88BB-901C-0344-70FD5195B60D}"/>
              </a:ext>
            </a:extLst>
          </p:cNvPr>
          <p:cNvSpPr/>
          <p:nvPr/>
        </p:nvSpPr>
        <p:spPr>
          <a:xfrm>
            <a:off x="6440647" y="22984"/>
            <a:ext cx="2703353" cy="75100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2D8CC-71B0-2743-BBE7-0E1E8565A45D}"/>
              </a:ext>
            </a:extLst>
          </p:cNvPr>
          <p:cNvSpPr txBox="1"/>
          <p:nvPr/>
        </p:nvSpPr>
        <p:spPr>
          <a:xfrm>
            <a:off x="6870682" y="75319"/>
            <a:ext cx="171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Doing things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differently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14CC7-14F3-761C-148A-6C250B76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374" y="841424"/>
            <a:ext cx="2224510" cy="1621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2A26C-3DFD-E530-2E4E-20258CA40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219" y="3291040"/>
            <a:ext cx="3500755" cy="992366"/>
          </a:xfrm>
          <a:prstGeom prst="rect">
            <a:avLst/>
          </a:prstGeom>
        </p:spPr>
      </p:pic>
      <p:pic>
        <p:nvPicPr>
          <p:cNvPr id="4098" name="Picture 3">
            <a:extLst>
              <a:ext uri="{FF2B5EF4-FFF2-40B4-BE49-F238E27FC236}">
                <a16:creationId xmlns:a16="http://schemas.microsoft.com/office/drawing/2014/main" id="{B0FFD9B5-4B48-23FC-09A3-03F6446D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7" y="3675754"/>
            <a:ext cx="258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6C3C336B-C7E9-FD9D-9D70-430D8ECF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19" y="22984"/>
            <a:ext cx="3431924" cy="8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">
            <a:extLst>
              <a:ext uri="{FF2B5EF4-FFF2-40B4-BE49-F238E27FC236}">
                <a16:creationId xmlns:a16="http://schemas.microsoft.com/office/drawing/2014/main" id="{FD4E7C92-ED3B-E07D-7F92-FC3C1A2C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2" y="1634211"/>
            <a:ext cx="2334218" cy="72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C103B1A7-D003-9AC4-18FA-205E56705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35" y="2631067"/>
            <a:ext cx="2392669" cy="58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NDTi Logo | Inclusive Jobs">
            <a:extLst>
              <a:ext uri="{FF2B5EF4-FFF2-40B4-BE49-F238E27FC236}">
                <a16:creationId xmlns:a16="http://schemas.microsoft.com/office/drawing/2014/main" id="{23CCBF81-A0DD-C105-8197-363CD587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6" y="1177193"/>
            <a:ext cx="2334218" cy="10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4E8A04-821B-721A-4554-F663EB656FFF}"/>
              </a:ext>
            </a:extLst>
          </p:cNvPr>
          <p:cNvSpPr/>
          <p:nvPr/>
        </p:nvSpPr>
        <p:spPr>
          <a:xfrm>
            <a:off x="4094939" y="920444"/>
            <a:ext cx="2589518" cy="646331"/>
          </a:xfrm>
          <a:prstGeom prst="rect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97562-FBE2-A622-9942-486F1A71C877}"/>
              </a:ext>
            </a:extLst>
          </p:cNvPr>
          <p:cNvSpPr txBox="1"/>
          <p:nvPr/>
        </p:nvSpPr>
        <p:spPr>
          <a:xfrm>
            <a:off x="4179462" y="860094"/>
            <a:ext cx="2420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solidFill>
                  <a:srgbClr val="002060"/>
                </a:solidFill>
              </a:rPr>
              <a:t>Complex Care and Review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0A0D0-95DB-5D25-F393-0E1794B1C162}"/>
              </a:ext>
            </a:extLst>
          </p:cNvPr>
          <p:cNvSpPr/>
          <p:nvPr/>
        </p:nvSpPr>
        <p:spPr>
          <a:xfrm>
            <a:off x="6509479" y="3433280"/>
            <a:ext cx="2552525" cy="70788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6E856-F9C8-699C-5B1F-7C7AEE28F33C}"/>
              </a:ext>
            </a:extLst>
          </p:cNvPr>
          <p:cNvSpPr txBox="1"/>
          <p:nvPr/>
        </p:nvSpPr>
        <p:spPr>
          <a:xfrm>
            <a:off x="6518758" y="3433280"/>
            <a:ext cx="2533966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Care at Home Re-commission</a:t>
            </a:r>
          </a:p>
        </p:txBody>
      </p:sp>
      <p:pic>
        <p:nvPicPr>
          <p:cNvPr id="2050" name="Picture 7">
            <a:extLst>
              <a:ext uri="{FF2B5EF4-FFF2-40B4-BE49-F238E27FC236}">
                <a16:creationId xmlns:a16="http://schemas.microsoft.com/office/drawing/2014/main" id="{D79C9F8D-9428-AAEF-0DFE-67811389D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01" y="185759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54D822-2F30-5849-50A7-36933E22E56A}"/>
              </a:ext>
            </a:extLst>
          </p:cNvPr>
          <p:cNvSpPr/>
          <p:nvPr/>
        </p:nvSpPr>
        <p:spPr>
          <a:xfrm>
            <a:off x="769682" y="2444504"/>
            <a:ext cx="2589518" cy="726658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Mental Health Re-design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20D2DC-DBE3-DB6E-CCF0-AB6D9CF160C8}"/>
              </a:ext>
            </a:extLst>
          </p:cNvPr>
          <p:cNvSpPr/>
          <p:nvPr/>
        </p:nvSpPr>
        <p:spPr>
          <a:xfrm>
            <a:off x="160197" y="133436"/>
            <a:ext cx="2589518" cy="726658"/>
          </a:xfrm>
          <a:prstGeom prst="rect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Transitions Programme</a:t>
            </a:r>
          </a:p>
        </p:txBody>
      </p:sp>
    </p:spTree>
    <p:extLst>
      <p:ext uri="{BB962C8B-B14F-4D97-AF65-F5344CB8AC3E}">
        <p14:creationId xmlns:p14="http://schemas.microsoft.com/office/powerpoint/2010/main" val="84679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7C0EC41-6DB3-C602-95CA-56B6438A4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83048" r="-963" b="2278"/>
          <a:stretch/>
        </p:blipFill>
        <p:spPr>
          <a:xfrm>
            <a:off x="0" y="4438824"/>
            <a:ext cx="9144000" cy="7046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4FE610-82B2-D7C0-464C-903C3A52E74C}"/>
              </a:ext>
            </a:extLst>
          </p:cNvPr>
          <p:cNvSpPr/>
          <p:nvPr/>
        </p:nvSpPr>
        <p:spPr>
          <a:xfrm>
            <a:off x="746376" y="507206"/>
            <a:ext cx="7642232" cy="3963304"/>
          </a:xfrm>
          <a:prstGeom prst="rect">
            <a:avLst/>
          </a:prstGeom>
          <a:solidFill>
            <a:srgbClr val="45848B">
              <a:alpha val="13000"/>
            </a:srgbClr>
          </a:solidFill>
          <a:ln w="38100">
            <a:solidFill>
              <a:srgbClr val="4C64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7ACBBD-7E08-4689-9AAF-1446D66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17" y="-241878"/>
            <a:ext cx="7886700" cy="994172"/>
          </a:xfrm>
        </p:spPr>
        <p:txBody>
          <a:bodyPr/>
          <a:lstStyle/>
          <a:p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Place Ambition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9EED7-CE88-9ED7-9442-5E178215DC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45848B">
                <a:tint val="45000"/>
                <a:satMod val="400000"/>
              </a:srgbClr>
            </a:duotone>
          </a:blip>
          <a:srcRect l="9767"/>
          <a:stretch/>
        </p:blipFill>
        <p:spPr>
          <a:xfrm>
            <a:off x="755394" y="550956"/>
            <a:ext cx="3627296" cy="209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91915-5FE2-C71E-9144-B60EB5F2C0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519"/>
          <a:stretch/>
        </p:blipFill>
        <p:spPr>
          <a:xfrm>
            <a:off x="971350" y="752295"/>
            <a:ext cx="422966" cy="192869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EFC1C63-4301-C508-5B0E-935A2727B17E}"/>
              </a:ext>
            </a:extLst>
          </p:cNvPr>
          <p:cNvGraphicFramePr/>
          <p:nvPr/>
        </p:nvGraphicFramePr>
        <p:xfrm>
          <a:off x="2155088" y="582642"/>
          <a:ext cx="6082341" cy="385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8498286-EC93-EBE1-741F-1D81389850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45848B">
                <a:tint val="45000"/>
                <a:satMod val="400000"/>
              </a:srgbClr>
            </a:duotone>
          </a:blip>
          <a:srcRect l="47943" t="53698" b="17531"/>
          <a:stretch/>
        </p:blipFill>
        <p:spPr>
          <a:xfrm>
            <a:off x="5257275" y="3059113"/>
            <a:ext cx="3140350" cy="134597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29866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7C0EC41-6DB3-C602-95CA-56B6438A4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83048" r="-963" b="2278"/>
          <a:stretch/>
        </p:blipFill>
        <p:spPr>
          <a:xfrm>
            <a:off x="0" y="4438824"/>
            <a:ext cx="9144000" cy="7046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4FE610-82B2-D7C0-464C-903C3A52E74C}"/>
              </a:ext>
            </a:extLst>
          </p:cNvPr>
          <p:cNvSpPr/>
          <p:nvPr/>
        </p:nvSpPr>
        <p:spPr>
          <a:xfrm>
            <a:off x="746376" y="507206"/>
            <a:ext cx="7642232" cy="3963304"/>
          </a:xfrm>
          <a:prstGeom prst="rect">
            <a:avLst/>
          </a:prstGeom>
          <a:solidFill>
            <a:srgbClr val="45848B">
              <a:alpha val="13000"/>
            </a:srgbClr>
          </a:solidFill>
          <a:ln w="38100">
            <a:solidFill>
              <a:srgbClr val="4C64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7ACBBD-7E08-4689-9AAF-1446D66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17" y="-241878"/>
            <a:ext cx="7886700" cy="994172"/>
          </a:xfrm>
        </p:spPr>
        <p:txBody>
          <a:bodyPr/>
          <a:lstStyle/>
          <a:p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Place Objective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C54CFE-DA07-42CC-A0C6-74ED746C6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515" y="635819"/>
            <a:ext cx="6929876" cy="34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4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99126C-5CAD-5400-D175-FA0B9122B5AF}"/>
              </a:ext>
            </a:extLst>
          </p:cNvPr>
          <p:cNvSpPr/>
          <p:nvPr/>
        </p:nvSpPr>
        <p:spPr>
          <a:xfrm>
            <a:off x="4011032" y="1977056"/>
            <a:ext cx="2467927" cy="2475435"/>
          </a:xfrm>
          <a:prstGeom prst="rect">
            <a:avLst/>
          </a:prstGeom>
          <a:gradFill flip="none" rotWithShape="1">
            <a:gsLst>
              <a:gs pos="0">
                <a:srgbClr val="60A8B0"/>
              </a:gs>
              <a:gs pos="74000">
                <a:srgbClr val="475D61"/>
              </a:gs>
              <a:gs pos="83000">
                <a:srgbClr val="4C6468"/>
              </a:gs>
              <a:gs pos="100000">
                <a:srgbClr val="475D61"/>
              </a:gs>
            </a:gsLst>
            <a:lin ang="16200000" scaled="1"/>
            <a:tileRect/>
          </a:gradFill>
          <a:ln>
            <a:solidFill>
              <a:srgbClr val="475D6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900" dirty="0"/>
              <a:t>Community </a:t>
            </a:r>
          </a:p>
          <a:p>
            <a:pPr algn="r"/>
            <a:r>
              <a:rPr lang="en-GB" sz="900" dirty="0"/>
              <a:t>Care (</a:t>
            </a:r>
            <a:r>
              <a:rPr lang="en-GB" sz="900" dirty="0" err="1"/>
              <a:t>Incl</a:t>
            </a:r>
            <a:r>
              <a:rPr lang="en-GB" sz="900" dirty="0"/>
              <a:t> </a:t>
            </a:r>
          </a:p>
          <a:p>
            <a:pPr algn="r"/>
            <a:r>
              <a:rPr lang="en-GB" sz="900" dirty="0"/>
              <a:t>Admission </a:t>
            </a:r>
          </a:p>
          <a:p>
            <a:pPr algn="r"/>
            <a:r>
              <a:rPr lang="en-GB" sz="900" dirty="0"/>
              <a:t>Avoidance) </a:t>
            </a:r>
          </a:p>
          <a:p>
            <a:pPr algn="r"/>
            <a:r>
              <a:rPr lang="en-GB" sz="900" dirty="0"/>
              <a:t>(2&amp;3)</a:t>
            </a:r>
          </a:p>
          <a:p>
            <a:pPr algn="r"/>
            <a:endParaRPr lang="en-GB" sz="900" dirty="0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7C0EC41-6DB3-C602-95CA-56B6438A4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83048" r="-963" b="2278"/>
          <a:stretch/>
        </p:blipFill>
        <p:spPr>
          <a:xfrm>
            <a:off x="0" y="4438824"/>
            <a:ext cx="9144000" cy="704676"/>
          </a:xfrm>
          <a:prstGeom prst="rect">
            <a:avLst/>
          </a:prstGeom>
        </p:spPr>
      </p:pic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9239327-9400-8E65-D40A-FDE8AFDFFE71}"/>
              </a:ext>
            </a:extLst>
          </p:cNvPr>
          <p:cNvSpPr/>
          <p:nvPr/>
        </p:nvSpPr>
        <p:spPr>
          <a:xfrm flipH="1">
            <a:off x="2020426" y="3913597"/>
            <a:ext cx="2064119" cy="541630"/>
          </a:xfrm>
          <a:prstGeom prst="parallelogram">
            <a:avLst>
              <a:gd name="adj" fmla="val 67878"/>
            </a:avLst>
          </a:prstGeom>
          <a:gradFill flip="none" rotWithShape="1">
            <a:gsLst>
              <a:gs pos="0">
                <a:srgbClr val="60A8B0">
                  <a:tint val="66000"/>
                  <a:satMod val="160000"/>
                </a:srgbClr>
              </a:gs>
              <a:gs pos="50000">
                <a:srgbClr val="60A8B0">
                  <a:tint val="44500"/>
                  <a:satMod val="160000"/>
                </a:srgbClr>
              </a:gs>
              <a:gs pos="100000">
                <a:srgbClr val="60A8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475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solidFill>
                  <a:sysClr val="windowText" lastClr="000000"/>
                </a:solidFill>
              </a:rPr>
              <a:t>Health-led interventions to reduce admissions</a:t>
            </a: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4857F518-B753-B88C-B0E5-B431A9A4D41D}"/>
              </a:ext>
            </a:extLst>
          </p:cNvPr>
          <p:cNvSpPr/>
          <p:nvPr/>
        </p:nvSpPr>
        <p:spPr>
          <a:xfrm flipH="1">
            <a:off x="1427042" y="3018742"/>
            <a:ext cx="2467927" cy="870830"/>
          </a:xfrm>
          <a:prstGeom prst="parallelogram">
            <a:avLst>
              <a:gd name="adj" fmla="val 67878"/>
            </a:avLst>
          </a:prstGeom>
          <a:gradFill flip="none" rotWithShape="1">
            <a:gsLst>
              <a:gs pos="0">
                <a:srgbClr val="4E959C">
                  <a:tint val="66000"/>
                  <a:satMod val="160000"/>
                </a:srgbClr>
              </a:gs>
              <a:gs pos="50000">
                <a:srgbClr val="4E959C">
                  <a:tint val="44500"/>
                  <a:satMod val="160000"/>
                </a:srgbClr>
              </a:gs>
              <a:gs pos="100000">
                <a:srgbClr val="4E959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475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solidFill>
                  <a:sysClr val="windowText" lastClr="000000"/>
                </a:solidFill>
              </a:rPr>
              <a:t>Supporting people in crisis to remain at home and enabling safe discharges to home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D908E5C9-2A46-E46B-0830-D65E73939CE6}"/>
              </a:ext>
            </a:extLst>
          </p:cNvPr>
          <p:cNvSpPr/>
          <p:nvPr/>
        </p:nvSpPr>
        <p:spPr>
          <a:xfrm flipH="1">
            <a:off x="708595" y="1977056"/>
            <a:ext cx="2647963" cy="1017661"/>
          </a:xfrm>
          <a:prstGeom prst="parallelogram">
            <a:avLst>
              <a:gd name="adj" fmla="val 67878"/>
            </a:avLst>
          </a:prstGeom>
          <a:gradFill flip="none" rotWithShape="1">
            <a:gsLst>
              <a:gs pos="0">
                <a:srgbClr val="4C6468">
                  <a:tint val="66000"/>
                  <a:satMod val="160000"/>
                </a:srgbClr>
              </a:gs>
              <a:gs pos="50000">
                <a:srgbClr val="4C6468">
                  <a:tint val="44500"/>
                  <a:satMod val="160000"/>
                </a:srgbClr>
              </a:gs>
              <a:gs pos="100000">
                <a:srgbClr val="4C646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475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solidFill>
                  <a:sysClr val="windowText" lastClr="000000"/>
                </a:solidFill>
              </a:rPr>
              <a:t>Managing people  in their homes and communities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7ACBBD-7E08-4689-9AAF-1446D66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409"/>
            <a:ext cx="7886700" cy="994172"/>
          </a:xfrm>
        </p:spPr>
        <p:txBody>
          <a:bodyPr/>
          <a:lstStyle/>
          <a:p>
            <a:r>
              <a:rPr lang="en-GB" sz="36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Place Transformation Plan 23/24</a:t>
            </a:r>
            <a:endParaRPr lang="en-GB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35B6A97-D1CA-C8BD-7BE8-AA1D83035D0C}"/>
              </a:ext>
            </a:extLst>
          </p:cNvPr>
          <p:cNvSpPr/>
          <p:nvPr/>
        </p:nvSpPr>
        <p:spPr>
          <a:xfrm rot="10800000">
            <a:off x="6904945" y="21264"/>
            <a:ext cx="2239055" cy="5143501"/>
          </a:xfrm>
          <a:prstGeom prst="rtTriangle">
            <a:avLst/>
          </a:prstGeom>
          <a:solidFill>
            <a:srgbClr val="4E9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57BEAC-C708-BEA4-EC49-A73E9D470964}"/>
              </a:ext>
            </a:extLst>
          </p:cNvPr>
          <p:cNvSpPr/>
          <p:nvPr/>
        </p:nvSpPr>
        <p:spPr>
          <a:xfrm>
            <a:off x="4385663" y="3018742"/>
            <a:ext cx="1465478" cy="870830"/>
          </a:xfrm>
          <a:prstGeom prst="rect">
            <a:avLst/>
          </a:prstGeom>
          <a:solidFill>
            <a:srgbClr val="45848B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900" dirty="0"/>
              <a:t>Intermediate Care/ Integrated Discharge</a:t>
            </a:r>
          </a:p>
          <a:p>
            <a:pPr algn="r"/>
            <a:r>
              <a:rPr lang="en-GB" sz="900" dirty="0"/>
              <a:t>(1&amp;2&amp;3)</a:t>
            </a:r>
          </a:p>
          <a:p>
            <a:pPr algn="r"/>
            <a:endParaRPr lang="en-GB" sz="9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8D7B13-B123-0224-10EC-AD903D12069F}"/>
              </a:ext>
            </a:extLst>
          </p:cNvPr>
          <p:cNvSpPr/>
          <p:nvPr/>
        </p:nvSpPr>
        <p:spPr>
          <a:xfrm>
            <a:off x="6535128" y="1984899"/>
            <a:ext cx="637505" cy="2453925"/>
          </a:xfrm>
          <a:prstGeom prst="rect">
            <a:avLst/>
          </a:prstGeom>
          <a:solidFill>
            <a:srgbClr val="00B0AC"/>
          </a:solidFill>
          <a:ln>
            <a:solidFill>
              <a:srgbClr val="475D6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25" dirty="0"/>
              <a:t>Community Partnership Strategic Programme</a:t>
            </a:r>
          </a:p>
          <a:p>
            <a:pPr algn="ctr"/>
            <a:r>
              <a:rPr lang="en-GB" sz="825" dirty="0"/>
              <a:t>(3)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B8115-9225-4ACD-4528-5EEB73B4192C}"/>
              </a:ext>
            </a:extLst>
          </p:cNvPr>
          <p:cNvSpPr/>
          <p:nvPr/>
        </p:nvSpPr>
        <p:spPr>
          <a:xfrm>
            <a:off x="7206769" y="1993141"/>
            <a:ext cx="637505" cy="2467193"/>
          </a:xfrm>
          <a:prstGeom prst="rect">
            <a:avLst/>
          </a:prstGeom>
          <a:solidFill>
            <a:srgbClr val="60A8B0"/>
          </a:solidFill>
          <a:ln>
            <a:solidFill>
              <a:srgbClr val="475D6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00" dirty="0"/>
              <a:t>All age Mental Health</a:t>
            </a:r>
          </a:p>
          <a:p>
            <a:pPr algn="ctr"/>
            <a:r>
              <a:rPr lang="en-GB" sz="900" dirty="0"/>
              <a:t>(2&amp;3&amp;4)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E2498B-3428-7878-3759-667104E4253B}"/>
              </a:ext>
            </a:extLst>
          </p:cNvPr>
          <p:cNvSpPr/>
          <p:nvPr/>
        </p:nvSpPr>
        <p:spPr>
          <a:xfrm>
            <a:off x="7900444" y="1993141"/>
            <a:ext cx="637505" cy="2467193"/>
          </a:xfrm>
          <a:prstGeom prst="rect">
            <a:avLst/>
          </a:prstGeom>
          <a:solidFill>
            <a:srgbClr val="45848B"/>
          </a:solidFill>
          <a:ln>
            <a:solidFill>
              <a:srgbClr val="475D6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00" dirty="0"/>
              <a:t>All age LD &amp;Autism</a:t>
            </a:r>
          </a:p>
          <a:p>
            <a:pPr algn="ctr"/>
            <a:r>
              <a:rPr lang="en-GB" sz="900" dirty="0"/>
              <a:t>(2&amp;3&amp;4)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ACC6E-666D-9C17-AB01-6F026BDC977D}"/>
              </a:ext>
            </a:extLst>
          </p:cNvPr>
          <p:cNvSpPr txBox="1"/>
          <p:nvPr/>
        </p:nvSpPr>
        <p:spPr>
          <a:xfrm>
            <a:off x="139031" y="1142917"/>
            <a:ext cx="176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0E467A-A627-4343-0B17-04221CF3AD0B}"/>
              </a:ext>
            </a:extLst>
          </p:cNvPr>
          <p:cNvSpPr txBox="1"/>
          <p:nvPr/>
        </p:nvSpPr>
        <p:spPr>
          <a:xfrm>
            <a:off x="1201176" y="1142917"/>
            <a:ext cx="176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80A4CA-827B-D628-C420-0C0CA0ACC82D}"/>
              </a:ext>
            </a:extLst>
          </p:cNvPr>
          <p:cNvSpPr txBox="1"/>
          <p:nvPr/>
        </p:nvSpPr>
        <p:spPr>
          <a:xfrm>
            <a:off x="2351522" y="1142917"/>
            <a:ext cx="176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7CE777-E57F-C004-FC1D-CBA2F6A18349}"/>
              </a:ext>
            </a:extLst>
          </p:cNvPr>
          <p:cNvSpPr txBox="1"/>
          <p:nvPr/>
        </p:nvSpPr>
        <p:spPr>
          <a:xfrm>
            <a:off x="5663921" y="1670206"/>
            <a:ext cx="2524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Transformation Programme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46D6B6-BA4A-4939-202B-16B510520535}"/>
              </a:ext>
            </a:extLst>
          </p:cNvPr>
          <p:cNvSpPr txBox="1"/>
          <p:nvPr/>
        </p:nvSpPr>
        <p:spPr>
          <a:xfrm>
            <a:off x="0" y="440747"/>
            <a:ext cx="28190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Governance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50B4CA-3BD9-C949-882D-C48BBF5C37F2}"/>
              </a:ext>
            </a:extLst>
          </p:cNvPr>
          <p:cNvSpPr txBox="1"/>
          <p:nvPr/>
        </p:nvSpPr>
        <p:spPr>
          <a:xfrm>
            <a:off x="-34790" y="1626970"/>
            <a:ext cx="58008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/>
              <a:t>Strategic Intent</a:t>
            </a:r>
            <a:r>
              <a:rPr lang="en-GB" sz="1350" dirty="0"/>
              <a:t>: Demand management, Home First, Investment in communities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FEAF76-C346-5BBD-63B8-03F3C76FE8A8}"/>
              </a:ext>
            </a:extLst>
          </p:cNvPr>
          <p:cNvSpPr/>
          <p:nvPr/>
        </p:nvSpPr>
        <p:spPr>
          <a:xfrm>
            <a:off x="1551422" y="482432"/>
            <a:ext cx="1717573" cy="6426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9E3260-C521-AE31-21FB-77B2CE985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32" b="22720"/>
          <a:stretch/>
        </p:blipFill>
        <p:spPr>
          <a:xfrm>
            <a:off x="210244" y="352347"/>
            <a:ext cx="4476425" cy="1302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3485F2-2E83-2B08-D64E-20F7F65C1F52}"/>
              </a:ext>
            </a:extLst>
          </p:cNvPr>
          <p:cNvSpPr txBox="1"/>
          <p:nvPr/>
        </p:nvSpPr>
        <p:spPr>
          <a:xfrm>
            <a:off x="3501868" y="1142917"/>
            <a:ext cx="1471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4</a:t>
            </a:r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7B75C498-89A5-350E-498C-91101895D5C7}"/>
              </a:ext>
            </a:extLst>
          </p:cNvPr>
          <p:cNvSpPr/>
          <p:nvPr/>
        </p:nvSpPr>
        <p:spPr>
          <a:xfrm>
            <a:off x="121290" y="1957158"/>
            <a:ext cx="418540" cy="2525681"/>
          </a:xfrm>
          <a:prstGeom prst="upArrow">
            <a:avLst/>
          </a:prstGeom>
          <a:solidFill>
            <a:srgbClr val="4C6468"/>
          </a:solidFill>
          <a:ln>
            <a:solidFill>
              <a:srgbClr val="475D6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bg1"/>
                </a:solidFill>
              </a:rPr>
              <a:t>Demand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77B97111-03AE-928D-11D5-B8C7D4FADFFE}"/>
              </a:ext>
            </a:extLst>
          </p:cNvPr>
          <p:cNvSpPr/>
          <p:nvPr/>
        </p:nvSpPr>
        <p:spPr>
          <a:xfrm>
            <a:off x="540322" y="1944151"/>
            <a:ext cx="418540" cy="2538689"/>
          </a:xfrm>
          <a:prstGeom prst="upArrow">
            <a:avLst/>
          </a:prstGeom>
          <a:solidFill>
            <a:srgbClr val="4C6468"/>
          </a:solidFill>
          <a:ln>
            <a:solidFill>
              <a:srgbClr val="475D6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bg1"/>
                </a:solidFill>
              </a:rPr>
              <a:t>£</a:t>
            </a:r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648DA107-17D6-C1EA-BF93-4A7B8EE0BFE0}"/>
              </a:ext>
            </a:extLst>
          </p:cNvPr>
          <p:cNvSpPr/>
          <p:nvPr/>
        </p:nvSpPr>
        <p:spPr>
          <a:xfrm>
            <a:off x="924366" y="1949862"/>
            <a:ext cx="418540" cy="2525117"/>
          </a:xfrm>
          <a:prstGeom prst="upArrow">
            <a:avLst/>
          </a:prstGeom>
          <a:solidFill>
            <a:srgbClr val="4C6468"/>
          </a:solidFill>
          <a:ln>
            <a:solidFill>
              <a:srgbClr val="475D6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solidFill>
                  <a:schemeClr val="bg1"/>
                </a:solidFill>
              </a:rPr>
              <a:t>Home</a:t>
            </a:r>
          </a:p>
          <a:p>
            <a:pPr algn="ctr"/>
            <a:endParaRPr lang="en-GB" sz="1350" dirty="0">
              <a:solidFill>
                <a:schemeClr val="bg1"/>
              </a:solidFill>
            </a:endParaRPr>
          </a:p>
          <a:p>
            <a:pPr algn="ctr"/>
            <a:r>
              <a:rPr lang="en-GB" sz="1350" dirty="0">
                <a:solidFill>
                  <a:schemeClr val="bg1"/>
                </a:solidFill>
              </a:rPr>
              <a:t>First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2DCDCA-CA0C-F6E4-7678-2B5E761934ED}"/>
              </a:ext>
            </a:extLst>
          </p:cNvPr>
          <p:cNvCxnSpPr>
            <a:cxnSpLocks/>
          </p:cNvCxnSpPr>
          <p:nvPr/>
        </p:nvCxnSpPr>
        <p:spPr>
          <a:xfrm>
            <a:off x="5694974" y="1670460"/>
            <a:ext cx="0" cy="27369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1B3EB69-8A51-B502-D129-9D501F57CCB1}"/>
              </a:ext>
            </a:extLst>
          </p:cNvPr>
          <p:cNvCxnSpPr>
            <a:cxnSpLocks/>
          </p:cNvCxnSpPr>
          <p:nvPr/>
        </p:nvCxnSpPr>
        <p:spPr>
          <a:xfrm flipH="1">
            <a:off x="4051136" y="1915700"/>
            <a:ext cx="1643838" cy="2579571"/>
          </a:xfrm>
          <a:prstGeom prst="line">
            <a:avLst/>
          </a:prstGeom>
          <a:ln w="133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A47CDC-AEB0-1FCC-758C-B6F319C33734}"/>
              </a:ext>
            </a:extLst>
          </p:cNvPr>
          <p:cNvCxnSpPr>
            <a:cxnSpLocks/>
          </p:cNvCxnSpPr>
          <p:nvPr/>
        </p:nvCxnSpPr>
        <p:spPr>
          <a:xfrm flipH="1">
            <a:off x="4048371" y="1956428"/>
            <a:ext cx="1626608" cy="25329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A4A8F4-831B-B326-5C45-E86394B2E990}"/>
              </a:ext>
            </a:extLst>
          </p:cNvPr>
          <p:cNvCxnSpPr>
            <a:cxnSpLocks/>
          </p:cNvCxnSpPr>
          <p:nvPr/>
        </p:nvCxnSpPr>
        <p:spPr>
          <a:xfrm>
            <a:off x="0" y="1645085"/>
            <a:ext cx="7624849" cy="522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66F940F-2B56-D088-4AAB-7DE3B809AC55}"/>
              </a:ext>
            </a:extLst>
          </p:cNvPr>
          <p:cNvCxnSpPr>
            <a:cxnSpLocks/>
          </p:cNvCxnSpPr>
          <p:nvPr/>
        </p:nvCxnSpPr>
        <p:spPr>
          <a:xfrm>
            <a:off x="0" y="4554069"/>
            <a:ext cx="8878186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F547634-92AC-DFB1-0F5C-76D03FFA1FFB}"/>
              </a:ext>
            </a:extLst>
          </p:cNvPr>
          <p:cNvGraphicFramePr/>
          <p:nvPr/>
        </p:nvGraphicFramePr>
        <p:xfrm>
          <a:off x="2472315" y="1957159"/>
          <a:ext cx="3166489" cy="252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667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73ACF2-D98A-94E7-D2C3-292BE8409A0A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696C9-82C8-97D1-751D-7B2B73180D41}"/>
              </a:ext>
            </a:extLst>
          </p:cNvPr>
          <p:cNvSpPr txBox="1"/>
          <p:nvPr/>
        </p:nvSpPr>
        <p:spPr>
          <a:xfrm>
            <a:off x="6266328" y="140353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Our Borough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9BC4F-0B79-7834-4383-28F17A3FD303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FB740F-C328-8C26-0B7D-F096D9677995}"/>
              </a:ext>
            </a:extLst>
          </p:cNvPr>
          <p:cNvGrpSpPr/>
          <p:nvPr/>
        </p:nvGrpSpPr>
        <p:grpSpPr>
          <a:xfrm>
            <a:off x="120276" y="697953"/>
            <a:ext cx="1997849" cy="991240"/>
            <a:chOff x="81345" y="144799"/>
            <a:chExt cx="1997849" cy="9912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9BFA4D-64F2-1507-37EA-FA439F045BA0}"/>
                </a:ext>
              </a:extLst>
            </p:cNvPr>
            <p:cNvSpPr/>
            <p:nvPr/>
          </p:nvSpPr>
          <p:spPr>
            <a:xfrm>
              <a:off x="81345" y="144799"/>
              <a:ext cx="1997849" cy="991240"/>
            </a:xfrm>
            <a:prstGeom prst="rect">
              <a:avLst/>
            </a:prstGeom>
            <a:solidFill>
              <a:srgbClr val="00CC99"/>
            </a:solidFill>
            <a:ln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737A8E-7119-1FC6-9140-7EDF7E64F15A}"/>
                </a:ext>
              </a:extLst>
            </p:cNvPr>
            <p:cNvSpPr txBox="1"/>
            <p:nvPr/>
          </p:nvSpPr>
          <p:spPr>
            <a:xfrm>
              <a:off x="135391" y="260504"/>
              <a:ext cx="18595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357,147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cs typeface="Cavolini" panose="03000502040302020204" pitchFamily="66" charset="0"/>
                </a:rPr>
                <a:t>Population</a:t>
              </a:r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CDAECD-FC9B-6441-22D8-2C9C5410FE2B}"/>
              </a:ext>
            </a:extLst>
          </p:cNvPr>
          <p:cNvGrpSpPr/>
          <p:nvPr/>
        </p:nvGrpSpPr>
        <p:grpSpPr>
          <a:xfrm>
            <a:off x="131571" y="3111739"/>
            <a:ext cx="1997849" cy="991240"/>
            <a:chOff x="81348" y="2169629"/>
            <a:chExt cx="1997849" cy="9912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63F454-1F95-3127-8F6E-89DE1AF9177E}"/>
                </a:ext>
              </a:extLst>
            </p:cNvPr>
            <p:cNvSpPr/>
            <p:nvPr/>
          </p:nvSpPr>
          <p:spPr>
            <a:xfrm>
              <a:off x="81348" y="2169629"/>
              <a:ext cx="1997849" cy="99124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C8B886-5D19-FADB-8BFD-668FF31E20B0}"/>
                </a:ext>
              </a:extLst>
            </p:cNvPr>
            <p:cNvSpPr txBox="1"/>
            <p:nvPr/>
          </p:nvSpPr>
          <p:spPr>
            <a:xfrm>
              <a:off x="135391" y="2169629"/>
              <a:ext cx="18595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University City 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cs typeface="Cavolini" panose="03000502040302020204" pitchFamily="66" charset="0"/>
                </a:rPr>
                <a:t>Industrial Towns</a:t>
              </a:r>
            </a:p>
            <a:p>
              <a:pPr algn="ctr"/>
              <a:r>
                <a:rPr lang="en-GB" sz="1400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Rural Villages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cs typeface="Cavolini" panose="03000502040302020204" pitchFamily="66" charset="0"/>
                </a:rPr>
                <a:t>Market Towns</a:t>
              </a:r>
              <a:endParaRPr lang="en-GB" sz="1200" dirty="0">
                <a:solidFill>
                  <a:schemeClr val="bg1"/>
                </a:solidFill>
                <a:cs typeface="Cavolini" panose="03000502040302020204" pitchFamily="66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DD9EAA-4423-C95B-6CEC-F1645F04636C}"/>
              </a:ext>
            </a:extLst>
          </p:cNvPr>
          <p:cNvGrpSpPr/>
          <p:nvPr/>
        </p:nvGrpSpPr>
        <p:grpSpPr>
          <a:xfrm>
            <a:off x="6885752" y="2204797"/>
            <a:ext cx="1997849" cy="1077218"/>
            <a:chOff x="6915632" y="2196352"/>
            <a:chExt cx="1997849" cy="12066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53F9BD-3CF3-D30C-E28A-D83F21D61F95}"/>
                </a:ext>
              </a:extLst>
            </p:cNvPr>
            <p:cNvSpPr/>
            <p:nvPr/>
          </p:nvSpPr>
          <p:spPr>
            <a:xfrm>
              <a:off x="6915632" y="2196352"/>
              <a:ext cx="1997849" cy="1206642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7E52A0-21FF-2A68-AE71-F0F462A62DE4}"/>
                </a:ext>
              </a:extLst>
            </p:cNvPr>
            <p:cNvSpPr txBox="1"/>
            <p:nvPr/>
          </p:nvSpPr>
          <p:spPr>
            <a:xfrm>
              <a:off x="6950207" y="2325450"/>
              <a:ext cx="18595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C6559F-DD1E-5467-A9B9-44E815A07AEF}"/>
              </a:ext>
            </a:extLst>
          </p:cNvPr>
          <p:cNvGrpSpPr/>
          <p:nvPr/>
        </p:nvGrpSpPr>
        <p:grpSpPr>
          <a:xfrm>
            <a:off x="131573" y="1902783"/>
            <a:ext cx="1997849" cy="991240"/>
            <a:chOff x="81348" y="1107977"/>
            <a:chExt cx="1997849" cy="9912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B0408B-7997-7C0C-09E2-A1E40EE1FE5D}"/>
                </a:ext>
              </a:extLst>
            </p:cNvPr>
            <p:cNvSpPr/>
            <p:nvPr/>
          </p:nvSpPr>
          <p:spPr>
            <a:xfrm>
              <a:off x="81348" y="1107977"/>
              <a:ext cx="1997849" cy="99124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419D87-D9B5-EA9C-EFA4-F16B6B45A3A9}"/>
                </a:ext>
              </a:extLst>
            </p:cNvPr>
            <p:cNvSpPr txBox="1"/>
            <p:nvPr/>
          </p:nvSpPr>
          <p:spPr>
            <a:xfrm>
              <a:off x="150504" y="1292237"/>
              <a:ext cx="18595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75,750 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cs typeface="Cavolini" panose="03000502040302020204" pitchFamily="66" charset="0"/>
                </a:rPr>
                <a:t>Residents 65+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E54CA7-A336-C9D6-8B20-14DF7FF19DF4}"/>
              </a:ext>
            </a:extLst>
          </p:cNvPr>
          <p:cNvSpPr/>
          <p:nvPr/>
        </p:nvSpPr>
        <p:spPr>
          <a:xfrm>
            <a:off x="6266328" y="-213590"/>
            <a:ext cx="3788227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87415C-DE6C-CC1C-0453-5FDE5815881B}"/>
              </a:ext>
            </a:extLst>
          </p:cNvPr>
          <p:cNvSpPr txBox="1"/>
          <p:nvPr/>
        </p:nvSpPr>
        <p:spPr>
          <a:xfrm>
            <a:off x="6861378" y="117329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Our Borough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284BF1-FDBE-9C63-1573-1DDDE006F084}"/>
              </a:ext>
            </a:extLst>
          </p:cNvPr>
          <p:cNvSpPr/>
          <p:nvPr/>
        </p:nvSpPr>
        <p:spPr>
          <a:xfrm>
            <a:off x="6885752" y="1136039"/>
            <a:ext cx="1997849" cy="99124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A98FF7-A400-E2A4-8EF7-62D637E67EDB}"/>
              </a:ext>
            </a:extLst>
          </p:cNvPr>
          <p:cNvSpPr txBox="1"/>
          <p:nvPr/>
        </p:nvSpPr>
        <p:spPr>
          <a:xfrm>
            <a:off x="6885752" y="1142331"/>
            <a:ext cx="2010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cs typeface="Cavolini" panose="03000502040302020204" pitchFamily="66" charset="0"/>
              </a:rPr>
              <a:t>42 General Practices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cs typeface="Cavolini" panose="03000502040302020204" pitchFamily="66" charset="0"/>
              </a:rPr>
              <a:t>2 Hospitals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cs typeface="Cavolini" panose="03000502040302020204" pitchFamily="66" charset="0"/>
              </a:rPr>
              <a:t>2 Community Health Providers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254688-A31E-53A8-0BF3-C34BDCD98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64" y="1142331"/>
            <a:ext cx="3974821" cy="2236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38E91D-4EC8-531E-3953-4812AEBF3E8B}"/>
              </a:ext>
            </a:extLst>
          </p:cNvPr>
          <p:cNvSpPr txBox="1"/>
          <p:nvPr/>
        </p:nvSpPr>
        <p:spPr>
          <a:xfrm>
            <a:off x="6952492" y="2204797"/>
            <a:ext cx="1909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cs typeface="Cavolini" panose="03000502040302020204" pitchFamily="66" charset="0"/>
              </a:rPr>
              <a:t>Cheshire &amp; Merseyside ICS</a:t>
            </a:r>
          </a:p>
          <a:p>
            <a:pPr algn="ctr"/>
            <a:endParaRPr lang="en-GB" sz="1200" b="1" dirty="0">
              <a:solidFill>
                <a:schemeClr val="bg1"/>
              </a:solidFill>
              <a:cs typeface="Cavolini" panose="03000502040302020204" pitchFamily="66" charset="0"/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  <a:cs typeface="Cavolini" panose="03000502040302020204" pitchFamily="66" charset="0"/>
              </a:rPr>
              <a:t>2</a:t>
            </a:r>
            <a:r>
              <a:rPr lang="en-GB" sz="1200" baseline="30000" dirty="0">
                <a:solidFill>
                  <a:schemeClr val="bg1"/>
                </a:solidFill>
                <a:cs typeface="Cavolini" panose="03000502040302020204" pitchFamily="66" charset="0"/>
              </a:rPr>
              <a:t>nd</a:t>
            </a:r>
            <a:r>
              <a:rPr lang="en-GB" sz="1200" dirty="0">
                <a:solidFill>
                  <a:schemeClr val="bg1"/>
                </a:solidFill>
                <a:cs typeface="Cavolini" panose="03000502040302020204" pitchFamily="66" charset="0"/>
              </a:rPr>
              <a:t> largest in England (pop.2,714,167)</a:t>
            </a:r>
          </a:p>
        </p:txBody>
      </p:sp>
    </p:spTree>
    <p:extLst>
      <p:ext uri="{BB962C8B-B14F-4D97-AF65-F5344CB8AC3E}">
        <p14:creationId xmlns:p14="http://schemas.microsoft.com/office/powerpoint/2010/main" val="167833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A1B680-B44E-B20B-AA42-21C1A384C754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FDFA40-5AE7-04FE-1083-0636B22A206F}"/>
              </a:ext>
            </a:extLst>
          </p:cNvPr>
          <p:cNvSpPr/>
          <p:nvPr/>
        </p:nvSpPr>
        <p:spPr>
          <a:xfrm>
            <a:off x="5985862" y="-276874"/>
            <a:ext cx="3788227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29A09-F6EC-89C3-FF53-D7F9780C9443}"/>
              </a:ext>
            </a:extLst>
          </p:cNvPr>
          <p:cNvSpPr txBox="1"/>
          <p:nvPr/>
        </p:nvSpPr>
        <p:spPr>
          <a:xfrm>
            <a:off x="6158752" y="134222"/>
            <a:ext cx="330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Adult Social Care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C1AB4-8483-C389-D50D-690952203B51}"/>
              </a:ext>
            </a:extLst>
          </p:cNvPr>
          <p:cNvSpPr/>
          <p:nvPr/>
        </p:nvSpPr>
        <p:spPr>
          <a:xfrm>
            <a:off x="2540532" y="2196352"/>
            <a:ext cx="1997849" cy="120664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C02A9D-B8D7-5CF2-0869-E7EC43BA8340}"/>
              </a:ext>
            </a:extLst>
          </p:cNvPr>
          <p:cNvGrpSpPr/>
          <p:nvPr/>
        </p:nvGrpSpPr>
        <p:grpSpPr>
          <a:xfrm>
            <a:off x="3573075" y="925308"/>
            <a:ext cx="1997849" cy="1206642"/>
            <a:chOff x="2458891" y="837310"/>
            <a:chExt cx="1997849" cy="12066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08C945-4331-F96F-FEA9-15255DACBAA2}"/>
                </a:ext>
              </a:extLst>
            </p:cNvPr>
            <p:cNvSpPr/>
            <p:nvPr/>
          </p:nvSpPr>
          <p:spPr>
            <a:xfrm>
              <a:off x="2458891" y="837310"/>
              <a:ext cx="1997849" cy="1206642"/>
            </a:xfrm>
            <a:prstGeom prst="rect">
              <a:avLst/>
            </a:prstGeom>
            <a:solidFill>
              <a:srgbClr val="990099"/>
            </a:solidFill>
            <a:ln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2BD30F-3428-38D0-4178-8144C6ACE2C3}"/>
                </a:ext>
              </a:extLst>
            </p:cNvPr>
            <p:cNvSpPr txBox="1"/>
            <p:nvPr/>
          </p:nvSpPr>
          <p:spPr>
            <a:xfrm>
              <a:off x="2497312" y="978966"/>
              <a:ext cx="18595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9,400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cs typeface="Cavolini" panose="03000502040302020204" pitchFamily="66" charset="0"/>
                </a:rPr>
                <a:t>Current number of people we are supporting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0FD31D-89DD-BAEE-1605-7E2F1424C476}"/>
              </a:ext>
            </a:extLst>
          </p:cNvPr>
          <p:cNvGrpSpPr/>
          <p:nvPr/>
        </p:nvGrpSpPr>
        <p:grpSpPr>
          <a:xfrm>
            <a:off x="4621948" y="2196352"/>
            <a:ext cx="1997849" cy="1206642"/>
            <a:chOff x="4687262" y="837310"/>
            <a:chExt cx="1997849" cy="120664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2B43BB-370B-9F96-7EDE-3FC6F86917A5}"/>
                </a:ext>
              </a:extLst>
            </p:cNvPr>
            <p:cNvSpPr/>
            <p:nvPr/>
          </p:nvSpPr>
          <p:spPr>
            <a:xfrm>
              <a:off x="4687262" y="837310"/>
              <a:ext cx="1997849" cy="1206642"/>
            </a:xfrm>
            <a:prstGeom prst="rect">
              <a:avLst/>
            </a:prstGeom>
            <a:solidFill>
              <a:srgbClr val="CCFF33"/>
            </a:solidFill>
            <a:ln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B191B3-A8BE-6BFD-F731-49C7BCF5522D}"/>
                </a:ext>
              </a:extLst>
            </p:cNvPr>
            <p:cNvSpPr txBox="1"/>
            <p:nvPr/>
          </p:nvSpPr>
          <p:spPr>
            <a:xfrm>
              <a:off x="4756418" y="978966"/>
              <a:ext cx="18595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1,355</a:t>
              </a:r>
            </a:p>
            <a:p>
              <a:pPr algn="ctr"/>
              <a:r>
                <a:rPr lang="en-GB" sz="1200" dirty="0">
                  <a:cs typeface="Cavolini" panose="03000502040302020204" pitchFamily="66" charset="0"/>
                </a:rPr>
                <a:t>Number of people in Care Home Placements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868FA42-7D33-298A-0288-49E7F17B7F6D}"/>
              </a:ext>
            </a:extLst>
          </p:cNvPr>
          <p:cNvGrpSpPr/>
          <p:nvPr/>
        </p:nvGrpSpPr>
        <p:grpSpPr>
          <a:xfrm>
            <a:off x="5620871" y="904659"/>
            <a:ext cx="1997849" cy="1206642"/>
            <a:chOff x="6881049" y="835496"/>
            <a:chExt cx="1997849" cy="12066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E10A068-DF20-F15D-215C-C0C5C38B39EE}"/>
                </a:ext>
              </a:extLst>
            </p:cNvPr>
            <p:cNvSpPr/>
            <p:nvPr/>
          </p:nvSpPr>
          <p:spPr>
            <a:xfrm>
              <a:off x="6881049" y="835496"/>
              <a:ext cx="1997849" cy="120664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90FC86-9DEB-8877-6C31-00628FB798AF}"/>
                </a:ext>
              </a:extLst>
            </p:cNvPr>
            <p:cNvSpPr txBox="1"/>
            <p:nvPr/>
          </p:nvSpPr>
          <p:spPr>
            <a:xfrm>
              <a:off x="6984788" y="978966"/>
              <a:ext cx="18595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Cavolini" panose="03000502040302020204" pitchFamily="66" charset="0"/>
                </a:rPr>
                <a:t>5,215</a:t>
              </a:r>
            </a:p>
            <a:p>
              <a:pPr algn="ctr"/>
              <a:r>
                <a:rPr lang="en-GB" sz="1200" dirty="0">
                  <a:cs typeface="Cavolini" panose="03000502040302020204" pitchFamily="66" charset="0"/>
                </a:rPr>
                <a:t>Current number of people in receipt of long term support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B44BA5-9C1D-FE7C-B780-6BAA6DB2FC34}"/>
              </a:ext>
            </a:extLst>
          </p:cNvPr>
          <p:cNvGrpSpPr/>
          <p:nvPr/>
        </p:nvGrpSpPr>
        <p:grpSpPr>
          <a:xfrm>
            <a:off x="473033" y="2187013"/>
            <a:ext cx="1997849" cy="1206642"/>
            <a:chOff x="268941" y="2200069"/>
            <a:chExt cx="1997849" cy="120664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860B36-9D0C-9F9F-4A32-CC8B6A15F142}"/>
                </a:ext>
              </a:extLst>
            </p:cNvPr>
            <p:cNvSpPr/>
            <p:nvPr/>
          </p:nvSpPr>
          <p:spPr>
            <a:xfrm>
              <a:off x="268941" y="2200069"/>
              <a:ext cx="1997849" cy="1206642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151C67-AEA5-F59A-87ED-267E98B1878E}"/>
                </a:ext>
              </a:extLst>
            </p:cNvPr>
            <p:cNvSpPr txBox="1"/>
            <p:nvPr/>
          </p:nvSpPr>
          <p:spPr>
            <a:xfrm>
              <a:off x="368832" y="2269350"/>
              <a:ext cx="18595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18,604 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cs typeface="Cavolini" panose="03000502040302020204" pitchFamily="66" charset="0"/>
                </a:rPr>
                <a:t>Number of contacts with our Community Access Team in 21/22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E5E180-0F01-DEC8-5953-B3EA2B0619DE}"/>
              </a:ext>
            </a:extLst>
          </p:cNvPr>
          <p:cNvSpPr txBox="1"/>
          <p:nvPr/>
        </p:nvSpPr>
        <p:spPr>
          <a:xfrm>
            <a:off x="2547258" y="2338008"/>
            <a:ext cx="1859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cs typeface="Cavolini" panose="03000502040302020204" pitchFamily="66" charset="0"/>
              </a:rPr>
              <a:t>7,030 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cs typeface="Cavolini" panose="03000502040302020204" pitchFamily="66" charset="0"/>
              </a:rPr>
              <a:t>Number of referrals for assessment in 21/22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433D48-66D3-A1BC-30E8-A2009C1B5FF8}"/>
              </a:ext>
            </a:extLst>
          </p:cNvPr>
          <p:cNvGrpSpPr/>
          <p:nvPr/>
        </p:nvGrpSpPr>
        <p:grpSpPr>
          <a:xfrm>
            <a:off x="1513754" y="911215"/>
            <a:ext cx="1997849" cy="1206642"/>
            <a:chOff x="4687262" y="2196352"/>
            <a:chExt cx="1997849" cy="120664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BA2504-021E-510A-C3B5-B3603AEC27B2}"/>
                </a:ext>
              </a:extLst>
            </p:cNvPr>
            <p:cNvSpPr/>
            <p:nvPr/>
          </p:nvSpPr>
          <p:spPr>
            <a:xfrm>
              <a:off x="4687262" y="2196352"/>
              <a:ext cx="1997849" cy="1206642"/>
            </a:xfrm>
            <a:prstGeom prst="rect">
              <a:avLst/>
            </a:prstGeom>
            <a:solidFill>
              <a:srgbClr val="00CC99"/>
            </a:solidFill>
            <a:ln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EF6306-F587-51A6-B827-314A8F1A3FC3}"/>
                </a:ext>
              </a:extLst>
            </p:cNvPr>
            <p:cNvSpPr txBox="1"/>
            <p:nvPr/>
          </p:nvSpPr>
          <p:spPr>
            <a:xfrm>
              <a:off x="4756417" y="2325450"/>
              <a:ext cx="18595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Cavolini" panose="03000502040302020204" pitchFamily="66" charset="0"/>
                </a:rPr>
                <a:t>1,780</a:t>
              </a:r>
            </a:p>
            <a:p>
              <a:pPr algn="ctr"/>
              <a:r>
                <a:rPr lang="en-GB" sz="1200" dirty="0">
                  <a:cs typeface="Cavolini" panose="03000502040302020204" pitchFamily="66" charset="0"/>
                </a:rPr>
                <a:t>Number of carers supported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EC9B7F-463C-098D-7CC5-CD3484AC230D}"/>
              </a:ext>
            </a:extLst>
          </p:cNvPr>
          <p:cNvGrpSpPr/>
          <p:nvPr/>
        </p:nvGrpSpPr>
        <p:grpSpPr>
          <a:xfrm>
            <a:off x="6688953" y="2187013"/>
            <a:ext cx="1997849" cy="1206642"/>
            <a:chOff x="6915632" y="2196352"/>
            <a:chExt cx="1997849" cy="120664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C9E9CDD-49C0-E347-6523-B7B5E885CDCD}"/>
                </a:ext>
              </a:extLst>
            </p:cNvPr>
            <p:cNvSpPr/>
            <p:nvPr/>
          </p:nvSpPr>
          <p:spPr>
            <a:xfrm>
              <a:off x="6915632" y="2196352"/>
              <a:ext cx="1997849" cy="1206642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D433AE-F35F-D437-D59D-A90A2CABE7A4}"/>
                </a:ext>
              </a:extLst>
            </p:cNvPr>
            <p:cNvSpPr txBox="1"/>
            <p:nvPr/>
          </p:nvSpPr>
          <p:spPr>
            <a:xfrm>
              <a:off x="6950207" y="2325450"/>
              <a:ext cx="18595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33,900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cs typeface="Cavolini" panose="03000502040302020204" pitchFamily="66" charset="0"/>
                </a:rPr>
                <a:t>Current hours of care at </a:t>
              </a:r>
              <a:r>
                <a:rPr lang="en-GB" sz="1200">
                  <a:solidFill>
                    <a:schemeClr val="bg1"/>
                  </a:solidFill>
                  <a:cs typeface="Cavolini" panose="03000502040302020204" pitchFamily="66" charset="0"/>
                </a:rPr>
                <a:t>home commissioned per week</a:t>
              </a:r>
              <a:endParaRPr lang="en-GB" sz="1200" dirty="0">
                <a:solidFill>
                  <a:schemeClr val="bg1"/>
                </a:solidFill>
                <a:cs typeface="Cavolini" panose="03000502040302020204" pitchFamily="66" charset="0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48F07B6-A80F-E877-44E4-3E9BB2425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678111"/>
              </p:ext>
            </p:extLst>
          </p:nvPr>
        </p:nvGraphicFramePr>
        <p:xfrm>
          <a:off x="379946" y="3458057"/>
          <a:ext cx="8384106" cy="162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216">
                  <a:extLst>
                    <a:ext uri="{9D8B030D-6E8A-4147-A177-3AD203B41FA5}">
                      <a16:colId xmlns:a16="http://schemas.microsoft.com/office/drawing/2014/main" val="3385123243"/>
                    </a:ext>
                  </a:extLst>
                </a:gridCol>
                <a:gridCol w="814387">
                  <a:extLst>
                    <a:ext uri="{9D8B030D-6E8A-4147-A177-3AD203B41FA5}">
                      <a16:colId xmlns:a16="http://schemas.microsoft.com/office/drawing/2014/main" val="1457156308"/>
                    </a:ext>
                  </a:extLst>
                </a:gridCol>
                <a:gridCol w="1050131">
                  <a:extLst>
                    <a:ext uri="{9D8B030D-6E8A-4147-A177-3AD203B41FA5}">
                      <a16:colId xmlns:a16="http://schemas.microsoft.com/office/drawing/2014/main" val="3800258294"/>
                    </a:ext>
                  </a:extLst>
                </a:gridCol>
                <a:gridCol w="1207294">
                  <a:extLst>
                    <a:ext uri="{9D8B030D-6E8A-4147-A177-3AD203B41FA5}">
                      <a16:colId xmlns:a16="http://schemas.microsoft.com/office/drawing/2014/main" val="843720162"/>
                    </a:ext>
                  </a:extLst>
                </a:gridCol>
                <a:gridCol w="1086653">
                  <a:extLst>
                    <a:ext uri="{9D8B030D-6E8A-4147-A177-3AD203B41FA5}">
                      <a16:colId xmlns:a16="http://schemas.microsoft.com/office/drawing/2014/main" val="2829807921"/>
                    </a:ext>
                  </a:extLst>
                </a:gridCol>
                <a:gridCol w="1019425">
                  <a:extLst>
                    <a:ext uri="{9D8B030D-6E8A-4147-A177-3AD203B41FA5}">
                      <a16:colId xmlns:a16="http://schemas.microsoft.com/office/drawing/2014/main" val="3605003618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2022/23 Finance (£m)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73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Forecast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Underlying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Mitigating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Variance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420050"/>
                  </a:ext>
                </a:extLst>
              </a:tr>
              <a:tr h="255568">
                <a:tc>
                  <a:txBody>
                    <a:bodyPr/>
                    <a:lstStyle/>
                    <a:p>
                      <a:r>
                        <a:rPr lang="en-GB" sz="1100" b="1" dirty="0"/>
                        <a:t>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352.2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369.2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17.0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(16.4)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906369"/>
                  </a:ext>
                </a:extLst>
              </a:tr>
              <a:tr h="288970">
                <a:tc>
                  <a:txBody>
                    <a:bodyPr/>
                    <a:lstStyle/>
                    <a:p>
                      <a:r>
                        <a:rPr lang="en-GB" sz="1100" dirty="0"/>
                        <a:t>Commissioning, Contracts and Quality Assurance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(0.1)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(0.1)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402989"/>
                  </a:ext>
                </a:extLst>
              </a:tr>
              <a:tr h="282461">
                <a:tc>
                  <a:txBody>
                    <a:bodyPr/>
                    <a:lstStyle/>
                    <a:p>
                      <a:r>
                        <a:rPr lang="en-GB" sz="1100" dirty="0"/>
                        <a:t>Adult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107.1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(2.5)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16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92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C02DA9-498F-2AEF-8B7B-93B9F98C323E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34F431-4948-D372-CE57-C53248D28C2D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8E037-63F6-969B-F9D9-A964E831923B}"/>
              </a:ext>
            </a:extLst>
          </p:cNvPr>
          <p:cNvSpPr txBox="1"/>
          <p:nvPr/>
        </p:nvSpPr>
        <p:spPr>
          <a:xfrm>
            <a:off x="6710336" y="71197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Structure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33CED40-8D11-E708-8EC1-D520AEFF4F65}"/>
              </a:ext>
            </a:extLst>
          </p:cNvPr>
          <p:cNvGrpSpPr/>
          <p:nvPr/>
        </p:nvGrpSpPr>
        <p:grpSpPr>
          <a:xfrm>
            <a:off x="3555260" y="2631339"/>
            <a:ext cx="1690872" cy="857313"/>
            <a:chOff x="109685" y="1373605"/>
            <a:chExt cx="1784804" cy="10212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31F58F-06E1-AAC5-9FD1-DDB284467685}"/>
                </a:ext>
              </a:extLst>
            </p:cNvPr>
            <p:cNvSpPr/>
            <p:nvPr/>
          </p:nvSpPr>
          <p:spPr>
            <a:xfrm>
              <a:off x="109685" y="1373605"/>
              <a:ext cx="1784804" cy="1021220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5F7CE5-A071-1F61-E616-A5335C09FE32}"/>
                </a:ext>
              </a:extLst>
            </p:cNvPr>
            <p:cNvSpPr txBox="1"/>
            <p:nvPr/>
          </p:nvSpPr>
          <p:spPr>
            <a:xfrm>
              <a:off x="154756" y="1412938"/>
              <a:ext cx="165004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Gavin Butler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Principal Social Worker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 Mental Health Services and Home Assessment Team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E3166C-37DD-3FCA-827E-90CDD684BED0}"/>
              </a:ext>
            </a:extLst>
          </p:cNvPr>
          <p:cNvGrpSpPr/>
          <p:nvPr/>
        </p:nvGrpSpPr>
        <p:grpSpPr>
          <a:xfrm>
            <a:off x="1795942" y="2623693"/>
            <a:ext cx="1690872" cy="857312"/>
            <a:chOff x="2337781" y="1370133"/>
            <a:chExt cx="1784804" cy="1021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C96802-D011-2492-4528-7456B34604ED}"/>
                </a:ext>
              </a:extLst>
            </p:cNvPr>
            <p:cNvSpPr/>
            <p:nvPr/>
          </p:nvSpPr>
          <p:spPr>
            <a:xfrm>
              <a:off x="2337781" y="1370133"/>
              <a:ext cx="1784804" cy="102122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086FA6-52B3-445F-33E7-FB53F6D0F884}"/>
                </a:ext>
              </a:extLst>
            </p:cNvPr>
            <p:cNvSpPr txBox="1"/>
            <p:nvPr/>
          </p:nvSpPr>
          <p:spPr>
            <a:xfrm>
              <a:off x="2472291" y="1395481"/>
              <a:ext cx="158347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Nadia Van Der </a:t>
              </a:r>
              <a:r>
                <a:rPr kumimoji="0" lang="en-GB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Wath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Principal Occupational Therapist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 Hospital and Reablement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73BC02-1DD0-5F94-29F3-AF83E69A62EF}"/>
              </a:ext>
            </a:extLst>
          </p:cNvPr>
          <p:cNvGrpSpPr/>
          <p:nvPr/>
        </p:nvGrpSpPr>
        <p:grpSpPr>
          <a:xfrm>
            <a:off x="7224296" y="2613757"/>
            <a:ext cx="1690872" cy="830572"/>
            <a:chOff x="4140955" y="1368397"/>
            <a:chExt cx="1784804" cy="10212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582ECD-A6B2-F5E4-670C-1C099BA8186C}"/>
                </a:ext>
              </a:extLst>
            </p:cNvPr>
            <p:cNvSpPr/>
            <p:nvPr/>
          </p:nvSpPr>
          <p:spPr>
            <a:xfrm>
              <a:off x="4140955" y="1368397"/>
              <a:ext cx="1784804" cy="10212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3A5670-3021-7661-A45D-ECFCED2CFC5B}"/>
                </a:ext>
              </a:extLst>
            </p:cNvPr>
            <p:cNvSpPr txBox="1"/>
            <p:nvPr/>
          </p:nvSpPr>
          <p:spPr>
            <a:xfrm>
              <a:off x="4192988" y="1559045"/>
              <a:ext cx="160441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Michelle Taylor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Manager, Adult Social Care Commissioning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0B3869-0EA8-4506-8513-F53CE74EAB95}"/>
              </a:ext>
            </a:extLst>
          </p:cNvPr>
          <p:cNvGrpSpPr/>
          <p:nvPr/>
        </p:nvGrpSpPr>
        <p:grpSpPr>
          <a:xfrm>
            <a:off x="63941" y="3551318"/>
            <a:ext cx="1679466" cy="861732"/>
            <a:chOff x="559953" y="2389617"/>
            <a:chExt cx="1777827" cy="1021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7A07E0-DD2A-CD42-38C1-2A2F5C317C0E}"/>
                </a:ext>
              </a:extLst>
            </p:cNvPr>
            <p:cNvSpPr/>
            <p:nvPr/>
          </p:nvSpPr>
          <p:spPr>
            <a:xfrm>
              <a:off x="559953" y="2389617"/>
              <a:ext cx="1777827" cy="10212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49A2E3-238E-138D-B964-D223B69A1F6B}"/>
                </a:ext>
              </a:extLst>
            </p:cNvPr>
            <p:cNvSpPr txBox="1"/>
            <p:nvPr/>
          </p:nvSpPr>
          <p:spPr>
            <a:xfrm>
              <a:off x="623589" y="2434325"/>
              <a:ext cx="1632227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Phil Green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Manager, Community Social Work, Occupational Therapy and Visual Impairment Teams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D47C0D-5C38-A000-AE74-F6367342C845}"/>
              </a:ext>
            </a:extLst>
          </p:cNvPr>
          <p:cNvGrpSpPr/>
          <p:nvPr/>
        </p:nvGrpSpPr>
        <p:grpSpPr>
          <a:xfrm>
            <a:off x="55800" y="2623693"/>
            <a:ext cx="1679466" cy="830574"/>
            <a:chOff x="2328479" y="2394244"/>
            <a:chExt cx="1794106" cy="1021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7C66FC-61D8-9527-483B-6ECDF1974E14}"/>
                </a:ext>
              </a:extLst>
            </p:cNvPr>
            <p:cNvSpPr/>
            <p:nvPr/>
          </p:nvSpPr>
          <p:spPr>
            <a:xfrm>
              <a:off x="2328479" y="2394244"/>
              <a:ext cx="1794106" cy="1021220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3D5477-53EF-C8B8-3FA3-E67F8F604A97}"/>
                </a:ext>
              </a:extLst>
            </p:cNvPr>
            <p:cNvSpPr txBox="1"/>
            <p:nvPr/>
          </p:nvSpPr>
          <p:spPr>
            <a:xfrm>
              <a:off x="2426503" y="2494597"/>
              <a:ext cx="1615451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Roger Fenton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Manager, Learning Disabilities, Complex Review and Continuing Health Care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5E422E-3B97-5AE8-5399-AA5C0069F639}"/>
              </a:ext>
            </a:extLst>
          </p:cNvPr>
          <p:cNvGrpSpPr/>
          <p:nvPr/>
        </p:nvGrpSpPr>
        <p:grpSpPr>
          <a:xfrm>
            <a:off x="5436570" y="2613555"/>
            <a:ext cx="1690872" cy="877588"/>
            <a:chOff x="4131887" y="2389617"/>
            <a:chExt cx="1801054" cy="106823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0F5371-4A89-5937-D19D-6064C46DF3AC}"/>
                </a:ext>
              </a:extLst>
            </p:cNvPr>
            <p:cNvSpPr/>
            <p:nvPr/>
          </p:nvSpPr>
          <p:spPr>
            <a:xfrm>
              <a:off x="4131887" y="2389617"/>
              <a:ext cx="1801054" cy="102122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A73B98-7113-0110-0A5D-FBE3449867A5}"/>
                </a:ext>
              </a:extLst>
            </p:cNvPr>
            <p:cNvSpPr txBox="1"/>
            <p:nvPr/>
          </p:nvSpPr>
          <p:spPr>
            <a:xfrm>
              <a:off x="4420327" y="2534523"/>
              <a:ext cx="1178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Kate Phillips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Manager, Contracts &amp; Quality Assurance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0938E8-243E-4B4E-B472-377DD371F9F5}"/>
              </a:ext>
            </a:extLst>
          </p:cNvPr>
          <p:cNvGrpSpPr/>
          <p:nvPr/>
        </p:nvGrpSpPr>
        <p:grpSpPr>
          <a:xfrm>
            <a:off x="1807348" y="3537210"/>
            <a:ext cx="1679466" cy="864282"/>
            <a:chOff x="2328479" y="3414327"/>
            <a:chExt cx="1803408" cy="10354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0120F2-FAB4-7576-ADDF-5FB4F6FB0A6A}"/>
                </a:ext>
              </a:extLst>
            </p:cNvPr>
            <p:cNvSpPr/>
            <p:nvPr/>
          </p:nvSpPr>
          <p:spPr>
            <a:xfrm>
              <a:off x="2328479" y="3428549"/>
              <a:ext cx="1803408" cy="102122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F0E9E4-BFC7-D57D-053D-2CA8C72F25EC}"/>
                </a:ext>
              </a:extLst>
            </p:cNvPr>
            <p:cNvSpPr txBox="1"/>
            <p:nvPr/>
          </p:nvSpPr>
          <p:spPr>
            <a:xfrm>
              <a:off x="2634277" y="3414327"/>
              <a:ext cx="1225304" cy="78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Karen Owen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Senior Manager, Adult Safeguarding, MCA &amp; DoLs, Review &amp; Community Access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2463F1E-8204-D45A-D64B-A13B9F1E0CC0}"/>
              </a:ext>
            </a:extLst>
          </p:cNvPr>
          <p:cNvGrpSpPr/>
          <p:nvPr/>
        </p:nvGrpSpPr>
        <p:grpSpPr>
          <a:xfrm>
            <a:off x="3550755" y="3547709"/>
            <a:ext cx="1690873" cy="865341"/>
            <a:chOff x="4151696" y="3416045"/>
            <a:chExt cx="1777827" cy="1021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5A97AF-994E-B494-5782-2CEA5589F9F5}"/>
                </a:ext>
              </a:extLst>
            </p:cNvPr>
            <p:cNvSpPr/>
            <p:nvPr/>
          </p:nvSpPr>
          <p:spPr>
            <a:xfrm>
              <a:off x="4151696" y="3416045"/>
              <a:ext cx="1777827" cy="10212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2381AA6-7204-D55F-CC47-53AF25C19295}"/>
                </a:ext>
              </a:extLst>
            </p:cNvPr>
            <p:cNvSpPr txBox="1"/>
            <p:nvPr/>
          </p:nvSpPr>
          <p:spPr>
            <a:xfrm>
              <a:off x="4410698" y="3490266"/>
              <a:ext cx="1225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Emma Cleminson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Portfolio Manager, Adult Social Care Transformation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BB1014-DEA6-366B-2917-D78E990F02CA}"/>
              </a:ext>
            </a:extLst>
          </p:cNvPr>
          <p:cNvGrpSpPr/>
          <p:nvPr/>
        </p:nvGrpSpPr>
        <p:grpSpPr>
          <a:xfrm>
            <a:off x="5436570" y="2058053"/>
            <a:ext cx="3478598" cy="471690"/>
            <a:chOff x="2328479" y="2394244"/>
            <a:chExt cx="1794106" cy="1021220"/>
          </a:xfrm>
          <a:solidFill>
            <a:srgbClr val="990099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E6ED030-1CC5-9A0E-C016-A5A2723006F5}"/>
                </a:ext>
              </a:extLst>
            </p:cNvPr>
            <p:cNvSpPr/>
            <p:nvPr/>
          </p:nvSpPr>
          <p:spPr>
            <a:xfrm>
              <a:off x="2328479" y="2394244"/>
              <a:ext cx="1794106" cy="1021220"/>
            </a:xfrm>
            <a:prstGeom prst="rect">
              <a:avLst/>
            </a:prstGeom>
            <a:grpFill/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4AF095-5676-54C9-EB5F-F4089888461E}"/>
                </a:ext>
              </a:extLst>
            </p:cNvPr>
            <p:cNvSpPr txBox="1"/>
            <p:nvPr/>
          </p:nvSpPr>
          <p:spPr>
            <a:xfrm>
              <a:off x="2434980" y="2559957"/>
              <a:ext cx="1615451" cy="507831"/>
            </a:xfrm>
            <a:prstGeom prst="rect">
              <a:avLst/>
            </a:prstGeom>
            <a:grpFill/>
            <a:ln>
              <a:solidFill>
                <a:srgbClr val="9900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Matthew Emerson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 of Commissioning, Contracts &amp; Quality Assurance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527FAEF-C513-68D0-CD1D-1ABE27D0A201}"/>
              </a:ext>
            </a:extLst>
          </p:cNvPr>
          <p:cNvGrpSpPr/>
          <p:nvPr/>
        </p:nvGrpSpPr>
        <p:grpSpPr>
          <a:xfrm>
            <a:off x="63942" y="2081387"/>
            <a:ext cx="5143602" cy="471690"/>
            <a:chOff x="2328479" y="2394244"/>
            <a:chExt cx="1794106" cy="1021220"/>
          </a:xfrm>
          <a:solidFill>
            <a:srgbClr val="990099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96CF46E-80ED-D6F9-43DA-001C71FD90E6}"/>
                </a:ext>
              </a:extLst>
            </p:cNvPr>
            <p:cNvSpPr/>
            <p:nvPr/>
          </p:nvSpPr>
          <p:spPr>
            <a:xfrm>
              <a:off x="2328479" y="2394244"/>
              <a:ext cx="1794106" cy="1021220"/>
            </a:xfrm>
            <a:prstGeom prst="rect">
              <a:avLst/>
            </a:prstGeom>
            <a:grpFill/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D97551-A816-D80D-DFFE-14227FE05DD3}"/>
                </a:ext>
              </a:extLst>
            </p:cNvPr>
            <p:cNvSpPr txBox="1"/>
            <p:nvPr/>
          </p:nvSpPr>
          <p:spPr>
            <a:xfrm>
              <a:off x="2434980" y="2559957"/>
              <a:ext cx="1615451" cy="799613"/>
            </a:xfrm>
            <a:prstGeom prst="rect">
              <a:avLst/>
            </a:prstGeom>
            <a:grpFill/>
            <a:ln>
              <a:solidFill>
                <a:srgbClr val="9900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VACANCY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 of Adult Social Care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24C5A38-42E0-7F83-EAAB-B3335B934091}"/>
              </a:ext>
            </a:extLst>
          </p:cNvPr>
          <p:cNvGrpSpPr/>
          <p:nvPr/>
        </p:nvGrpSpPr>
        <p:grpSpPr>
          <a:xfrm>
            <a:off x="63942" y="1572378"/>
            <a:ext cx="8851226" cy="369333"/>
            <a:chOff x="2328479" y="2394244"/>
            <a:chExt cx="1794106" cy="1021220"/>
          </a:xfrm>
          <a:solidFill>
            <a:srgbClr val="990099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4DE216D-8B41-7AEB-3EE6-2725283CB890}"/>
                </a:ext>
              </a:extLst>
            </p:cNvPr>
            <p:cNvSpPr/>
            <p:nvPr/>
          </p:nvSpPr>
          <p:spPr>
            <a:xfrm>
              <a:off x="2328479" y="2394244"/>
              <a:ext cx="1794106" cy="10212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0D451EF-F4C9-761E-0B08-5CDCA9A90051}"/>
                </a:ext>
              </a:extLst>
            </p:cNvPr>
            <p:cNvSpPr txBox="1"/>
            <p:nvPr/>
          </p:nvSpPr>
          <p:spPr>
            <a:xfrm>
              <a:off x="2449678" y="2476639"/>
              <a:ext cx="1615451" cy="60449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9900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Charlotte Walton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Director Adult Social Care &amp; Health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C013C6-F28D-7619-27C9-963361554E6F}"/>
              </a:ext>
            </a:extLst>
          </p:cNvPr>
          <p:cNvGrpSpPr/>
          <p:nvPr/>
        </p:nvGrpSpPr>
        <p:grpSpPr>
          <a:xfrm>
            <a:off x="63941" y="991239"/>
            <a:ext cx="8851226" cy="446190"/>
            <a:chOff x="4065044" y="-25357"/>
            <a:chExt cx="1690873" cy="86837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0A3E483-A6E8-D74C-BC14-6CEE63F992C2}"/>
                </a:ext>
              </a:extLst>
            </p:cNvPr>
            <p:cNvSpPr/>
            <p:nvPr/>
          </p:nvSpPr>
          <p:spPr>
            <a:xfrm>
              <a:off x="4065044" y="-25357"/>
              <a:ext cx="1690873" cy="857922"/>
            </a:xfrm>
            <a:prstGeom prst="rect">
              <a:avLst/>
            </a:prstGeom>
            <a:solidFill>
              <a:srgbClr val="990099"/>
            </a:solidFill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4E1E1D-1ADE-409D-EB59-18ED1ED70641}"/>
                </a:ext>
              </a:extLst>
            </p:cNvPr>
            <p:cNvSpPr txBox="1"/>
            <p:nvPr/>
          </p:nvSpPr>
          <p:spPr>
            <a:xfrm>
              <a:off x="4179269" y="58188"/>
              <a:ext cx="1522498" cy="784831"/>
            </a:xfrm>
            <a:prstGeom prst="rect">
              <a:avLst/>
            </a:prstGeom>
            <a:solidFill>
              <a:srgbClr val="990099"/>
            </a:solidFill>
            <a:ln>
              <a:solidFill>
                <a:srgbClr val="9900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Delyth Curtis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Deputy Chief Executive (Health and Wellbeing) DASS and NHS Cheshire &amp; Merseyside Place Director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313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C922FE-D3F1-961C-764D-2C3DC0E3C834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D3E3AFF-33DA-26BF-C4A5-E454C1F2A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2" y="1214076"/>
            <a:ext cx="3300293" cy="29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1D601C-E710-D444-ADDB-557952C0D78F}"/>
              </a:ext>
            </a:extLst>
          </p:cNvPr>
          <p:cNvSpPr/>
          <p:nvPr/>
        </p:nvSpPr>
        <p:spPr>
          <a:xfrm>
            <a:off x="169050" y="56184"/>
            <a:ext cx="4064854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6AC54-E1CD-5B33-8685-053FC488A3DE}"/>
              </a:ext>
            </a:extLst>
          </p:cNvPr>
          <p:cNvSpPr txBox="1"/>
          <p:nvPr/>
        </p:nvSpPr>
        <p:spPr>
          <a:xfrm>
            <a:off x="218994" y="161254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OUR VISION:  “One team, putting what matters to people first”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E397C-241D-F1E6-8178-52C20DBF168A}"/>
              </a:ext>
            </a:extLst>
          </p:cNvPr>
          <p:cNvSpPr txBox="1"/>
          <p:nvPr/>
        </p:nvSpPr>
        <p:spPr>
          <a:xfrm>
            <a:off x="4402951" y="239190"/>
            <a:ext cx="45719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660066"/>
                </a:solidFill>
              </a:rPr>
              <a:t>Mission</a:t>
            </a:r>
          </a:p>
          <a:p>
            <a:r>
              <a:rPr lang="en-GB" dirty="0">
                <a:solidFill>
                  <a:srgbClr val="660066"/>
                </a:solidFill>
              </a:rPr>
              <a:t>Supporting people to live a great life by providing the care and support they need, in the place they call home by a skilled and compassionate workforce</a:t>
            </a:r>
          </a:p>
          <a:p>
            <a:endParaRPr lang="en-GB" dirty="0">
              <a:solidFill>
                <a:srgbClr val="660066"/>
              </a:solidFill>
            </a:endParaRPr>
          </a:p>
          <a:p>
            <a:r>
              <a:rPr lang="en-GB" b="1" u="sng" dirty="0">
                <a:solidFill>
                  <a:srgbClr val="660066"/>
                </a:solidFill>
              </a:rPr>
              <a:t>Objectives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Collaboration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Fostering connected and resilient communities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Focussing on strengths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Moving towards prevention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Meaningful and inclusive engagement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Confident and committed workforce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660066"/>
                </a:solidFill>
              </a:rPr>
              <a:t>Quality and safety in practice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3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B8A9D9-F3DA-A31F-3DD7-F2A8DFE721AB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ECD06E-718C-E9FA-53F9-3D144085D3B9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F9A0A-700D-4E8A-3740-AE560BBCC3FD}"/>
              </a:ext>
            </a:extLst>
          </p:cNvPr>
          <p:cNvSpPr txBox="1"/>
          <p:nvPr/>
        </p:nvSpPr>
        <p:spPr>
          <a:xfrm>
            <a:off x="6710336" y="71197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Our Strengths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18159D-E505-1329-5102-BBFB2BA33456}"/>
              </a:ext>
            </a:extLst>
          </p:cNvPr>
          <p:cNvGrpSpPr/>
          <p:nvPr/>
        </p:nvGrpSpPr>
        <p:grpSpPr>
          <a:xfrm>
            <a:off x="4422165" y="391414"/>
            <a:ext cx="1997849" cy="1206642"/>
            <a:chOff x="2458891" y="837310"/>
            <a:chExt cx="1997849" cy="1206642"/>
          </a:xfrm>
          <a:solidFill>
            <a:srgbClr val="CC33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06A172-F055-C2AB-9D5B-7746D259BDD4}"/>
                </a:ext>
              </a:extLst>
            </p:cNvPr>
            <p:cNvSpPr/>
            <p:nvPr/>
          </p:nvSpPr>
          <p:spPr>
            <a:xfrm>
              <a:off x="2458891" y="837310"/>
              <a:ext cx="1997849" cy="120664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D9824B-17E6-3832-D127-D9CB9B27FFF1}"/>
                </a:ext>
              </a:extLst>
            </p:cNvPr>
            <p:cNvSpPr txBox="1"/>
            <p:nvPr/>
          </p:nvSpPr>
          <p:spPr>
            <a:xfrm>
              <a:off x="2497312" y="1045097"/>
              <a:ext cx="1859535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cs typeface="Cavolini" panose="03000502040302020204" pitchFamily="66" charset="0"/>
                </a:rPr>
                <a:t>Strong &amp; visible leadership</a:t>
              </a:r>
              <a:endParaRPr lang="en-GB" sz="1100">
                <a:solidFill>
                  <a:schemeClr val="bg1"/>
                </a:solidFill>
                <a:cs typeface="Cavolini" panose="03000502040302020204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2FD318-7DBB-34CD-6AB1-6D3E517ECA5D}"/>
              </a:ext>
            </a:extLst>
          </p:cNvPr>
          <p:cNvGrpSpPr/>
          <p:nvPr/>
        </p:nvGrpSpPr>
        <p:grpSpPr>
          <a:xfrm>
            <a:off x="4422164" y="3049783"/>
            <a:ext cx="1997849" cy="1206642"/>
            <a:chOff x="6881049" y="835496"/>
            <a:chExt cx="1997849" cy="12066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A45C75-A547-BE9E-F2C2-18702DF2FD9B}"/>
                </a:ext>
              </a:extLst>
            </p:cNvPr>
            <p:cNvSpPr/>
            <p:nvPr/>
          </p:nvSpPr>
          <p:spPr>
            <a:xfrm>
              <a:off x="6881049" y="835496"/>
              <a:ext cx="1997849" cy="120664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606FE5-41B5-F824-1C6E-F292674D464E}"/>
                </a:ext>
              </a:extLst>
            </p:cNvPr>
            <p:cNvSpPr txBox="1"/>
            <p:nvPr/>
          </p:nvSpPr>
          <p:spPr>
            <a:xfrm>
              <a:off x="6881050" y="978966"/>
              <a:ext cx="1997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cs typeface="Cavolini" panose="03000502040302020204" pitchFamily="66" charset="0"/>
                </a:rPr>
                <a:t>Approach to transformation &amp; innovation</a:t>
              </a:r>
              <a:endParaRPr lang="en-GB" sz="1100">
                <a:cs typeface="Cavolini" panose="03000502040302020204" pitchFamily="66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4BDD7-212D-C99F-92C6-86D52D437DEF}"/>
              </a:ext>
            </a:extLst>
          </p:cNvPr>
          <p:cNvGrpSpPr/>
          <p:nvPr/>
        </p:nvGrpSpPr>
        <p:grpSpPr>
          <a:xfrm>
            <a:off x="2266790" y="3049783"/>
            <a:ext cx="1997849" cy="1206642"/>
            <a:chOff x="268941" y="2200069"/>
            <a:chExt cx="1997849" cy="12066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8DF8A2-7727-A452-DE7C-1C9FCA1E32EF}"/>
                </a:ext>
              </a:extLst>
            </p:cNvPr>
            <p:cNvSpPr/>
            <p:nvPr/>
          </p:nvSpPr>
          <p:spPr>
            <a:xfrm>
              <a:off x="268941" y="2200069"/>
              <a:ext cx="1997849" cy="1206642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896713-FE2F-B6C1-8BA9-54C9502D32FA}"/>
                </a:ext>
              </a:extLst>
            </p:cNvPr>
            <p:cNvSpPr txBox="1"/>
            <p:nvPr/>
          </p:nvSpPr>
          <p:spPr>
            <a:xfrm>
              <a:off x="338097" y="2504642"/>
              <a:ext cx="1859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cs typeface="Cavolini" panose="03000502040302020204" pitchFamily="66" charset="0"/>
                </a:rPr>
                <a:t>Complex care and review team</a:t>
              </a:r>
              <a:endParaRPr lang="en-GB" sz="1100">
                <a:solidFill>
                  <a:schemeClr val="bg1"/>
                </a:solidFill>
                <a:cs typeface="Cavolini" panose="03000502040302020204" pitchFamily="66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8E34EF-C913-EEF6-DBBE-41D422C110F7}"/>
              </a:ext>
            </a:extLst>
          </p:cNvPr>
          <p:cNvGrpSpPr/>
          <p:nvPr/>
        </p:nvGrpSpPr>
        <p:grpSpPr>
          <a:xfrm>
            <a:off x="2266790" y="403749"/>
            <a:ext cx="1997849" cy="1206642"/>
            <a:chOff x="4687262" y="2196352"/>
            <a:chExt cx="1997849" cy="12066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C10BCB-E9B3-66BE-A4E7-1C639AFF590E}"/>
                </a:ext>
              </a:extLst>
            </p:cNvPr>
            <p:cNvSpPr/>
            <p:nvPr/>
          </p:nvSpPr>
          <p:spPr>
            <a:xfrm>
              <a:off x="4687262" y="2196352"/>
              <a:ext cx="1997849" cy="1206642"/>
            </a:xfrm>
            <a:prstGeom prst="rect">
              <a:avLst/>
            </a:prstGeom>
            <a:solidFill>
              <a:srgbClr val="00CC99"/>
            </a:solidFill>
            <a:ln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1674C7-0454-9A94-58DF-088E77C4AC38}"/>
                </a:ext>
              </a:extLst>
            </p:cNvPr>
            <p:cNvSpPr txBox="1"/>
            <p:nvPr/>
          </p:nvSpPr>
          <p:spPr>
            <a:xfrm>
              <a:off x="4741045" y="2393916"/>
              <a:ext cx="1859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cs typeface="Cavolini" panose="03000502040302020204" pitchFamily="66" charset="0"/>
                </a:rPr>
                <a:t>Attitude to risk management &amp; audit</a:t>
              </a:r>
              <a:endParaRPr lang="en-GB" sz="1100">
                <a:cs typeface="Cavolini" panose="03000502040302020204" pitchFamily="66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A1AFBEA-B4DF-6D8A-7D9C-9C77CA94FB5F}"/>
              </a:ext>
            </a:extLst>
          </p:cNvPr>
          <p:cNvSpPr/>
          <p:nvPr/>
        </p:nvSpPr>
        <p:spPr>
          <a:xfrm>
            <a:off x="2266790" y="1719222"/>
            <a:ext cx="1997849" cy="1206642"/>
          </a:xfrm>
          <a:prstGeom prst="rect">
            <a:avLst/>
          </a:prstGeom>
          <a:solidFill>
            <a:srgbClr val="CCFF33"/>
          </a:solidFill>
          <a:ln>
            <a:solidFill>
              <a:srgbClr val="CC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97864-271E-FF4F-D159-664AB47DDE87}"/>
              </a:ext>
            </a:extLst>
          </p:cNvPr>
          <p:cNvSpPr txBox="1"/>
          <p:nvPr/>
        </p:nvSpPr>
        <p:spPr>
          <a:xfrm>
            <a:off x="2320573" y="1849446"/>
            <a:ext cx="1859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cs typeface="Cavolini" panose="03000502040302020204" pitchFamily="66" charset="0"/>
              </a:rPr>
              <a:t>Collaboration &amp; partnership working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4A4474-1543-0E7F-6694-3CAD2DD29141}"/>
              </a:ext>
            </a:extLst>
          </p:cNvPr>
          <p:cNvGrpSpPr/>
          <p:nvPr/>
        </p:nvGrpSpPr>
        <p:grpSpPr>
          <a:xfrm>
            <a:off x="4422165" y="1719222"/>
            <a:ext cx="1997849" cy="1206642"/>
            <a:chOff x="6881049" y="835496"/>
            <a:chExt cx="1997849" cy="12066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D01EFE-5BA0-61B2-9431-857ACD8D1AD4}"/>
                </a:ext>
              </a:extLst>
            </p:cNvPr>
            <p:cNvSpPr/>
            <p:nvPr/>
          </p:nvSpPr>
          <p:spPr>
            <a:xfrm>
              <a:off x="6881049" y="835496"/>
              <a:ext cx="1997849" cy="1206642"/>
            </a:xfrm>
            <a:prstGeom prst="rect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B6E119-58F2-2A0A-F1F3-F512D774743D}"/>
                </a:ext>
              </a:extLst>
            </p:cNvPr>
            <p:cNvSpPr txBox="1"/>
            <p:nvPr/>
          </p:nvSpPr>
          <p:spPr>
            <a:xfrm>
              <a:off x="6881050" y="1085646"/>
              <a:ext cx="1997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cs typeface="Cavolini" panose="03000502040302020204" pitchFamily="66" charset="0"/>
                </a:rPr>
                <a:t>Political Engagement &amp; Governance</a:t>
              </a:r>
              <a:endParaRPr lang="en-GB" sz="1100" dirty="0">
                <a:cs typeface="Cavolini" panose="0300050204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6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B6FA0-365B-686A-2A2F-1D7D18EE7C25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6FC93B-7087-871B-226D-32F673DEDA83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A8F09-3C09-F4F1-DE78-2F0181511259}"/>
              </a:ext>
            </a:extLst>
          </p:cNvPr>
          <p:cNvSpPr txBox="1"/>
          <p:nvPr/>
        </p:nvSpPr>
        <p:spPr>
          <a:xfrm>
            <a:off x="6710336" y="71197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Our Challenges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742031-5987-9963-B15C-59E747DA2022}"/>
              </a:ext>
            </a:extLst>
          </p:cNvPr>
          <p:cNvGrpSpPr/>
          <p:nvPr/>
        </p:nvGrpSpPr>
        <p:grpSpPr>
          <a:xfrm>
            <a:off x="2266790" y="1629836"/>
            <a:ext cx="1997849" cy="1206642"/>
            <a:chOff x="268941" y="837310"/>
            <a:chExt cx="1997849" cy="12066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C8F0F7-8500-B7F0-34F0-3B26D15F6FF0}"/>
                </a:ext>
              </a:extLst>
            </p:cNvPr>
            <p:cNvSpPr/>
            <p:nvPr/>
          </p:nvSpPr>
          <p:spPr>
            <a:xfrm>
              <a:off x="268941" y="837310"/>
              <a:ext cx="1997849" cy="1206642"/>
            </a:xfrm>
            <a:prstGeom prst="rect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B93E7F-2CA8-8A3B-BABE-76EF3C289E79}"/>
                </a:ext>
              </a:extLst>
            </p:cNvPr>
            <p:cNvSpPr txBox="1"/>
            <p:nvPr/>
          </p:nvSpPr>
          <p:spPr>
            <a:xfrm>
              <a:off x="338097" y="1166200"/>
              <a:ext cx="1859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Co-production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AD0D83-833D-5594-F6C9-774162643368}"/>
              </a:ext>
            </a:extLst>
          </p:cNvPr>
          <p:cNvGrpSpPr/>
          <p:nvPr/>
        </p:nvGrpSpPr>
        <p:grpSpPr>
          <a:xfrm>
            <a:off x="4422166" y="272823"/>
            <a:ext cx="1997849" cy="1206642"/>
            <a:chOff x="2458891" y="837310"/>
            <a:chExt cx="1997849" cy="12066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56E3C-FA90-A528-781E-ADD53D1B3C3E}"/>
                </a:ext>
              </a:extLst>
            </p:cNvPr>
            <p:cNvSpPr/>
            <p:nvPr/>
          </p:nvSpPr>
          <p:spPr>
            <a:xfrm>
              <a:off x="2458891" y="837310"/>
              <a:ext cx="1997849" cy="1206642"/>
            </a:xfrm>
            <a:prstGeom prst="rect">
              <a:avLst/>
            </a:prstGeom>
            <a:solidFill>
              <a:srgbClr val="990099"/>
            </a:solidFill>
            <a:ln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23EAB-A673-F14D-0857-3B868C02621D}"/>
                </a:ext>
              </a:extLst>
            </p:cNvPr>
            <p:cNvSpPr txBox="1"/>
            <p:nvPr/>
          </p:nvSpPr>
          <p:spPr>
            <a:xfrm>
              <a:off x="2497312" y="978966"/>
              <a:ext cx="18595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Demand management</a:t>
              </a:r>
              <a:endParaRPr lang="en-GB" sz="1200" dirty="0">
                <a:solidFill>
                  <a:schemeClr val="bg1"/>
                </a:solidFill>
                <a:cs typeface="Cavolini" panose="03000502040302020204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52CB9A-33D9-9C06-9577-7743CD08F13F}"/>
              </a:ext>
            </a:extLst>
          </p:cNvPr>
          <p:cNvGrpSpPr/>
          <p:nvPr/>
        </p:nvGrpSpPr>
        <p:grpSpPr>
          <a:xfrm>
            <a:off x="4407891" y="1629836"/>
            <a:ext cx="2012123" cy="1206642"/>
            <a:chOff x="6866775" y="835496"/>
            <a:chExt cx="2012123" cy="12066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46EF56-CC92-961B-E3D1-46B2D695B6B0}"/>
                </a:ext>
              </a:extLst>
            </p:cNvPr>
            <p:cNvSpPr/>
            <p:nvPr/>
          </p:nvSpPr>
          <p:spPr>
            <a:xfrm>
              <a:off x="6881049" y="835496"/>
              <a:ext cx="1997849" cy="120664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CE4271-F42F-9C1E-0B8C-EFE4FEE6B5C1}"/>
                </a:ext>
              </a:extLst>
            </p:cNvPr>
            <p:cNvSpPr txBox="1"/>
            <p:nvPr/>
          </p:nvSpPr>
          <p:spPr>
            <a:xfrm>
              <a:off x="6866775" y="1164386"/>
              <a:ext cx="199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Cavolini" panose="03000502040302020204" pitchFamily="66" charset="0"/>
                </a:rPr>
                <a:t>Workforce</a:t>
              </a:r>
              <a:endParaRPr lang="en-GB" sz="1200" dirty="0">
                <a:cs typeface="Cavolini" panose="03000502040302020204" pitchFamily="66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94F89B-5523-A10F-5F2C-23DF12E3A4DD}"/>
              </a:ext>
            </a:extLst>
          </p:cNvPr>
          <p:cNvGrpSpPr/>
          <p:nvPr/>
        </p:nvGrpSpPr>
        <p:grpSpPr>
          <a:xfrm>
            <a:off x="3331209" y="3109301"/>
            <a:ext cx="1997849" cy="1206642"/>
            <a:chOff x="268941" y="2200069"/>
            <a:chExt cx="1997849" cy="12066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85C3FD-6ACC-00AC-B4FE-E73028408869}"/>
                </a:ext>
              </a:extLst>
            </p:cNvPr>
            <p:cNvSpPr/>
            <p:nvPr/>
          </p:nvSpPr>
          <p:spPr>
            <a:xfrm>
              <a:off x="268941" y="2200069"/>
              <a:ext cx="1997849" cy="1206642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BAE6E-6763-DE47-71FC-657B766715A6}"/>
                </a:ext>
              </a:extLst>
            </p:cNvPr>
            <p:cNvSpPr txBox="1"/>
            <p:nvPr/>
          </p:nvSpPr>
          <p:spPr>
            <a:xfrm>
              <a:off x="368832" y="2569990"/>
              <a:ext cx="1859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cs typeface="Cavolini" panose="03000502040302020204" pitchFamily="66" charset="0"/>
                </a:rPr>
                <a:t>Budget</a:t>
              </a:r>
              <a:endParaRPr lang="en-GB" sz="1200" dirty="0">
                <a:solidFill>
                  <a:schemeClr val="bg1"/>
                </a:solidFill>
                <a:cs typeface="Cavolini" panose="03000502040302020204" pitchFamily="66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8F6A77-2E3E-F057-EB8A-5C153221E3E9}"/>
              </a:ext>
            </a:extLst>
          </p:cNvPr>
          <p:cNvGrpSpPr/>
          <p:nvPr/>
        </p:nvGrpSpPr>
        <p:grpSpPr>
          <a:xfrm>
            <a:off x="2266790" y="272823"/>
            <a:ext cx="1997849" cy="1206642"/>
            <a:chOff x="4687262" y="2196352"/>
            <a:chExt cx="1997849" cy="12066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C4782B-F1C6-65B8-E728-4CF249B37464}"/>
                </a:ext>
              </a:extLst>
            </p:cNvPr>
            <p:cNvSpPr/>
            <p:nvPr/>
          </p:nvSpPr>
          <p:spPr>
            <a:xfrm>
              <a:off x="4687262" y="2196352"/>
              <a:ext cx="1997849" cy="1206642"/>
            </a:xfrm>
            <a:prstGeom prst="rect">
              <a:avLst/>
            </a:prstGeom>
            <a:solidFill>
              <a:srgbClr val="00CC99"/>
            </a:solidFill>
            <a:ln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D9FF50-F13F-09E3-355A-B44561754FE4}"/>
                </a:ext>
              </a:extLst>
            </p:cNvPr>
            <p:cNvSpPr txBox="1"/>
            <p:nvPr/>
          </p:nvSpPr>
          <p:spPr>
            <a:xfrm>
              <a:off x="4741045" y="2562996"/>
              <a:ext cx="1859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Cavolini" panose="03000502040302020204" pitchFamily="66" charset="0"/>
                </a:rPr>
                <a:t>Consistency</a:t>
              </a:r>
              <a:endParaRPr lang="en-GB" sz="1200" dirty="0">
                <a:cs typeface="Cavolini" panose="0300050204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09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1A33A-A54E-3DD2-73BF-44EAB991A634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861BA-8A58-FBC8-623B-7EF6E228B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14" y="1062437"/>
            <a:ext cx="3867244" cy="141870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buNone/>
            </a:pPr>
            <a:r>
              <a:rPr lang="en-GB" dirty="0"/>
              <a:t>Total of £24.3m growth in 23-24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Council supports a longer term view on savings setting out 2-4 year savings plan to achieve targets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Policy Options Delivery Board established to monitor delivery of financial proposals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B85CCF-B541-82E9-CEAD-70577C9EEF8E}"/>
              </a:ext>
            </a:extLst>
          </p:cNvPr>
          <p:cNvSpPr/>
          <p:nvPr/>
        </p:nvSpPr>
        <p:spPr>
          <a:xfrm>
            <a:off x="7044957" y="-239757"/>
            <a:ext cx="3173505" cy="99124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A05BD-E796-9399-8400-097A68CC9233}"/>
              </a:ext>
            </a:extLst>
          </p:cNvPr>
          <p:cNvSpPr txBox="1"/>
          <p:nvPr/>
        </p:nvSpPr>
        <p:spPr>
          <a:xfrm>
            <a:off x="6710336" y="71197"/>
            <a:ext cx="299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Finance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76D7772-2B65-F405-BB98-59DF3E8AAA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666016"/>
              </p:ext>
            </p:extLst>
          </p:nvPr>
        </p:nvGraphicFramePr>
        <p:xfrm>
          <a:off x="96201" y="246812"/>
          <a:ext cx="4520964" cy="340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23744FF-253E-161F-0DA7-93FBEA549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386683"/>
              </p:ext>
            </p:extLst>
          </p:nvPr>
        </p:nvGraphicFramePr>
        <p:xfrm>
          <a:off x="4607568" y="2745471"/>
          <a:ext cx="4205536" cy="110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384">
                  <a:extLst>
                    <a:ext uri="{9D8B030D-6E8A-4147-A177-3AD203B41FA5}">
                      <a16:colId xmlns:a16="http://schemas.microsoft.com/office/drawing/2014/main" val="702898747"/>
                    </a:ext>
                  </a:extLst>
                </a:gridCol>
                <a:gridCol w="1051384">
                  <a:extLst>
                    <a:ext uri="{9D8B030D-6E8A-4147-A177-3AD203B41FA5}">
                      <a16:colId xmlns:a16="http://schemas.microsoft.com/office/drawing/2014/main" val="4162164276"/>
                    </a:ext>
                  </a:extLst>
                </a:gridCol>
                <a:gridCol w="1051384">
                  <a:extLst>
                    <a:ext uri="{9D8B030D-6E8A-4147-A177-3AD203B41FA5}">
                      <a16:colId xmlns:a16="http://schemas.microsoft.com/office/drawing/2014/main" val="1064354354"/>
                    </a:ext>
                  </a:extLst>
                </a:gridCol>
                <a:gridCol w="1051384">
                  <a:extLst>
                    <a:ext uri="{9D8B030D-6E8A-4147-A177-3AD203B41FA5}">
                      <a16:colId xmlns:a16="http://schemas.microsoft.com/office/drawing/2014/main" val="524376855"/>
                    </a:ext>
                  </a:extLst>
                </a:gridCol>
              </a:tblGrid>
              <a:tr h="36704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Policy Options Savings (£000)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46842"/>
                  </a:ext>
                </a:extLst>
              </a:tr>
              <a:tr h="367042">
                <a:tc>
                  <a:txBody>
                    <a:bodyPr/>
                    <a:lstStyle/>
                    <a:p>
                      <a:r>
                        <a:rPr lang="en-GB" sz="1400" dirty="0"/>
                        <a:t>23-24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24-25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25-26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26-27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95739"/>
                  </a:ext>
                </a:extLst>
              </a:tr>
              <a:tr h="367042">
                <a:tc>
                  <a:txBody>
                    <a:bodyPr/>
                    <a:lstStyle/>
                    <a:p>
                      <a:r>
                        <a:rPr lang="en-GB" sz="1400" dirty="0"/>
                        <a:t>6,567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9,797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6,867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1,222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177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76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3E893A-6F75-E66C-4116-4B96E9E9E007}"/>
              </a:ext>
            </a:extLst>
          </p:cNvPr>
          <p:cNvSpPr/>
          <p:nvPr/>
        </p:nvSpPr>
        <p:spPr>
          <a:xfrm>
            <a:off x="0" y="0"/>
            <a:ext cx="9144000" cy="4472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9DBDE4-7867-B6A3-9769-3DC5DF537F7B}"/>
              </a:ext>
            </a:extLst>
          </p:cNvPr>
          <p:cNvSpPr/>
          <p:nvPr/>
        </p:nvSpPr>
        <p:spPr>
          <a:xfrm>
            <a:off x="6251028" y="-78392"/>
            <a:ext cx="3173505" cy="991240"/>
          </a:xfrm>
          <a:prstGeom prst="roundRect">
            <a:avLst>
              <a:gd name="adj" fmla="val 1046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3D8E4-EC6F-CCBD-D90D-EB4FAFC5EB37}"/>
              </a:ext>
            </a:extLst>
          </p:cNvPr>
          <p:cNvSpPr txBox="1"/>
          <p:nvPr/>
        </p:nvSpPr>
        <p:spPr>
          <a:xfrm>
            <a:off x="6261940" y="94062"/>
            <a:ext cx="299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Community Led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3C125-E1B1-B297-80E6-8AA322D4A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8" y="220970"/>
            <a:ext cx="5963206" cy="3980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59F25-E504-0043-411C-06C3E1CCD135}"/>
              </a:ext>
            </a:extLst>
          </p:cNvPr>
          <p:cNvSpPr txBox="1"/>
          <p:nvPr/>
        </p:nvSpPr>
        <p:spPr>
          <a:xfrm>
            <a:off x="6251028" y="1556178"/>
            <a:ext cx="2829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Cross cutting transformation programme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“</a:t>
            </a:r>
            <a:r>
              <a:rPr lang="en-GB" b="1" dirty="0"/>
              <a:t>The way we do things here”</a:t>
            </a:r>
          </a:p>
        </p:txBody>
      </p:sp>
    </p:spTree>
    <p:extLst>
      <p:ext uri="{BB962C8B-B14F-4D97-AF65-F5344CB8AC3E}">
        <p14:creationId xmlns:p14="http://schemas.microsoft.com/office/powerpoint/2010/main" val="2612337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3f32fb-178e-4c4f-9132-03ceda392260">
      <Terms xmlns="http://schemas.microsoft.com/office/infopath/2007/PartnerControls"/>
    </lcf76f155ced4ddcb4097134ff3c332f>
    <Number xmlns="133f32fb-178e-4c4f-9132-03ceda392260" xsi:nil="true"/>
    <TaxCatchAll xmlns="b5b66374-1668-473b-849f-96791e24114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6AC41353D68F4E9AD343A181700BAE" ma:contentTypeVersion="21" ma:contentTypeDescription="Create a new document." ma:contentTypeScope="" ma:versionID="abc9dffa169963213feb6414ed7251bc">
  <xsd:schema xmlns:xsd="http://www.w3.org/2001/XMLSchema" xmlns:xs="http://www.w3.org/2001/XMLSchema" xmlns:p="http://schemas.microsoft.com/office/2006/metadata/properties" xmlns:ns2="133f32fb-178e-4c4f-9132-03ceda392260" xmlns:ns3="b5b66374-1668-473b-849f-96791e24114b" targetNamespace="http://schemas.microsoft.com/office/2006/metadata/properties" ma:root="true" ma:fieldsID="c0bfdf1dab31676622c163f219a65c89" ns2:_="" ns3:_="">
    <xsd:import namespace="133f32fb-178e-4c4f-9132-03ceda392260"/>
    <xsd:import namespace="b5b66374-1668-473b-849f-96791e2411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Number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f32fb-178e-4c4f-9132-03ceda392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6254092-d88a-4bcb-8efc-ceac39504d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66374-1668-473b-849f-96791e241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d0a8715-4854-41b2-9cb6-41f26fb7fc64}" ma:internalName="TaxCatchAll" ma:showField="CatchAllData" ma:web="b5b66374-1668-473b-849f-96791e2411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6E91FE-C3B7-457E-AF51-BCDFD40373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FCD236-9087-4F20-BF50-A8287A1C2DF1}">
  <ds:schemaRefs>
    <ds:schemaRef ds:uri="736535bb-6c29-4920-9891-689db6b35c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33f32fb-178e-4c4f-9132-03ceda392260"/>
    <ds:schemaRef ds:uri="b5b66374-1668-473b-849f-96791e24114b"/>
  </ds:schemaRefs>
</ds:datastoreItem>
</file>

<file path=customXml/itemProps3.xml><?xml version="1.0" encoding="utf-8"?>
<ds:datastoreItem xmlns:ds="http://schemas.openxmlformats.org/officeDocument/2006/customXml" ds:itemID="{A416466B-5914-4E6A-8839-CB3A95AA8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3f32fb-178e-4c4f-9132-03ceda392260"/>
    <ds:schemaRef ds:uri="b5b66374-1668-473b-849f-96791e2411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1188</Words>
  <Application>Microsoft Office PowerPoint</Application>
  <PresentationFormat>On-screen Show (16:9)</PresentationFormat>
  <Paragraphs>255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Cavolini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 Ambition</vt:lpstr>
      <vt:lpstr>Place Objective</vt:lpstr>
      <vt:lpstr>Place Transformation Plan 23/24</vt:lpstr>
    </vt:vector>
  </TitlesOfParts>
  <Company>cheshire west and chester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HEYWOOD</dc:creator>
  <cp:lastModifiedBy>Luke Judd</cp:lastModifiedBy>
  <cp:revision>73</cp:revision>
  <dcterms:created xsi:type="dcterms:W3CDTF">2019-03-15T11:05:24Z</dcterms:created>
  <dcterms:modified xsi:type="dcterms:W3CDTF">2023-04-25T15:04:10Z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0x0101008BCEEE3150B184418942F3D682734961</vt:lpwstr>
  </property>
  <property fmtid="{D5CDD505-2E9C-101B-9397-08002B2CF9AE}" pid="3" name="_dlc_DocIdItemGuid">
    <vt:lpwstr>e53c930a-7698-48e6-896b-67d753b58945</vt:lpwstr>
  </property>
  <property fmtid="{D5CDD505-2E9C-101B-9397-08002B2CF9AE}" pid="4" name="MediaServiceImageTags">
    <vt:lpwstr/>
  </property>
</Properties>
</file>